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av" ContentType="audio/x-wav"/>
  <Default Extension="jpeg" ContentType="image/jpeg"/>
  <Default Extension="JPG" ContentType="image/.jpg"/>
  <Default Extension="wmf" ContentType="image/x-wmf"/>
  <Default Extension="emf" ContentType="image/x-e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 id="2147483676" r:id="rId4"/>
    <p:sldMasterId id="2147483690" r:id="rId5"/>
  </p:sldMasterIdLst>
  <p:notesMasterIdLst>
    <p:notesMasterId r:id="rId8"/>
  </p:notesMasterIdLst>
  <p:sldIdLst>
    <p:sldId id="343" r:id="rId6"/>
    <p:sldId id="394" r:id="rId7"/>
    <p:sldId id="1034" r:id="rId9"/>
    <p:sldId id="353" r:id="rId10"/>
    <p:sldId id="350" r:id="rId11"/>
    <p:sldId id="354" r:id="rId12"/>
    <p:sldId id="539" r:id="rId13"/>
    <p:sldId id="540" r:id="rId14"/>
    <p:sldId id="541" r:id="rId15"/>
    <p:sldId id="1143" r:id="rId16"/>
    <p:sldId id="544" r:id="rId17"/>
    <p:sldId id="545" r:id="rId18"/>
    <p:sldId id="1030" r:id="rId19"/>
    <p:sldId id="1031" r:id="rId20"/>
    <p:sldId id="550" r:id="rId21"/>
    <p:sldId id="1239" r:id="rId22"/>
    <p:sldId id="1053" r:id="rId23"/>
    <p:sldId id="551" r:id="rId24"/>
    <p:sldId id="1240" r:id="rId25"/>
    <p:sldId id="1013" r:id="rId26"/>
    <p:sldId id="563" r:id="rId27"/>
    <p:sldId id="1333" r:id="rId28"/>
    <p:sldId id="1044" r:id="rId29"/>
    <p:sldId id="1032" r:id="rId30"/>
    <p:sldId id="1332" r:id="rId31"/>
    <p:sldId id="272" r:id="rId32"/>
    <p:sldId id="274" r:id="rId33"/>
    <p:sldId id="275" r:id="rId34"/>
    <p:sldId id="276" r:id="rId35"/>
    <p:sldId id="815" r:id="rId36"/>
    <p:sldId id="816" r:id="rId37"/>
    <p:sldId id="819" r:id="rId38"/>
    <p:sldId id="564" r:id="rId39"/>
    <p:sldId id="552" r:id="rId40"/>
    <p:sldId id="422" r:id="rId41"/>
    <p:sldId id="556" r:id="rId42"/>
    <p:sldId id="615" r:id="rId43"/>
    <p:sldId id="281" r:id="rId44"/>
    <p:sldId id="557" r:id="rId45"/>
    <p:sldId id="397" r:id="rId46"/>
    <p:sldId id="398" r:id="rId47"/>
    <p:sldId id="402" r:id="rId48"/>
    <p:sldId id="1045" r:id="rId49"/>
    <p:sldId id="1057" r:id="rId50"/>
    <p:sldId id="423" r:id="rId51"/>
    <p:sldId id="1058" r:id="rId52"/>
    <p:sldId id="427" r:id="rId53"/>
    <p:sldId id="431" r:id="rId54"/>
    <p:sldId id="558" r:id="rId55"/>
    <p:sldId id="432" r:id="rId56"/>
    <p:sldId id="428" r:id="rId57"/>
    <p:sldId id="433" r:id="rId58"/>
    <p:sldId id="713" r:id="rId59"/>
    <p:sldId id="1035" r:id="rId60"/>
    <p:sldId id="1036" r:id="rId61"/>
    <p:sldId id="1038" r:id="rId62"/>
    <p:sldId id="1039" r:id="rId63"/>
    <p:sldId id="1040" r:id="rId64"/>
    <p:sldId id="1041" r:id="rId65"/>
    <p:sldId id="1042" r:id="rId66"/>
    <p:sldId id="1043" r:id="rId67"/>
    <p:sldId id="1047" r:id="rId68"/>
    <p:sldId id="824" r:id="rId69"/>
    <p:sldId id="825" r:id="rId70"/>
    <p:sldId id="1056" r:id="rId71"/>
    <p:sldId id="1007" r:id="rId72"/>
    <p:sldId id="1008" r:id="rId73"/>
    <p:sldId id="1003" r:id="rId74"/>
    <p:sldId id="1005" r:id="rId75"/>
    <p:sldId id="1006" r:id="rId76"/>
    <p:sldId id="467" r:id="rId77"/>
    <p:sldId id="468" r:id="rId78"/>
    <p:sldId id="413" r:id="rId79"/>
    <p:sldId id="1054" r:id="rId80"/>
    <p:sldId id="1048" r:id="rId81"/>
    <p:sldId id="1050" r:id="rId82"/>
    <p:sldId id="1051" r:id="rId83"/>
    <p:sldId id="1052" r:id="rId84"/>
    <p:sldId id="717" r:id="rId85"/>
    <p:sldId id="477" r:id="rId86"/>
    <p:sldId id="718" r:id="rId87"/>
    <p:sldId id="445" r:id="rId88"/>
    <p:sldId id="560" r:id="rId89"/>
    <p:sldId id="720" r:id="rId90"/>
    <p:sldId id="452" r:id="rId91"/>
    <p:sldId id="561" r:id="rId92"/>
    <p:sldId id="723" r:id="rId93"/>
    <p:sldId id="924" r:id="rId94"/>
    <p:sldId id="722" r:id="rId95"/>
    <p:sldId id="930" r:id="rId96"/>
    <p:sldId id="931" r:id="rId97"/>
    <p:sldId id="724" r:id="rId98"/>
    <p:sldId id="725" r:id="rId99"/>
    <p:sldId id="726" r:id="rId100"/>
    <p:sldId id="1059" r:id="rId101"/>
    <p:sldId id="1025" r:id="rId102"/>
    <p:sldId id="1027" r:id="rId103"/>
    <p:sldId id="1029" r:id="rId104"/>
    <p:sldId id="296" r:id="rId105"/>
    <p:sldId id="562" r:id="rId106"/>
    <p:sldId id="315" r:id="rId107"/>
    <p:sldId id="322" r:id="rId108"/>
    <p:sldId id="323" r:id="rId109"/>
    <p:sldId id="325" r:id="rId110"/>
    <p:sldId id="326" r:id="rId111"/>
  </p:sldIdLst>
  <p:sldSz cx="9144000" cy="6858000" type="screen4x3"/>
  <p:notesSz cx="6858000" cy="9144000"/>
  <p:custDataLst>
    <p:tags r:id="rId115"/>
  </p:custDataLst>
  <p:defaultTextStyle>
    <a:defPPr>
      <a:defRPr lang="zh-CN"/>
    </a:defPPr>
    <a:lvl1pPr marL="0" lvl="0" indent="0" algn="l" defTabSz="914400" rtl="0" eaLnBrk="1" fontAlgn="base" latinLnBrk="0" hangingPunct="1">
      <a:lnSpc>
        <a:spcPct val="100000"/>
      </a:lnSpc>
      <a:spcBef>
        <a:spcPct val="0"/>
      </a:spcBef>
      <a:spcAft>
        <a:spcPct val="0"/>
      </a:spcAft>
      <a:buNone/>
      <a:defRPr sz="3200" b="1" i="0" u="none" kern="1200" baseline="0">
        <a:solidFill>
          <a:srgbClr val="FFFF00"/>
        </a:solidFill>
        <a:latin typeface="Times New Roman" panose="02020603050405020304"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3200" b="1" i="0" u="none" kern="1200" baseline="0">
        <a:solidFill>
          <a:srgbClr val="FFFF00"/>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3200" b="1" i="0" u="none" kern="1200" baseline="0">
        <a:solidFill>
          <a:srgbClr val="FFFF00"/>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3200" b="1" i="0" u="none" kern="1200" baseline="0">
        <a:solidFill>
          <a:srgbClr val="FFFF00"/>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3200" b="1" i="0" u="none" kern="1200" baseline="0">
        <a:solidFill>
          <a:srgbClr val="FFFF00"/>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3200" b="1" i="0" u="none" kern="1200" baseline="0">
        <a:solidFill>
          <a:srgbClr val="FFFF00"/>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3200" b="1" i="0" u="none" kern="1200" baseline="0">
        <a:solidFill>
          <a:srgbClr val="FFFF00"/>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3200" b="1" i="0" u="none" kern="1200" baseline="0">
        <a:solidFill>
          <a:srgbClr val="FFFF00"/>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3200" b="1" i="0" u="none" kern="1200" baseline="0">
        <a:solidFill>
          <a:srgbClr val="FFFF00"/>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9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2FDB2607-1784-4EEB-B798-7EB5836EED8A}">
        <p14:showMediaCtrls xmlns:p14="http://schemas.microsoft.com/office/powerpoint/2010/main" val="1"/>
      </p:ext>
    </p:extLst>
  </p:showPr>
  <p:clrMru>
    <a:srgbClr val="0000FF"/>
    <a:srgbClr val="FF0000"/>
    <a:srgbClr val="009900"/>
    <a:srgbClr val="0066FF"/>
    <a:srgbClr val="000086"/>
    <a:srgbClr val="000066"/>
    <a:srgbClr val="CC66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805"/>
  </p:normalViewPr>
  <p:slideViewPr>
    <p:cSldViewPr showGuides="1">
      <p:cViewPr varScale="1">
        <p:scale>
          <a:sx n="107" d="100"/>
          <a:sy n="107" d="100"/>
        </p:scale>
        <p:origin x="-1698" y="-90"/>
      </p:cViewPr>
      <p:guideLst>
        <p:guide orient="horz" pos="2160"/>
        <p:guide pos="2942"/>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2986"/>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3.xml"/><Relationship Id="rId98" Type="http://schemas.openxmlformats.org/officeDocument/2006/relationships/slide" Target="slides/slide92.xml"/><Relationship Id="rId97" Type="http://schemas.openxmlformats.org/officeDocument/2006/relationships/slide" Target="slides/slide91.xml"/><Relationship Id="rId96" Type="http://schemas.openxmlformats.org/officeDocument/2006/relationships/slide" Target="slides/slide90.xml"/><Relationship Id="rId95" Type="http://schemas.openxmlformats.org/officeDocument/2006/relationships/slide" Target="slides/slide89.xml"/><Relationship Id="rId94" Type="http://schemas.openxmlformats.org/officeDocument/2006/relationships/slide" Target="slides/slide88.xml"/><Relationship Id="rId93" Type="http://schemas.openxmlformats.org/officeDocument/2006/relationships/slide" Target="slides/slide87.xml"/><Relationship Id="rId92" Type="http://schemas.openxmlformats.org/officeDocument/2006/relationships/slide" Target="slides/slide86.xml"/><Relationship Id="rId91" Type="http://schemas.openxmlformats.org/officeDocument/2006/relationships/slide" Target="slides/slide85.xml"/><Relationship Id="rId90" Type="http://schemas.openxmlformats.org/officeDocument/2006/relationships/slide" Target="slides/slide84.xml"/><Relationship Id="rId9" Type="http://schemas.openxmlformats.org/officeDocument/2006/relationships/slide" Target="slides/slide3.xml"/><Relationship Id="rId89" Type="http://schemas.openxmlformats.org/officeDocument/2006/relationships/slide" Target="slides/slide83.xml"/><Relationship Id="rId88" Type="http://schemas.openxmlformats.org/officeDocument/2006/relationships/slide" Target="slides/slide82.xml"/><Relationship Id="rId87" Type="http://schemas.openxmlformats.org/officeDocument/2006/relationships/slide" Target="slides/slide8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notesMaster" Target="notesMasters/notesMaster1.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slide" Target="slides/slide2.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5" Type="http://schemas.openxmlformats.org/officeDocument/2006/relationships/tags" Target="tags/tag22.xml"/><Relationship Id="rId114" Type="http://schemas.openxmlformats.org/officeDocument/2006/relationships/tableStyles" Target="tableStyles.xml"/><Relationship Id="rId113" Type="http://schemas.openxmlformats.org/officeDocument/2006/relationships/viewProps" Target="viewProps.xml"/><Relationship Id="rId112" Type="http://schemas.openxmlformats.org/officeDocument/2006/relationships/presProps" Target="presProps.xml"/><Relationship Id="rId111" Type="http://schemas.openxmlformats.org/officeDocument/2006/relationships/slide" Target="slides/slide105.xml"/><Relationship Id="rId110" Type="http://schemas.openxmlformats.org/officeDocument/2006/relationships/slide" Target="slides/slide104.xml"/><Relationship Id="rId11" Type="http://schemas.openxmlformats.org/officeDocument/2006/relationships/slide" Target="slides/slide5.xml"/><Relationship Id="rId109" Type="http://schemas.openxmlformats.org/officeDocument/2006/relationships/slide" Target="slides/slide103.xml"/><Relationship Id="rId108" Type="http://schemas.openxmlformats.org/officeDocument/2006/relationships/slide" Target="slides/slide102.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9" Type="http://schemas.openxmlformats.org/officeDocument/2006/relationships/image" Target="../media/image47.wmf"/><Relationship Id="rId8" Type="http://schemas.openxmlformats.org/officeDocument/2006/relationships/image" Target="../media/image46.wmf"/><Relationship Id="rId7" Type="http://schemas.openxmlformats.org/officeDocument/2006/relationships/image" Target="../media/image45.w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 Id="rId3" Type="http://schemas.openxmlformats.org/officeDocument/2006/relationships/image" Target="../media/image41.wmf"/><Relationship Id="rId2" Type="http://schemas.openxmlformats.org/officeDocument/2006/relationships/image" Target="../media/image36.wmf"/><Relationship Id="rId1"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4" Type="http://schemas.openxmlformats.org/officeDocument/2006/relationships/image" Target="../media/image51.wmf"/><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3.wmf"/><Relationship Id="rId1" Type="http://schemas.openxmlformats.org/officeDocument/2006/relationships/image" Target="../media/image5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image" Target="../media/image7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36.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55.wmf"/><Relationship Id="rId1" Type="http://schemas.openxmlformats.org/officeDocument/2006/relationships/image" Target="../media/image93.wmf"/></Relationships>
</file>

<file path=ppt/drawings/_rels/vmlDrawing21.vml.rels><?xml version="1.0" encoding="UTF-8" standalone="yes"?>
<Relationships xmlns="http://schemas.openxmlformats.org/package/2006/relationships"><Relationship Id="rId4" Type="http://schemas.openxmlformats.org/officeDocument/2006/relationships/image" Target="../media/image98.emf"/><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image" Target="../media/image95.emf"/></Relationships>
</file>

<file path=ppt/drawings/_rels/vmlDrawing22.vml.rels><?xml version="1.0" encoding="UTF-8" standalone="yes"?>
<Relationships xmlns="http://schemas.openxmlformats.org/package/2006/relationships"><Relationship Id="rId5" Type="http://schemas.openxmlformats.org/officeDocument/2006/relationships/image" Target="../media/image103.wmf"/><Relationship Id="rId4" Type="http://schemas.openxmlformats.org/officeDocument/2006/relationships/image" Target="../media/image102.wmf"/><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media/image109.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22.e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27.wmf"/><Relationship Id="rId1" Type="http://schemas.openxmlformats.org/officeDocument/2006/relationships/image" Target="../media/image12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33.emf"/><Relationship Id="rId1" Type="http://schemas.openxmlformats.org/officeDocument/2006/relationships/image" Target="../media/image132.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143.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8.wmf"/></Relationships>
</file>

<file path=ppt/drawings/_rels/vmlDrawing40.vml.rels><?xml version="1.0" encoding="UTF-8" standalone="yes"?>
<Relationships xmlns="http://schemas.openxmlformats.org/package/2006/relationships"><Relationship Id="rId4" Type="http://schemas.openxmlformats.org/officeDocument/2006/relationships/image" Target="../media/image156.emf"/><Relationship Id="rId3" Type="http://schemas.openxmlformats.org/officeDocument/2006/relationships/image" Target="../media/image151.wmf"/><Relationship Id="rId2" Type="http://schemas.openxmlformats.org/officeDocument/2006/relationships/image" Target="../media/image155.wmf"/><Relationship Id="rId1" Type="http://schemas.openxmlformats.org/officeDocument/2006/relationships/image" Target="../media/image154.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159.wmf"/><Relationship Id="rId1" Type="http://schemas.openxmlformats.org/officeDocument/2006/relationships/image" Target="../media/image158.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68.wmf"/><Relationship Id="rId2" Type="http://schemas.openxmlformats.org/officeDocument/2006/relationships/image" Target="../media/image167.wmf"/><Relationship Id="rId1" Type="http://schemas.openxmlformats.org/officeDocument/2006/relationships/image" Target="../media/image166.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69.wmf"/><Relationship Id="rId1" Type="http://schemas.openxmlformats.org/officeDocument/2006/relationships/image" Target="../media/image166.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70.wmf"/><Relationship Id="rId1" Type="http://schemas.openxmlformats.org/officeDocument/2006/relationships/image" Target="../media/image166.wmf"/></Relationships>
</file>

<file path=ppt/drawings/_rels/vmlDrawing46.vml.rels><?xml version="1.0" encoding="UTF-8" standalone="yes"?>
<Relationships xmlns="http://schemas.openxmlformats.org/package/2006/relationships"><Relationship Id="rId6" Type="http://schemas.openxmlformats.org/officeDocument/2006/relationships/image" Target="../media/image177.wmf"/><Relationship Id="rId5" Type="http://schemas.openxmlformats.org/officeDocument/2006/relationships/image" Target="../media/image176.wmf"/><Relationship Id="rId4" Type="http://schemas.openxmlformats.org/officeDocument/2006/relationships/image" Target="../media/image175.wmf"/><Relationship Id="rId3" Type="http://schemas.openxmlformats.org/officeDocument/2006/relationships/image" Target="../media/image173.wmf"/><Relationship Id="rId2" Type="http://schemas.openxmlformats.org/officeDocument/2006/relationships/image" Target="../media/image172.wmf"/><Relationship Id="rId1" Type="http://schemas.openxmlformats.org/officeDocument/2006/relationships/image" Target="../media/image171.wmf"/></Relationships>
</file>

<file path=ppt/drawings/_rels/vmlDrawing47.vml.rels><?xml version="1.0" encoding="UTF-8" standalone="yes"?>
<Relationships xmlns="http://schemas.openxmlformats.org/package/2006/relationships"><Relationship Id="rId5" Type="http://schemas.openxmlformats.org/officeDocument/2006/relationships/image" Target="../media/image187.wmf"/><Relationship Id="rId4" Type="http://schemas.openxmlformats.org/officeDocument/2006/relationships/image" Target="../media/image186.wmf"/><Relationship Id="rId3" Type="http://schemas.openxmlformats.org/officeDocument/2006/relationships/image" Target="../media/image185.wmf"/><Relationship Id="rId2" Type="http://schemas.openxmlformats.org/officeDocument/2006/relationships/image" Target="../media/image184.wmf"/><Relationship Id="rId1" Type="http://schemas.openxmlformats.org/officeDocument/2006/relationships/image" Target="../media/image183.wmf"/></Relationships>
</file>

<file path=ppt/drawings/_rels/vmlDrawing48.vml.rels><?xml version="1.0" encoding="UTF-8" standalone="yes"?>
<Relationships xmlns="http://schemas.openxmlformats.org/package/2006/relationships"><Relationship Id="rId4" Type="http://schemas.openxmlformats.org/officeDocument/2006/relationships/image" Target="../media/image191.wmf"/><Relationship Id="rId3" Type="http://schemas.openxmlformats.org/officeDocument/2006/relationships/image" Target="../media/image190.wmf"/><Relationship Id="rId2" Type="http://schemas.openxmlformats.org/officeDocument/2006/relationships/image" Target="../media/image189.wmf"/><Relationship Id="rId1" Type="http://schemas.openxmlformats.org/officeDocument/2006/relationships/image" Target="../media/image188.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55.wmf"/><Relationship Id="rId1" Type="http://schemas.openxmlformats.org/officeDocument/2006/relationships/image" Target="../media/image93.wmf"/></Relationships>
</file>

<file path=ppt/drawings/_rels/vmlDrawing5.vml.rels><?xml version="1.0" encoding="UTF-8" standalone="yes"?>
<Relationships xmlns="http://schemas.openxmlformats.org/package/2006/relationships"><Relationship Id="rId5" Type="http://schemas.openxmlformats.org/officeDocument/2006/relationships/image" Target="../media/image25.wmf"/><Relationship Id="rId4" Type="http://schemas.openxmlformats.org/officeDocument/2006/relationships/image" Target="../media/image24.wmf"/><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93.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99.wmf"/></Relationships>
</file>

<file path=ppt/drawings/_rels/vmlDrawing52.vml.rels><?xml version="1.0" encoding="UTF-8" standalone="yes"?>
<Relationships xmlns="http://schemas.openxmlformats.org/package/2006/relationships"><Relationship Id="rId4" Type="http://schemas.openxmlformats.org/officeDocument/2006/relationships/image" Target="../media/image203.emf"/><Relationship Id="rId3" Type="http://schemas.openxmlformats.org/officeDocument/2006/relationships/image" Target="../media/image202.emf"/><Relationship Id="rId2" Type="http://schemas.openxmlformats.org/officeDocument/2006/relationships/image" Target="../media/image201.emf"/><Relationship Id="rId1" Type="http://schemas.openxmlformats.org/officeDocument/2006/relationships/image" Target="../media/image200.emf"/></Relationships>
</file>

<file path=ppt/drawings/_rels/vmlDrawing53.vml.rels><?xml version="1.0" encoding="UTF-8" standalone="yes"?>
<Relationships xmlns="http://schemas.openxmlformats.org/package/2006/relationships"><Relationship Id="rId4" Type="http://schemas.openxmlformats.org/officeDocument/2006/relationships/image" Target="../media/image208.emf"/><Relationship Id="rId3" Type="http://schemas.openxmlformats.org/officeDocument/2006/relationships/image" Target="../media/image207.emf"/><Relationship Id="rId2" Type="http://schemas.openxmlformats.org/officeDocument/2006/relationships/image" Target="../media/image206.emf"/><Relationship Id="rId1" Type="http://schemas.openxmlformats.org/officeDocument/2006/relationships/image" Target="../media/image205.e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210.emf"/><Relationship Id="rId1" Type="http://schemas.openxmlformats.org/officeDocument/2006/relationships/image" Target="../media/image20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4" Type="http://schemas.openxmlformats.org/officeDocument/2006/relationships/image" Target="../media/image36.wmf"/><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7.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FontTx/>
              <a:buNone/>
              <a:defRPr kumimoji="1" sz="1200" b="0">
                <a:solidFill>
                  <a:schemeClr val="tx1"/>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FontTx/>
              <a:buNone/>
              <a:defRPr kumimoji="1" sz="1200" b="0">
                <a:solidFill>
                  <a:schemeClr val="tx1"/>
                </a:solidFill>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00"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FontTx/>
              <a:buNone/>
              <a:defRPr kumimoji="1" sz="1200" b="0">
                <a:solidFill>
                  <a:schemeClr val="tx1"/>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
            <a:pPr lvl="0" algn="r" eaLnBrk="1" fontAlgn="base" hangingPunct="1">
              <a:buNone/>
            </a:pPr>
            <a:fld id="{9A0DB2DC-4C9A-4742-B13C-FB6460FD3503}" type="slidenum">
              <a:rPr lang="en-US" altLang="zh-CN" sz="1200" b="0" strike="noStrike" noProof="1" dirty="0">
                <a:solidFill>
                  <a:schemeClr val="tx1"/>
                </a:solidFill>
                <a:latin typeface="Times New Roman" panose="02020603050405020304" pitchFamily="18" charset="0"/>
                <a:ea typeface="宋体" panose="02010600030101010101" pitchFamily="2" charset="-122"/>
                <a:cs typeface="+mn-cs"/>
              </a:rPr>
            </a:fld>
            <a:endParaRPr lang="en-US" altLang="zh-CN" sz="1200" b="0" strike="noStrike" noProof="1" dirty="0">
              <a:solidFill>
                <a:schemeClr val="tx1"/>
              </a:solidFill>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幻灯片图像占位符 1"/>
          <p:cNvSpPr>
            <a:spLocks noGrp="1" noRot="1" noChangeAspect="1" noTextEdit="1"/>
          </p:cNvSpPr>
          <p:nvPr>
            <p:ph type="sldImg"/>
          </p:nvPr>
        </p:nvSpPr>
        <p:spPr/>
      </p:sp>
      <p:sp>
        <p:nvSpPr>
          <p:cNvPr id="7170" name="备注占位符 2"/>
          <p:cNvSpPr>
            <a:spLocks noGrp="1"/>
          </p:cNvSpPr>
          <p:nvPr>
            <p:ph type="body"/>
          </p:nvPr>
        </p:nvSpPr>
        <p:spPr/>
        <p:txBody>
          <a:bodyPr wrap="square" lIns="91440" tIns="45720" rIns="91440" bIns="45720" anchor="t" anchorCtr="0"/>
          <a:p>
            <a:pPr lvl="0" eaLnBrk="1" hangingPunct="1"/>
            <a:r>
              <a:rPr lang="zh-CN" altLang="en-US" b="1" dirty="0">
                <a:latin typeface="楷体" panose="02010609060101010101" pitchFamily="49" charset="-122"/>
                <a:ea typeface="楷体" panose="02010609060101010101" pitchFamily="49" charset="-122"/>
              </a:rPr>
              <a:t>曲线曲面</a:t>
            </a:r>
            <a:endParaRPr lang="en-US" altLang="zh-CN" b="1" dirty="0">
              <a:latin typeface="楷体" panose="02010609060101010101" pitchFamily="49" charset="-122"/>
              <a:ea typeface="楷体" panose="02010609060101010101" pitchFamily="49" charset="-122"/>
            </a:endParaRPr>
          </a:p>
          <a:p>
            <a:pPr lvl="0" eaLnBrk="1" hangingPunct="1">
              <a:lnSpc>
                <a:spcPct val="105000"/>
              </a:lnSpc>
            </a:pPr>
            <a:r>
              <a:rPr lang="zh-CN" altLang="en-US" b="1" dirty="0">
                <a:latin typeface="楷体" panose="02010609060101010101" pitchFamily="49" charset="-122"/>
                <a:ea typeface="楷体" panose="02010609060101010101" pitchFamily="49" charset="-122"/>
              </a:rPr>
              <a:t>从卫星的轨道、导弹的弹道，到汽车和飞机等的外形，直至日常生活中的图案和花样设计</a:t>
            </a:r>
            <a:endParaRPr lang="en-US" altLang="zh-CN" b="1" dirty="0">
              <a:latin typeface="楷体" panose="02010609060101010101" pitchFamily="49" charset="-122"/>
              <a:ea typeface="楷体" panose="02010609060101010101" pitchFamily="49" charset="-122"/>
            </a:endParaRPr>
          </a:p>
          <a:p>
            <a:pPr lvl="0"/>
            <a:endParaRPr lang="zh-CN" altLang="en-US" dirty="0"/>
          </a:p>
        </p:txBody>
      </p:sp>
      <p:sp>
        <p:nvSpPr>
          <p:cNvPr id="7171" name="灯片编号占位符 3"/>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dirty="0"/>
            </a:fld>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幻灯片图像占位符 1"/>
          <p:cNvSpPr>
            <a:spLocks noGrp="1" noRot="1" noChangeAspect="1" noTextEdit="1"/>
          </p:cNvSpPr>
          <p:nvPr>
            <p:ph type="sldImg"/>
          </p:nvPr>
        </p:nvSpPr>
        <p:spPr/>
      </p:sp>
      <p:sp>
        <p:nvSpPr>
          <p:cNvPr id="41986" name="备注占位符 2"/>
          <p:cNvSpPr>
            <a:spLocks noGrp="1"/>
          </p:cNvSpPr>
          <p:nvPr>
            <p:ph type="body"/>
          </p:nvPr>
        </p:nvSpPr>
        <p:spPr/>
        <p:txBody>
          <a:bodyPr wrap="square" lIns="91440" tIns="45720" rIns="91440" bIns="45720" anchor="t" anchorCtr="0"/>
          <a:p>
            <a:pPr lvl="0"/>
            <a:endParaRPr lang="zh-CN" altLang="en-US" dirty="0"/>
          </a:p>
        </p:txBody>
      </p:sp>
      <p:sp>
        <p:nvSpPr>
          <p:cNvPr id="41987" name="灯片编号占位符 3"/>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dirty="0"/>
            </a:fld>
            <a:endParaRPr lang="en-US"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noTextEdit="1"/>
          </p:cNvSpPr>
          <p:nvPr>
            <p:ph type="sldImg"/>
          </p:nvPr>
        </p:nvSpPr>
        <p:spPr/>
      </p:sp>
      <p:sp>
        <p:nvSpPr>
          <p:cNvPr id="45058" name="备注占位符 2"/>
          <p:cNvSpPr>
            <a:spLocks noGrp="1"/>
          </p:cNvSpPr>
          <p:nvPr>
            <p:ph type="body"/>
          </p:nvPr>
        </p:nvSpPr>
        <p:spPr/>
        <p:txBody>
          <a:bodyPr wrap="square" lIns="91440" tIns="45720" rIns="91440" bIns="45720" anchor="t" anchorCtr="0"/>
          <a:p>
            <a:pPr lvl="0"/>
            <a:r>
              <a:rPr lang="zh-CN" altLang="en-US" dirty="0"/>
              <a:t>这种曲线生成方式比较直观和灵活，只需放置控制点，然后调整控制点的位置来得到想要的曲线，这就避免了和复杂的数学方程打交道</a:t>
            </a:r>
            <a:endParaRPr lang="zh-CN" altLang="en-US" dirty="0"/>
          </a:p>
        </p:txBody>
      </p:sp>
      <p:sp>
        <p:nvSpPr>
          <p:cNvPr id="45059" name="灯片编号占位符 3"/>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dirty="0"/>
            </a:fld>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a:t>二次项展开系数</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幻灯片图像占位符 1"/>
          <p:cNvSpPr>
            <a:spLocks noGrp="1" noRot="1" noTextEdit="1"/>
          </p:cNvSpPr>
          <p:nvPr>
            <p:ph type="sldImg"/>
          </p:nvPr>
        </p:nvSpPr>
        <p:spPr/>
      </p:sp>
      <p:sp>
        <p:nvSpPr>
          <p:cNvPr id="50178" name="文本占位符 2"/>
          <p:cNvSpPr/>
          <p:nvPr>
            <p:ph type="body"/>
          </p:nvPr>
        </p:nvSpPr>
        <p:spPr/>
        <p:txBody>
          <a:bodyPr wrap="square" lIns="91440" tIns="45720" rIns="91440" bIns="45720" anchor="t" anchorCtr="0"/>
          <a:p>
            <a:pPr lvl="0"/>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幻灯片图像占位符 1"/>
          <p:cNvSpPr>
            <a:spLocks noGrp="1" noRot="1" noChangeAspect="1" noTextEdit="1"/>
          </p:cNvSpPr>
          <p:nvPr>
            <p:ph type="sldImg"/>
          </p:nvPr>
        </p:nvSpPr>
        <p:spPr/>
      </p:sp>
      <p:sp>
        <p:nvSpPr>
          <p:cNvPr id="53250" name="备注占位符 2"/>
          <p:cNvSpPr>
            <a:spLocks noGrp="1"/>
          </p:cNvSpPr>
          <p:nvPr>
            <p:ph type="body"/>
          </p:nvPr>
        </p:nvSpPr>
        <p:spPr/>
        <p:txBody>
          <a:bodyPr wrap="square" lIns="91440" tIns="45720" rIns="91440" bIns="45720" anchor="t" anchorCtr="0"/>
          <a:p>
            <a:pPr lvl="0" eaLnBrk="1" hangingPunct="1">
              <a:lnSpc>
                <a:spcPct val="90000"/>
              </a:lnSpc>
              <a:spcBef>
                <a:spcPct val="0"/>
              </a:spcBef>
            </a:pPr>
            <a:r>
              <a:rPr lang="en-US" altLang="zh-CN" dirty="0">
                <a:solidFill>
                  <a:srgbClr val="000086"/>
                </a:solidFill>
                <a:ea typeface="华文楷体" panose="02010600040101010101" pitchFamily="2" charset="-122"/>
              </a:rPr>
              <a:t>#define    B1(t)   (t*t)</a:t>
            </a:r>
            <a:endParaRPr lang="en-US" altLang="zh-CN" dirty="0">
              <a:solidFill>
                <a:srgbClr val="000086"/>
              </a:solidFill>
              <a:ea typeface="华文楷体" panose="02010600040101010101" pitchFamily="2" charset="-122"/>
            </a:endParaRPr>
          </a:p>
          <a:p>
            <a:pPr lvl="0" eaLnBrk="1" hangingPunct="1">
              <a:lnSpc>
                <a:spcPct val="90000"/>
              </a:lnSpc>
              <a:spcBef>
                <a:spcPct val="0"/>
              </a:spcBef>
            </a:pPr>
            <a:r>
              <a:rPr lang="en-US" altLang="zh-CN" dirty="0">
                <a:solidFill>
                  <a:srgbClr val="000086"/>
                </a:solidFill>
                <a:ea typeface="华文楷体" panose="02010600040101010101" pitchFamily="2" charset="-122"/>
              </a:rPr>
              <a:t>#define    B2(t)   (2*t*(1-t))</a:t>
            </a:r>
            <a:endParaRPr lang="en-US" altLang="zh-CN" dirty="0">
              <a:solidFill>
                <a:srgbClr val="000086"/>
              </a:solidFill>
              <a:ea typeface="华文楷体" panose="02010600040101010101" pitchFamily="2" charset="-122"/>
            </a:endParaRPr>
          </a:p>
          <a:p>
            <a:pPr lvl="0" eaLnBrk="1" hangingPunct="1">
              <a:lnSpc>
                <a:spcPct val="90000"/>
              </a:lnSpc>
              <a:spcBef>
                <a:spcPct val="0"/>
              </a:spcBef>
            </a:pPr>
            <a:r>
              <a:rPr lang="en-US" altLang="zh-CN" dirty="0">
                <a:solidFill>
                  <a:srgbClr val="000086"/>
                </a:solidFill>
                <a:ea typeface="华文楷体" panose="02010600040101010101" pitchFamily="2" charset="-122"/>
              </a:rPr>
              <a:t>#define    B3(t)   ((1-t)*(1-t)</a:t>
            </a:r>
            <a:endParaRPr lang="en-US" altLang="zh-CN" dirty="0"/>
          </a:p>
          <a:p>
            <a:pPr lvl="0"/>
            <a:endParaRPr lang="zh-CN" altLang="en-US" dirty="0"/>
          </a:p>
        </p:txBody>
      </p:sp>
      <p:sp>
        <p:nvSpPr>
          <p:cNvPr id="53251" name="灯片编号占位符 3"/>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dirty="0"/>
            </a:fld>
            <a:endParaRPr lang="en-US"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幻灯片图像占位符 1"/>
          <p:cNvSpPr>
            <a:spLocks noGrp="1" noRot="1" noChangeAspect="1" noTextEdit="1"/>
          </p:cNvSpPr>
          <p:nvPr>
            <p:ph type="sldImg"/>
          </p:nvPr>
        </p:nvSpPr>
        <p:spPr/>
      </p:sp>
      <p:sp>
        <p:nvSpPr>
          <p:cNvPr id="84994" name="备注占位符 2"/>
          <p:cNvSpPr>
            <a:spLocks noGrp="1"/>
          </p:cNvSpPr>
          <p:nvPr>
            <p:ph type="body"/>
          </p:nvPr>
        </p:nvSpPr>
        <p:spPr/>
        <p:txBody>
          <a:bodyPr wrap="square" lIns="91440" tIns="45720" rIns="91440" bIns="45720" anchor="t" anchorCtr="0"/>
          <a:p>
            <a:pPr lvl="0"/>
            <a:r>
              <a:rPr lang="en-US" altLang="zh-CN" dirty="0"/>
              <a:t>B basis </a:t>
            </a:r>
            <a:r>
              <a:rPr lang="zh-CN" altLang="en-US" dirty="0"/>
              <a:t>基</a:t>
            </a:r>
            <a:endParaRPr lang="zh-CN" altLang="en-US" dirty="0"/>
          </a:p>
        </p:txBody>
      </p:sp>
      <p:sp>
        <p:nvSpPr>
          <p:cNvPr id="84995" name="灯片编号占位符 3"/>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dirty="0"/>
            </a:fld>
            <a:endParaRPr lang="en-US"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幻灯片图像占位符 1"/>
          <p:cNvSpPr>
            <a:spLocks noGrp="1" noRot="1" noChangeAspect="1" noTextEdit="1"/>
          </p:cNvSpPr>
          <p:nvPr>
            <p:ph type="sldImg"/>
          </p:nvPr>
        </p:nvSpPr>
        <p:spPr/>
      </p:sp>
      <p:sp>
        <p:nvSpPr>
          <p:cNvPr id="87042" name="备注占位符 2"/>
          <p:cNvSpPr>
            <a:spLocks noGrp="1"/>
          </p:cNvSpPr>
          <p:nvPr>
            <p:ph type="body"/>
          </p:nvPr>
        </p:nvSpPr>
        <p:spPr/>
        <p:txBody>
          <a:bodyPr wrap="square" lIns="91440" tIns="45720" rIns="91440" bIns="45720" anchor="t" anchorCtr="0"/>
          <a:p>
            <a:pPr lvl="0"/>
            <a:r>
              <a:rPr lang="zh-CN" altLang="en-US" dirty="0"/>
              <a:t>样条本来是指一些细小的有弹性的木条或者钢片，用这些木条来设计模型结构。这样的木条被称之为样条（“</a:t>
            </a:r>
            <a:r>
              <a:rPr lang="en-US" altLang="zh-CN" dirty="0"/>
              <a:t>spline”</a:t>
            </a:r>
            <a:r>
              <a:rPr lang="zh-CN" altLang="en-US" dirty="0"/>
              <a:t>）。</a:t>
            </a:r>
            <a:endParaRPr lang="zh-CN" altLang="en-US" dirty="0"/>
          </a:p>
        </p:txBody>
      </p:sp>
      <p:sp>
        <p:nvSpPr>
          <p:cNvPr id="87043" name="灯片编号占位符 3"/>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dirty="0"/>
            </a:fld>
            <a:endParaRPr lang="en-US"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幻灯片图像占位符 1"/>
          <p:cNvSpPr>
            <a:spLocks noGrp="1" noRot="1" noChangeAspect="1" noTextEdit="1"/>
          </p:cNvSpPr>
          <p:nvPr>
            <p:ph type="sldImg"/>
          </p:nvPr>
        </p:nvSpPr>
        <p:spPr/>
      </p:sp>
      <p:sp>
        <p:nvSpPr>
          <p:cNvPr id="89090" name="备注占位符 2"/>
          <p:cNvSpPr>
            <a:spLocks noGrp="1"/>
          </p:cNvSpPr>
          <p:nvPr>
            <p:ph type="body"/>
          </p:nvPr>
        </p:nvSpPr>
        <p:spPr/>
        <p:txBody>
          <a:bodyPr wrap="square" lIns="91440" tIns="45720" rIns="91440" bIns="45720" anchor="t" anchorCtr="0"/>
          <a:p>
            <a:pPr marL="0" lvl="1" indent="0"/>
            <a:r>
              <a:rPr lang="en-US" altLang="zh-CN" dirty="0"/>
              <a:t>B -basis</a:t>
            </a:r>
            <a:r>
              <a:rPr lang="en-US" altLang="en-US" b="1" dirty="0">
                <a:ea typeface="楷体" panose="02010609060101010101" pitchFamily="49" charset="-122"/>
                <a:sym typeface="Marlett" pitchFamily="2" charset="2"/>
              </a:rPr>
              <a:t>逼近特征多边形的精度更高</a:t>
            </a:r>
            <a:endParaRPr lang="en-US" altLang="en-US" dirty="0">
              <a:solidFill>
                <a:srgbClr val="000000"/>
              </a:solidFill>
              <a:sym typeface="Marlett" pitchFamily="2" charset="2"/>
            </a:endParaRPr>
          </a:p>
          <a:p>
            <a:pPr lvl="0"/>
            <a:endParaRPr lang="zh-CN" altLang="en-US" dirty="0"/>
          </a:p>
        </p:txBody>
      </p:sp>
      <p:sp>
        <p:nvSpPr>
          <p:cNvPr id="89091" name="灯片编号占位符 3"/>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dirty="0"/>
            </a:fld>
            <a:endParaRPr lang="en-US"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幻灯片图像占位符 1"/>
          <p:cNvSpPr>
            <a:spLocks noGrp="1" noRot="1" noChangeAspect="1" noTextEdit="1"/>
          </p:cNvSpPr>
          <p:nvPr>
            <p:ph type="sldImg"/>
          </p:nvPr>
        </p:nvSpPr>
        <p:spPr/>
      </p:sp>
      <p:sp>
        <p:nvSpPr>
          <p:cNvPr id="92162" name="备注占位符 2"/>
          <p:cNvSpPr>
            <a:spLocks noGrp="1"/>
          </p:cNvSpPr>
          <p:nvPr>
            <p:ph type="body"/>
          </p:nvPr>
        </p:nvSpPr>
        <p:spPr/>
        <p:txBody>
          <a:bodyPr wrap="square" lIns="91440" tIns="45720" rIns="91440" bIns="45720" anchor="t" anchorCtr="0"/>
          <a:p>
            <a:pPr lvl="0"/>
            <a:r>
              <a:rPr lang="en-US" altLang="en-US" dirty="0">
                <a:ea typeface="楷体" panose="02010609060101010101" pitchFamily="49" charset="-122"/>
              </a:rPr>
              <a:t>根据</a:t>
            </a:r>
            <a:r>
              <a:rPr lang="en-US" altLang="zh-CN" dirty="0">
                <a:ea typeface="楷体" panose="02010609060101010101" pitchFamily="49" charset="-122"/>
              </a:rPr>
              <a:t>B</a:t>
            </a:r>
            <a:r>
              <a:rPr lang="en-US" altLang="en-US" dirty="0">
                <a:ea typeface="楷体" panose="02010609060101010101" pitchFamily="49" charset="-122"/>
              </a:rPr>
              <a:t>样条曲线的定义</a:t>
            </a:r>
            <a:endParaRPr lang="en-US" altLang="zh-CN" dirty="0">
              <a:ea typeface="楷体" panose="02010609060101010101" pitchFamily="49" charset="-122"/>
            </a:endParaRPr>
          </a:p>
          <a:p>
            <a:pPr lvl="0"/>
            <a:endParaRPr lang="zh-CN" altLang="en-US" dirty="0">
              <a:ea typeface="楷体" panose="02010609060101010101" pitchFamily="49" charset="-122"/>
            </a:endParaRPr>
          </a:p>
        </p:txBody>
      </p:sp>
      <p:sp>
        <p:nvSpPr>
          <p:cNvPr id="92163" name="灯片编号占位符 3"/>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dirty="0"/>
            </a:fld>
            <a:endParaRPr lang="en-US"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幻灯片图像占位符 1"/>
          <p:cNvSpPr>
            <a:spLocks noGrp="1" noRot="1" noChangeAspect="1" noTextEdit="1"/>
          </p:cNvSpPr>
          <p:nvPr>
            <p:ph type="sldImg"/>
          </p:nvPr>
        </p:nvSpPr>
        <p:spPr/>
      </p:sp>
      <p:sp>
        <p:nvSpPr>
          <p:cNvPr id="116738" name="备注占位符 2"/>
          <p:cNvSpPr>
            <a:spLocks noGrp="1"/>
          </p:cNvSpPr>
          <p:nvPr>
            <p:ph type="body"/>
          </p:nvPr>
        </p:nvSpPr>
        <p:spPr/>
        <p:txBody>
          <a:bodyPr wrap="square" lIns="91440" tIns="45720" rIns="91440" bIns="45720" anchor="t" anchorCtr="0"/>
          <a:p>
            <a:pPr lvl="0"/>
            <a:endParaRPr lang="zh-CN" altLang="en-US" dirty="0"/>
          </a:p>
        </p:txBody>
      </p:sp>
      <p:sp>
        <p:nvSpPr>
          <p:cNvPr id="11673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幻灯片图像占位符 1"/>
          <p:cNvSpPr>
            <a:spLocks noGrp="1" noRot="1" noChangeAspect="1" noTextEdit="1"/>
          </p:cNvSpPr>
          <p:nvPr>
            <p:ph type="sldImg"/>
          </p:nvPr>
        </p:nvSpPr>
        <p:spPr/>
      </p:sp>
      <p:sp>
        <p:nvSpPr>
          <p:cNvPr id="9218" name="备注占位符 2"/>
          <p:cNvSpPr>
            <a:spLocks noGrp="1"/>
          </p:cNvSpPr>
          <p:nvPr>
            <p:ph type="body"/>
          </p:nvPr>
        </p:nvSpPr>
        <p:spPr/>
        <p:txBody>
          <a:bodyPr wrap="square" lIns="91440" tIns="45720" rIns="91440" bIns="45720" anchor="t" anchorCtr="0"/>
          <a:p>
            <a:pPr lvl="0"/>
            <a:r>
              <a:rPr lang="zh-CN" altLang="en-US" b="1" dirty="0">
                <a:latin typeface="楷体" panose="02010609060101010101" pitchFamily="49" charset="-122"/>
                <a:ea typeface="楷体" panose="02010609060101010101" pitchFamily="49" charset="-122"/>
              </a:rPr>
              <a:t>第二类曲线较复杂，不能确切给出描述整个曲线的方程，通常采用二次混合曲线或参数曲线表示。</a:t>
            </a:r>
            <a:endParaRPr lang="zh-CN" altLang="en-US" dirty="0"/>
          </a:p>
        </p:txBody>
      </p:sp>
      <p:sp>
        <p:nvSpPr>
          <p:cNvPr id="9219" name="灯片编号占位符 3"/>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dirty="0"/>
            </a:fld>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a:t>图片来源于网络</a:t>
            </a:r>
            <a:endParaRPr lang="zh-CN" altLang="en-US"/>
          </a:p>
          <a:p>
            <a:r>
              <a:rPr lang="zh-CN" altLang="en-US"/>
              <a:t>https://zhuanlan.zhihu.com/p/629202115</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a:t>https://www.clear.rice.edu/comp360/lectures/fall2008/BezTextNew.pdf</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幻灯片图像占位符 1"/>
          <p:cNvSpPr>
            <a:spLocks noGrp="1" noRot="1" noChangeAspect="1" noTextEdit="1"/>
          </p:cNvSpPr>
          <p:nvPr>
            <p:ph type="sldImg"/>
          </p:nvPr>
        </p:nvSpPr>
        <p:spPr/>
      </p:sp>
      <p:sp>
        <p:nvSpPr>
          <p:cNvPr id="12290" name="备注占位符 2"/>
          <p:cNvSpPr>
            <a:spLocks noGrp="1"/>
          </p:cNvSpPr>
          <p:nvPr>
            <p:ph type="body"/>
          </p:nvPr>
        </p:nvSpPr>
        <p:spPr/>
        <p:txBody>
          <a:bodyPr wrap="square" lIns="91440" tIns="45720" rIns="91440" bIns="45720" anchor="t" anchorCtr="0"/>
          <a:p>
            <a:pPr lvl="0"/>
            <a:r>
              <a:rPr lang="zh-CN" altLang="en-US" b="1" dirty="0">
                <a:latin typeface="楷体" panose="02010609060101010101" pitchFamily="49" charset="-122"/>
                <a:ea typeface="楷体" panose="02010609060101010101" pitchFamily="49" charset="-122"/>
              </a:rPr>
              <a:t>里森费尔德</a:t>
            </a:r>
            <a:r>
              <a:rPr lang="en-US" altLang="zh-CN" b="1" dirty="0">
                <a:latin typeface="楷体" panose="02010609060101010101" pitchFamily="49" charset="-122"/>
                <a:ea typeface="楷体" panose="02010609060101010101" pitchFamily="49" charset="-122"/>
              </a:rPr>
              <a:t>Riesenfeld</a:t>
            </a:r>
            <a:endParaRPr lang="zh-CN" altLang="en-US" dirty="0"/>
          </a:p>
        </p:txBody>
      </p:sp>
      <p:sp>
        <p:nvSpPr>
          <p:cNvPr id="12291" name="灯片编号占位符 3"/>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dirty="0"/>
            </a:fld>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幻灯片图像占位符 1"/>
          <p:cNvSpPr>
            <a:spLocks noGrp="1" noRot="1" noTextEdit="1"/>
          </p:cNvSpPr>
          <p:nvPr>
            <p:ph type="sldImg"/>
          </p:nvPr>
        </p:nvSpPr>
        <p:spPr/>
      </p:sp>
      <p:sp>
        <p:nvSpPr>
          <p:cNvPr id="18434" name="文本占位符 2"/>
          <p:cNvSpPr/>
          <p:nvPr>
            <p:ph type="body"/>
          </p:nvPr>
        </p:nvSpPr>
        <p:spPr/>
        <p:txBody>
          <a:bodyPr wrap="square" lIns="91440" tIns="45720" rIns="91440" bIns="45720" anchor="t" anchorCtr="0"/>
          <a:p>
            <a:pPr lvl="0"/>
            <a:r>
              <a:rPr lang="zh-CN" altLang="en-US"/>
              <a:t>同样的点，在不同坐标系下定义，绘制出的曲线形状未必相同</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幻灯片图像占位符 1"/>
          <p:cNvSpPr>
            <a:spLocks noGrp="1" noRot="1" noChangeAspect="1" noTextEdit="1"/>
          </p:cNvSpPr>
          <p:nvPr>
            <p:ph type="sldImg"/>
          </p:nvPr>
        </p:nvSpPr>
        <p:spPr/>
      </p:sp>
      <p:sp>
        <p:nvSpPr>
          <p:cNvPr id="21506" name="备注占位符 2"/>
          <p:cNvSpPr>
            <a:spLocks noGrp="1"/>
          </p:cNvSpPr>
          <p:nvPr>
            <p:ph type="body"/>
          </p:nvPr>
        </p:nvSpPr>
        <p:spPr/>
        <p:txBody>
          <a:bodyPr wrap="square" lIns="91440" tIns="45720" rIns="91440" bIns="45720" anchor="t" anchorCtr="0"/>
          <a:p>
            <a:pPr lvl="0"/>
            <a:r>
              <a:rPr lang="en-US" altLang="zh-CN" dirty="0"/>
              <a:t>t</a:t>
            </a:r>
            <a:r>
              <a:rPr lang="zh-CN" altLang="en-US" dirty="0"/>
              <a:t>为自变量</a:t>
            </a:r>
            <a:endParaRPr lang="zh-CN" altLang="en-US" dirty="0"/>
          </a:p>
          <a:p>
            <a:pPr lvl="0"/>
            <a:r>
              <a:rPr lang="en-US" altLang="zh-CN" dirty="0"/>
              <a:t>P=(x y w)=(...)(t 1)</a:t>
            </a:r>
            <a:endParaRPr lang="en-US" altLang="zh-CN" dirty="0"/>
          </a:p>
          <a:p>
            <a:pPr lvl="0"/>
            <a:r>
              <a:rPr lang="en-US" altLang="zh-CN" dirty="0"/>
              <a:t>P’=MP=M(...)(t 1)</a:t>
            </a:r>
            <a:endParaRPr lang="zh-CN" altLang="en-US" dirty="0"/>
          </a:p>
        </p:txBody>
      </p:sp>
      <p:sp>
        <p:nvSpPr>
          <p:cNvPr id="21507" name="灯片编号占位符 3"/>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dirty="0"/>
            </a:fld>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幻灯片图像占位符 1"/>
          <p:cNvSpPr>
            <a:spLocks noGrp="1" noRot="1" noTextEdit="1"/>
          </p:cNvSpPr>
          <p:nvPr>
            <p:ph type="sldImg"/>
          </p:nvPr>
        </p:nvSpPr>
        <p:spPr/>
      </p:sp>
      <p:sp>
        <p:nvSpPr>
          <p:cNvPr id="3" name="文本占位符 2"/>
          <p:cNvSpPr/>
          <p:nvPr>
            <p:ph type="body" idx="3"/>
          </p:nvPr>
        </p:nvSpPr>
        <p:spPr/>
        <p:txBody>
          <a:bodyPr wrap="square" lIns="91440" tIns="45720" rIns="91440" bIns="45720" numCol="1" anchor="t" anchorCtr="0" compatLnSpc="1"/>
          <a:p>
            <a:pPr fontAlgn="base"/>
            <a:r>
              <a:rPr lang="zh-CN" altLang="en-US" strike="noStrike" noProof="1">
                <a:ln>
                  <a:noFill/>
                </a:ln>
                <a:effectLst/>
                <a:uLnTx/>
                <a:uFillTx/>
                <a:ea typeface="楷体" panose="02010609060101010101" pitchFamily="49" charset="-122"/>
                <a:cs typeface="Times New Roman" panose="02020603050405020304" pitchFamily="18" charset="0"/>
                <a:sym typeface="+mn-ea"/>
              </a:rPr>
              <a:t>由型值点求插值曲线或求逼近曲线的问题，统称为曲线的</a:t>
            </a:r>
            <a:r>
              <a:rPr lang="zh-CN" altLang="en-US" strike="noStrike" noProof="1">
                <a:ln>
                  <a:noFill/>
                </a:ln>
                <a:solidFill>
                  <a:srgbClr val="C00000"/>
                </a:solidFill>
                <a:effectLst/>
                <a:uLnTx/>
                <a:uFillTx/>
                <a:ea typeface="楷体" panose="02010609060101010101" pitchFamily="49" charset="-122"/>
                <a:cs typeface="Times New Roman" panose="02020603050405020304" pitchFamily="18" charset="0"/>
                <a:sym typeface="+mn-ea"/>
              </a:rPr>
              <a:t>拟合（fitting）</a:t>
            </a:r>
            <a:endParaRPr kumimoji="0" lang="zh-CN" altLang="en-US" i="0" u="none" strike="noStrike" kern="1200" cap="none" spc="0" normalizeH="0" baseline="0" noProof="1">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a:t>https://blog.csdn.net/mw_1422102031/article/details/109533662</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a:t>二阶导数的意义：</a:t>
            </a:r>
            <a:endParaRPr lang="zh-CN" altLang="en-US"/>
          </a:p>
          <a:p>
            <a:endParaRPr lang="zh-CN" altLang="en-US"/>
          </a:p>
          <a:p>
            <a:r>
              <a:rPr lang="zh-CN" altLang="en-US"/>
              <a:t>1、切线斜率变化的速度，表示的是一阶导数的变化率。</a:t>
            </a:r>
            <a:endParaRPr lang="zh-CN" altLang="en-US"/>
          </a:p>
          <a:p>
            <a:r>
              <a:rPr lang="zh-CN" altLang="en-US"/>
              <a:t>2、函数的凹凸性（例如加速度的方向总是指向轨迹曲线凹的一侧）。</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u="sng" dirty="0">
                <a:solidFill>
                  <a:srgbClr val="0000FF"/>
                </a:solidFill>
                <a:latin typeface="楷体" panose="02010609060101010101" pitchFamily="49" charset="-122"/>
                <a:ea typeface="楷体" panose="02010609060101010101" pitchFamily="49" charset="-122"/>
                <a:sym typeface="+mn-ea"/>
              </a:rPr>
              <a:t>易于几何变换。否则就要对曲线上每个点分别进行变换</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0"/>
            <a:ext cx="8602663" cy="906463"/>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066800"/>
            <a:ext cx="4224338" cy="52498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757738" y="1066800"/>
            <a:ext cx="4225925" cy="25479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757738" y="3767138"/>
            <a:ext cx="4225925" cy="25495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0"/>
            <a:ext cx="8602663" cy="9064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381000" y="1066800"/>
            <a:ext cx="4224338" cy="52498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757738" y="1066800"/>
            <a:ext cx="4225925" cy="25479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757738" y="3767138"/>
            <a:ext cx="4225925" cy="25495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a:latin typeface="华文楷体" panose="02010600040101010101" pitchFamily="2" charset="-122"/>
                <a:ea typeface="华文楷体" panose="02010600040101010101" pitchFamily="2" charset="-122"/>
              </a:defRPr>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lvl1pPr>
              <a:defRPr sz="2800">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0"/>
            <a:ext cx="8602663" cy="9064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381000" y="1066800"/>
            <a:ext cx="4224338" cy="52498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757738" y="1066800"/>
            <a:ext cx="4225925" cy="25479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757738" y="3767138"/>
            <a:ext cx="4225925" cy="25495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0"/>
            <a:ext cx="8602663" cy="906463"/>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066800"/>
            <a:ext cx="4224338" cy="52498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757738" y="1066800"/>
            <a:ext cx="4225925" cy="25479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757738" y="3767138"/>
            <a:ext cx="4225925" cy="25495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0"/>
            <a:ext cx="8602663" cy="9064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381000" y="1066800"/>
            <a:ext cx="4224338" cy="52498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757738" y="1066800"/>
            <a:ext cx="4225925" cy="25479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757738" y="3767138"/>
            <a:ext cx="4225925" cy="25495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0"/>
            <a:ext cx="8602663" cy="906463"/>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066800"/>
            <a:ext cx="4224338" cy="52498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757738" y="1066800"/>
            <a:ext cx="4225925" cy="25479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757738" y="3767138"/>
            <a:ext cx="4225925" cy="25495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a:latin typeface="华文楷体" panose="02010600040101010101" pitchFamily="2" charset="-122"/>
                <a:ea typeface="华文楷体" panose="02010600040101010101" pitchFamily="2" charset="-122"/>
              </a:defRPr>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lvl1pPr>
              <a:defRPr sz="2800">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0"/>
            <a:ext cx="8602663" cy="906463"/>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066800"/>
            <a:ext cx="4224338" cy="52498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757738" y="1066800"/>
            <a:ext cx="4225925" cy="25479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757738" y="3767138"/>
            <a:ext cx="4225925" cy="25495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0"/>
            <a:ext cx="8602663" cy="9064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381000" y="1066800"/>
            <a:ext cx="4224338" cy="52498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757738" y="1066800"/>
            <a:ext cx="4225925" cy="25479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757738" y="3767138"/>
            <a:ext cx="4225925" cy="25495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4" Type="http://schemas.openxmlformats.org/officeDocument/2006/relationships/theme" Target="../theme/theme3.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4" Type="http://schemas.openxmlformats.org/officeDocument/2006/relationships/theme" Target="../theme/theme4.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文本占位符 2"/>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kumimoji="1" sz="1200">
                <a:solidFill>
                  <a:schemeClr val="tx1">
                    <a:tint val="75000"/>
                  </a:schemeClr>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kumimoji="1" sz="1200">
                <a:solidFill>
                  <a:schemeClr val="tx1">
                    <a:tint val="75000"/>
                  </a:schemeClr>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random/>
  </p:transition>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标题占位符 1"/>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051" name="文本占位符 2"/>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kumimoji="1" sz="1200">
                <a:solidFill>
                  <a:schemeClr val="tx1">
                    <a:tint val="75000"/>
                  </a:schemeClr>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kumimoji="1" sz="1200">
                <a:solidFill>
                  <a:schemeClr val="tx1">
                    <a:tint val="75000"/>
                  </a:schemeClr>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ransition>
    <p:random/>
  </p:transition>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标题占位符 1"/>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075" name="文本占位符 2"/>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kumimoji="1" sz="1200">
                <a:solidFill>
                  <a:schemeClr val="tx1">
                    <a:tint val="75000"/>
                  </a:schemeClr>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kumimoji="1" sz="1200">
                <a:solidFill>
                  <a:schemeClr val="tx1">
                    <a:tint val="75000"/>
                  </a:schemeClr>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ransition>
    <p:random/>
  </p:transition>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文本占位符 2"/>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kumimoji="1" sz="1200">
                <a:solidFill>
                  <a:schemeClr val="tx1">
                    <a:tint val="75000"/>
                  </a:schemeClr>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kumimoji="1" sz="1200">
                <a:solidFill>
                  <a:schemeClr val="tx1">
                    <a:tint val="75000"/>
                  </a:schemeClr>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transition>
    <p:random/>
  </p:transition>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2.xml"/><Relationship Id="rId5" Type="http://schemas.openxmlformats.org/officeDocument/2006/relationships/image" Target="../media/image197.jpeg"/><Relationship Id="rId4" Type="http://schemas.openxmlformats.org/officeDocument/2006/relationships/tags" Target="../tags/tag14.xml"/><Relationship Id="rId3" Type="http://schemas.openxmlformats.org/officeDocument/2006/relationships/image" Target="../media/image196.jpeg"/><Relationship Id="rId2" Type="http://schemas.openxmlformats.org/officeDocument/2006/relationships/tags" Target="../tags/tag13.xml"/><Relationship Id="rId1" Type="http://schemas.openxmlformats.org/officeDocument/2006/relationships/tags" Target="../tags/tag12.xml"/></Relationships>
</file>

<file path=ppt/slides/_rels/slide101.xml.rels><?xml version="1.0" encoding="UTF-8" standalone="yes"?>
<Relationships xmlns="http://schemas.openxmlformats.org/package/2006/relationships"><Relationship Id="rId6" Type="http://schemas.openxmlformats.org/officeDocument/2006/relationships/vmlDrawing" Target="../drawings/vmlDrawing51.vml"/><Relationship Id="rId5" Type="http://schemas.openxmlformats.org/officeDocument/2006/relationships/slideLayout" Target="../slideLayouts/slideLayout2.xml"/><Relationship Id="rId4" Type="http://schemas.openxmlformats.org/officeDocument/2006/relationships/tags" Target="../tags/tag15.xml"/><Relationship Id="rId3" Type="http://schemas.openxmlformats.org/officeDocument/2006/relationships/image" Target="../media/image199.wmf"/><Relationship Id="rId2" Type="http://schemas.openxmlformats.org/officeDocument/2006/relationships/oleObject" Target="../embeddings/oleObject127.bin"/><Relationship Id="rId1" Type="http://schemas.openxmlformats.org/officeDocument/2006/relationships/image" Target="../media/image198.png"/></Relationships>
</file>

<file path=ppt/slides/_rels/slide102.xml.rels><?xml version="1.0" encoding="UTF-8" standalone="yes"?>
<Relationships xmlns="http://schemas.openxmlformats.org/package/2006/relationships"><Relationship Id="rId9" Type="http://schemas.openxmlformats.org/officeDocument/2006/relationships/image" Target="../media/image204.png"/><Relationship Id="rId8" Type="http://schemas.openxmlformats.org/officeDocument/2006/relationships/image" Target="../media/image203.emf"/><Relationship Id="rId7" Type="http://schemas.openxmlformats.org/officeDocument/2006/relationships/oleObject" Target="../embeddings/oleObject131.bin"/><Relationship Id="rId6" Type="http://schemas.openxmlformats.org/officeDocument/2006/relationships/image" Target="../media/image202.emf"/><Relationship Id="rId5" Type="http://schemas.openxmlformats.org/officeDocument/2006/relationships/oleObject" Target="../embeddings/oleObject130.bin"/><Relationship Id="rId4" Type="http://schemas.openxmlformats.org/officeDocument/2006/relationships/image" Target="../media/image201.emf"/><Relationship Id="rId3" Type="http://schemas.openxmlformats.org/officeDocument/2006/relationships/oleObject" Target="../embeddings/oleObject129.bin"/><Relationship Id="rId2" Type="http://schemas.openxmlformats.org/officeDocument/2006/relationships/image" Target="../media/image200.emf"/><Relationship Id="rId12" Type="http://schemas.openxmlformats.org/officeDocument/2006/relationships/vmlDrawing" Target="../drawings/vmlDrawing52.vml"/><Relationship Id="rId11" Type="http://schemas.openxmlformats.org/officeDocument/2006/relationships/slideLayout" Target="../slideLayouts/slideLayout2.xml"/><Relationship Id="rId10" Type="http://schemas.openxmlformats.org/officeDocument/2006/relationships/tags" Target="../tags/tag16.xml"/><Relationship Id="rId1" Type="http://schemas.openxmlformats.org/officeDocument/2006/relationships/oleObject" Target="../embeddings/oleObject128.bin"/></Relationships>
</file>

<file path=ppt/slides/_rels/slide103.xml.rels><?xml version="1.0" encoding="UTF-8" standalone="yes"?>
<Relationships xmlns="http://schemas.openxmlformats.org/package/2006/relationships"><Relationship Id="rId9" Type="http://schemas.openxmlformats.org/officeDocument/2006/relationships/image" Target="../media/image204.png"/><Relationship Id="rId8" Type="http://schemas.openxmlformats.org/officeDocument/2006/relationships/image" Target="../media/image208.emf"/><Relationship Id="rId7" Type="http://schemas.openxmlformats.org/officeDocument/2006/relationships/oleObject" Target="../embeddings/oleObject135.bin"/><Relationship Id="rId6" Type="http://schemas.openxmlformats.org/officeDocument/2006/relationships/image" Target="../media/image207.emf"/><Relationship Id="rId5" Type="http://schemas.openxmlformats.org/officeDocument/2006/relationships/oleObject" Target="../embeddings/oleObject134.bin"/><Relationship Id="rId4" Type="http://schemas.openxmlformats.org/officeDocument/2006/relationships/image" Target="../media/image206.emf"/><Relationship Id="rId3" Type="http://schemas.openxmlformats.org/officeDocument/2006/relationships/oleObject" Target="../embeddings/oleObject133.bin"/><Relationship Id="rId2" Type="http://schemas.openxmlformats.org/officeDocument/2006/relationships/image" Target="../media/image205.emf"/><Relationship Id="rId13" Type="http://schemas.openxmlformats.org/officeDocument/2006/relationships/notesSlide" Target="../notesSlides/notesSlide22.xml"/><Relationship Id="rId12" Type="http://schemas.openxmlformats.org/officeDocument/2006/relationships/vmlDrawing" Target="../drawings/vmlDrawing53.vml"/><Relationship Id="rId11" Type="http://schemas.openxmlformats.org/officeDocument/2006/relationships/slideLayout" Target="../slideLayouts/slideLayout2.xml"/><Relationship Id="rId10" Type="http://schemas.openxmlformats.org/officeDocument/2006/relationships/tags" Target="../tags/tag17.xml"/><Relationship Id="rId1" Type="http://schemas.openxmlformats.org/officeDocument/2006/relationships/oleObject" Target="../embeddings/oleObject132.bin"/></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05.xml.rels><?xml version="1.0" encoding="UTF-8" standalone="yes"?>
<Relationships xmlns="http://schemas.openxmlformats.org/package/2006/relationships"><Relationship Id="rId9" Type="http://schemas.openxmlformats.org/officeDocument/2006/relationships/image" Target="../media/image195.png"/><Relationship Id="rId8" Type="http://schemas.openxmlformats.org/officeDocument/2006/relationships/tags" Target="../tags/tag21.xml"/><Relationship Id="rId7" Type="http://schemas.openxmlformats.org/officeDocument/2006/relationships/image" Target="../media/image211.png"/><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image" Target="../media/image210.emf"/><Relationship Id="rId3" Type="http://schemas.openxmlformats.org/officeDocument/2006/relationships/oleObject" Target="../embeddings/oleObject137.bin"/><Relationship Id="rId2" Type="http://schemas.openxmlformats.org/officeDocument/2006/relationships/image" Target="../media/image209.emf"/><Relationship Id="rId13" Type="http://schemas.openxmlformats.org/officeDocument/2006/relationships/notesSlide" Target="../notesSlides/notesSlide23.xml"/><Relationship Id="rId12" Type="http://schemas.openxmlformats.org/officeDocument/2006/relationships/vmlDrawing" Target="../drawings/vmlDrawing54.vml"/><Relationship Id="rId11" Type="http://schemas.openxmlformats.org/officeDocument/2006/relationships/slideLayout" Target="../slideLayouts/slideLayout2.xml"/><Relationship Id="rId10" Type="http://schemas.openxmlformats.org/officeDocument/2006/relationships/audio" Target="../media/audio1.wav"/><Relationship Id="rId1" Type="http://schemas.openxmlformats.org/officeDocument/2006/relationships/oleObject" Target="../embeddings/oleObject136.bin"/></Relationships>
</file>

<file path=ppt/slides/_rels/slide11.xml.rels><?xml version="1.0" encoding="UTF-8" standalone="yes"?>
<Relationships xmlns="http://schemas.openxmlformats.org/package/2006/relationships"><Relationship Id="rId7" Type="http://schemas.openxmlformats.org/officeDocument/2006/relationships/vmlDrawing" Target="../drawings/vmlDrawing4.vml"/><Relationship Id="rId6" Type="http://schemas.openxmlformats.org/officeDocument/2006/relationships/slideLayout" Target="../slideLayouts/slideLayout2.xml"/><Relationship Id="rId5" Type="http://schemas.openxmlformats.org/officeDocument/2006/relationships/image" Target="../media/image20.wmf"/><Relationship Id="rId4" Type="http://schemas.openxmlformats.org/officeDocument/2006/relationships/oleObject" Target="../embeddings/oleObject6.bin"/><Relationship Id="rId3" Type="http://schemas.openxmlformats.org/officeDocument/2006/relationships/image" Target="../media/image19.png"/><Relationship Id="rId2" Type="http://schemas.openxmlformats.org/officeDocument/2006/relationships/image" Target="../media/image18.wmf"/><Relationship Id="rId1"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9" Type="http://schemas.openxmlformats.org/officeDocument/2006/relationships/oleObject" Target="../embeddings/oleObject11.bin"/><Relationship Id="rId8" Type="http://schemas.openxmlformats.org/officeDocument/2006/relationships/image" Target="../media/image24.wmf"/><Relationship Id="rId7" Type="http://schemas.openxmlformats.org/officeDocument/2006/relationships/oleObject" Target="../embeddings/oleObject10.bin"/><Relationship Id="rId6" Type="http://schemas.openxmlformats.org/officeDocument/2006/relationships/image" Target="../media/image23.wmf"/><Relationship Id="rId5" Type="http://schemas.openxmlformats.org/officeDocument/2006/relationships/oleObject" Target="../embeddings/oleObject9.bin"/><Relationship Id="rId4" Type="http://schemas.openxmlformats.org/officeDocument/2006/relationships/image" Target="../media/image22.wmf"/><Relationship Id="rId3" Type="http://schemas.openxmlformats.org/officeDocument/2006/relationships/oleObject" Target="../embeddings/oleObject8.bin"/><Relationship Id="rId2" Type="http://schemas.openxmlformats.org/officeDocument/2006/relationships/image" Target="../media/image21.wmf"/><Relationship Id="rId14" Type="http://schemas.openxmlformats.org/officeDocument/2006/relationships/notesSlide" Target="../notesSlides/notesSlide5.xml"/><Relationship Id="rId13" Type="http://schemas.openxmlformats.org/officeDocument/2006/relationships/vmlDrawing" Target="../drawings/vmlDrawing5.vml"/><Relationship Id="rId12" Type="http://schemas.openxmlformats.org/officeDocument/2006/relationships/slideLayout" Target="../slideLayouts/slideLayout7.xml"/><Relationship Id="rId11" Type="http://schemas.openxmlformats.org/officeDocument/2006/relationships/tags" Target="../tags/tag1.xml"/><Relationship Id="rId10" Type="http://schemas.openxmlformats.org/officeDocument/2006/relationships/image" Target="../media/image25.wmf"/><Relationship Id="rId1" Type="http://schemas.openxmlformats.org/officeDocument/2006/relationships/oleObject" Target="../embeddings/oleObject7.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tags" Target="../tags/tag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4.xml"/><Relationship Id="rId2" Type="http://schemas.openxmlformats.org/officeDocument/2006/relationships/image" Target="../media/image31.png"/><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7.xml"/><Relationship Id="rId3" Type="http://schemas.openxmlformats.org/officeDocument/2006/relationships/image" Target="../media/image32.wmf"/><Relationship Id="rId2" Type="http://schemas.openxmlformats.org/officeDocument/2006/relationships/oleObject" Target="../embeddings/oleObject12.bin"/><Relationship Id="rId1" Type="http://schemas.openxmlformats.org/officeDocument/2006/relationships/tags" Target="../tags/tag5.xml"/></Relationships>
</file>

<file path=ppt/slides/_rels/slide21.xml.rels><?xml version="1.0" encoding="UTF-8" standalone="yes"?>
<Relationships xmlns="http://schemas.openxmlformats.org/package/2006/relationships"><Relationship Id="rId9" Type="http://schemas.openxmlformats.org/officeDocument/2006/relationships/image" Target="../media/image36.wmf"/><Relationship Id="rId8" Type="http://schemas.openxmlformats.org/officeDocument/2006/relationships/oleObject" Target="../embeddings/oleObject17.bin"/><Relationship Id="rId7" Type="http://schemas.openxmlformats.org/officeDocument/2006/relationships/image" Target="../media/image35.wmf"/><Relationship Id="rId6" Type="http://schemas.openxmlformats.org/officeDocument/2006/relationships/oleObject" Target="../embeddings/oleObject16.bin"/><Relationship Id="rId5" Type="http://schemas.openxmlformats.org/officeDocument/2006/relationships/image" Target="../media/image34.wmf"/><Relationship Id="rId4" Type="http://schemas.openxmlformats.org/officeDocument/2006/relationships/oleObject" Target="../embeddings/oleObject15.bin"/><Relationship Id="rId3" Type="http://schemas.openxmlformats.org/officeDocument/2006/relationships/image" Target="../media/image33.wmf"/><Relationship Id="rId2" Type="http://schemas.openxmlformats.org/officeDocument/2006/relationships/oleObject" Target="../embeddings/oleObject14.bin"/><Relationship Id="rId11" Type="http://schemas.openxmlformats.org/officeDocument/2006/relationships/vmlDrawing" Target="../drawings/vmlDrawing7.vml"/><Relationship Id="rId10" Type="http://schemas.openxmlformats.org/officeDocument/2006/relationships/slideLayout" Target="../slideLayouts/slideLayout2.xml"/><Relationship Id="rId1" Type="http://schemas.openxmlformats.org/officeDocument/2006/relationships/oleObject" Target="../embeddings/oleObject13.bin"/></Relationships>
</file>

<file path=ppt/slides/_rels/slide22.xml.rels><?xml version="1.0" encoding="UTF-8" standalone="yes"?>
<Relationships xmlns="http://schemas.openxmlformats.org/package/2006/relationships"><Relationship Id="rId8" Type="http://schemas.openxmlformats.org/officeDocument/2006/relationships/vmlDrawing" Target="../drawings/vmlDrawing8.vml"/><Relationship Id="rId7" Type="http://schemas.openxmlformats.org/officeDocument/2006/relationships/slideLayout" Target="../slideLayouts/slideLayout2.xml"/><Relationship Id="rId6" Type="http://schemas.openxmlformats.org/officeDocument/2006/relationships/image" Target="../media/image35.wmf"/><Relationship Id="rId5" Type="http://schemas.openxmlformats.org/officeDocument/2006/relationships/oleObject" Target="../embeddings/oleObject19.bin"/><Relationship Id="rId4" Type="http://schemas.openxmlformats.org/officeDocument/2006/relationships/tags" Target="../tags/tag7.xml"/><Relationship Id="rId3" Type="http://schemas.openxmlformats.org/officeDocument/2006/relationships/image" Target="../media/image37.wmf"/><Relationship Id="rId2" Type="http://schemas.openxmlformats.org/officeDocument/2006/relationships/oleObject" Target="../embeddings/oleObject18.bin"/><Relationship Id="rId1" Type="http://schemas.openxmlformats.org/officeDocument/2006/relationships/tags" Target="../tags/tag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6.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2.xml"/><Relationship Id="rId4" Type="http://schemas.openxmlformats.org/officeDocument/2006/relationships/image" Target="../media/image36.wmf"/><Relationship Id="rId3" Type="http://schemas.openxmlformats.org/officeDocument/2006/relationships/oleObject" Target="../embeddings/oleObject21.bin"/><Relationship Id="rId2" Type="http://schemas.openxmlformats.org/officeDocument/2006/relationships/image" Target="../media/image39.emf"/><Relationship Id="rId1" Type="http://schemas.openxmlformats.org/officeDocument/2006/relationships/oleObject" Target="../embeddings/oleObject20.bin"/></Relationships>
</file>

<file path=ppt/slides/_rels/slide27.xml.rels><?xml version="1.0" encoding="UTF-8" standalone="yes"?>
<Relationships xmlns="http://schemas.openxmlformats.org/package/2006/relationships"><Relationship Id="rId9" Type="http://schemas.openxmlformats.org/officeDocument/2006/relationships/oleObject" Target="../embeddings/oleObject26.bin"/><Relationship Id="rId8" Type="http://schemas.openxmlformats.org/officeDocument/2006/relationships/image" Target="../media/image42.wmf"/><Relationship Id="rId7" Type="http://schemas.openxmlformats.org/officeDocument/2006/relationships/oleObject" Target="../embeddings/oleObject25.bin"/><Relationship Id="rId6" Type="http://schemas.openxmlformats.org/officeDocument/2006/relationships/image" Target="../media/image41.wmf"/><Relationship Id="rId5" Type="http://schemas.openxmlformats.org/officeDocument/2006/relationships/oleObject" Target="../embeddings/oleObject24.bin"/><Relationship Id="rId4" Type="http://schemas.openxmlformats.org/officeDocument/2006/relationships/image" Target="../media/image36.wmf"/><Relationship Id="rId3" Type="http://schemas.openxmlformats.org/officeDocument/2006/relationships/oleObject" Target="../embeddings/oleObject23.bin"/><Relationship Id="rId20" Type="http://schemas.openxmlformats.org/officeDocument/2006/relationships/vmlDrawing" Target="../drawings/vmlDrawing10.vml"/><Relationship Id="rId2" Type="http://schemas.openxmlformats.org/officeDocument/2006/relationships/image" Target="../media/image40.wmf"/><Relationship Id="rId19" Type="http://schemas.openxmlformats.org/officeDocument/2006/relationships/slideLayout" Target="../slideLayouts/slideLayout2.xml"/><Relationship Id="rId18" Type="http://schemas.openxmlformats.org/officeDocument/2006/relationships/image" Target="../media/image47.wmf"/><Relationship Id="rId17" Type="http://schemas.openxmlformats.org/officeDocument/2006/relationships/oleObject" Target="../embeddings/oleObject30.bin"/><Relationship Id="rId16" Type="http://schemas.openxmlformats.org/officeDocument/2006/relationships/image" Target="../media/image46.wmf"/><Relationship Id="rId15" Type="http://schemas.openxmlformats.org/officeDocument/2006/relationships/oleObject" Target="../embeddings/oleObject29.bin"/><Relationship Id="rId14" Type="http://schemas.openxmlformats.org/officeDocument/2006/relationships/image" Target="../media/image45.wmf"/><Relationship Id="rId13" Type="http://schemas.openxmlformats.org/officeDocument/2006/relationships/oleObject" Target="../embeddings/oleObject28.bin"/><Relationship Id="rId12" Type="http://schemas.openxmlformats.org/officeDocument/2006/relationships/image" Target="../media/image44.wmf"/><Relationship Id="rId11" Type="http://schemas.openxmlformats.org/officeDocument/2006/relationships/oleObject" Target="../embeddings/oleObject27.bin"/><Relationship Id="rId10" Type="http://schemas.openxmlformats.org/officeDocument/2006/relationships/image" Target="../media/image43.wmf"/><Relationship Id="rId1" Type="http://schemas.openxmlformats.org/officeDocument/2006/relationships/oleObject" Target="../embeddings/oleObject22.bin"/></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1.wmf"/><Relationship Id="rId7" Type="http://schemas.openxmlformats.org/officeDocument/2006/relationships/oleObject" Target="../embeddings/oleObject34.bin"/><Relationship Id="rId6" Type="http://schemas.openxmlformats.org/officeDocument/2006/relationships/image" Target="../media/image50.wmf"/><Relationship Id="rId5" Type="http://schemas.openxmlformats.org/officeDocument/2006/relationships/oleObject" Target="../embeddings/oleObject33.bin"/><Relationship Id="rId4" Type="http://schemas.openxmlformats.org/officeDocument/2006/relationships/image" Target="../media/image49.wmf"/><Relationship Id="rId3" Type="http://schemas.openxmlformats.org/officeDocument/2006/relationships/oleObject" Target="../embeddings/oleObject32.bin"/><Relationship Id="rId2" Type="http://schemas.openxmlformats.org/officeDocument/2006/relationships/image" Target="../media/image48.wmf"/><Relationship Id="rId10" Type="http://schemas.openxmlformats.org/officeDocument/2006/relationships/vmlDrawing" Target="../drawings/vmlDrawing11.vml"/><Relationship Id="rId1" Type="http://schemas.openxmlformats.org/officeDocument/2006/relationships/oleObject" Target="../embeddings/oleObject31.bin"/></Relationships>
</file>

<file path=ppt/slides/_rels/slide29.xml.rels><?xml version="1.0" encoding="UTF-8" standalone="yes"?>
<Relationships xmlns="http://schemas.openxmlformats.org/package/2006/relationships"><Relationship Id="rId9" Type="http://schemas.openxmlformats.org/officeDocument/2006/relationships/vmlDrawing" Target="../drawings/vmlDrawing12.vml"/><Relationship Id="rId8" Type="http://schemas.openxmlformats.org/officeDocument/2006/relationships/slideLayout" Target="../slideLayouts/slideLayout2.xml"/><Relationship Id="rId7" Type="http://schemas.openxmlformats.org/officeDocument/2006/relationships/image" Target="../media/image55.wmf"/><Relationship Id="rId6" Type="http://schemas.openxmlformats.org/officeDocument/2006/relationships/oleObject" Target="../embeddings/oleObject37.bin"/><Relationship Id="rId5" Type="http://schemas.openxmlformats.org/officeDocument/2006/relationships/image" Target="../media/image54.png"/><Relationship Id="rId4" Type="http://schemas.openxmlformats.org/officeDocument/2006/relationships/image" Target="../media/image53.wmf"/><Relationship Id="rId3" Type="http://schemas.openxmlformats.org/officeDocument/2006/relationships/oleObject" Target="../embeddings/oleObject36.bin"/><Relationship Id="rId2" Type="http://schemas.openxmlformats.org/officeDocument/2006/relationships/image" Target="../media/image52.wmf"/><Relationship Id="rId1" Type="http://schemas.openxmlformats.org/officeDocument/2006/relationships/oleObject" Target="../embeddings/oleObject35.bin"/></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vmlDrawing" Target="../drawings/vmlDrawing13.vml"/><Relationship Id="rId7" Type="http://schemas.openxmlformats.org/officeDocument/2006/relationships/slideLayout" Target="../slideLayouts/slideLayout15.xml"/><Relationship Id="rId6" Type="http://schemas.openxmlformats.org/officeDocument/2006/relationships/image" Target="../media/image62.wmf"/><Relationship Id="rId5" Type="http://schemas.openxmlformats.org/officeDocument/2006/relationships/oleObject" Target="../embeddings/oleObject40.bin"/><Relationship Id="rId4" Type="http://schemas.openxmlformats.org/officeDocument/2006/relationships/image" Target="../media/image61.wmf"/><Relationship Id="rId3" Type="http://schemas.openxmlformats.org/officeDocument/2006/relationships/oleObject" Target="../embeddings/oleObject39.bin"/><Relationship Id="rId2" Type="http://schemas.openxmlformats.org/officeDocument/2006/relationships/image" Target="../media/image60.wmf"/><Relationship Id="rId1" Type="http://schemas.openxmlformats.org/officeDocument/2006/relationships/oleObject" Target="../embeddings/oleObject38.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1.png"/><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38.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vmlDrawing" Target="../drawings/vmlDrawing14.vml"/><Relationship Id="rId7" Type="http://schemas.openxmlformats.org/officeDocument/2006/relationships/slideLayout" Target="../slideLayouts/slideLayout2.xml"/><Relationship Id="rId6" Type="http://schemas.openxmlformats.org/officeDocument/2006/relationships/image" Target="../media/image74.wmf"/><Relationship Id="rId5" Type="http://schemas.openxmlformats.org/officeDocument/2006/relationships/oleObject" Target="../embeddings/oleObject43.bin"/><Relationship Id="rId4" Type="http://schemas.openxmlformats.org/officeDocument/2006/relationships/image" Target="../media/image73.wmf"/><Relationship Id="rId3" Type="http://schemas.openxmlformats.org/officeDocument/2006/relationships/oleObject" Target="../embeddings/oleObject42.bin"/><Relationship Id="rId2" Type="http://schemas.openxmlformats.org/officeDocument/2006/relationships/image" Target="../media/image72.wmf"/><Relationship Id="rId1" Type="http://schemas.openxmlformats.org/officeDocument/2006/relationships/oleObject" Target="../embeddings/oleObject41.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75.GIF"/></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78.GIF"/><Relationship Id="rId3" Type="http://schemas.openxmlformats.org/officeDocument/2006/relationships/image" Target="../media/image77.png"/><Relationship Id="rId2" Type="http://schemas.openxmlformats.org/officeDocument/2006/relationships/image" Target="../media/image76.emf"/><Relationship Id="rId1" Type="http://schemas.openxmlformats.org/officeDocument/2006/relationships/oleObject" Target="../embeddings/oleObject44.bin"/></Relationships>
</file>

<file path=ppt/slides/_rels/slide41.xml.rels><?xml version="1.0" encoding="UTF-8" standalone="yes"?>
<Relationships xmlns="http://schemas.openxmlformats.org/package/2006/relationships"><Relationship Id="rId9" Type="http://schemas.openxmlformats.org/officeDocument/2006/relationships/image" Target="../media/image83.GIF"/><Relationship Id="rId8" Type="http://schemas.openxmlformats.org/officeDocument/2006/relationships/oleObject" Target="../embeddings/oleObject48.bin"/><Relationship Id="rId7" Type="http://schemas.openxmlformats.org/officeDocument/2006/relationships/image" Target="../media/image82.emf"/><Relationship Id="rId6" Type="http://schemas.openxmlformats.org/officeDocument/2006/relationships/oleObject" Target="../embeddings/oleObject47.bin"/><Relationship Id="rId5" Type="http://schemas.openxmlformats.org/officeDocument/2006/relationships/image" Target="../media/image81.emf"/><Relationship Id="rId4" Type="http://schemas.openxmlformats.org/officeDocument/2006/relationships/oleObject" Target="../embeddings/oleObject46.bin"/><Relationship Id="rId3" Type="http://schemas.openxmlformats.org/officeDocument/2006/relationships/image" Target="../media/image80.png"/><Relationship Id="rId2" Type="http://schemas.openxmlformats.org/officeDocument/2006/relationships/image" Target="../media/image79.wmf"/><Relationship Id="rId12" Type="http://schemas.openxmlformats.org/officeDocument/2006/relationships/notesSlide" Target="../notesSlides/notesSlide14.xml"/><Relationship Id="rId11" Type="http://schemas.openxmlformats.org/officeDocument/2006/relationships/vmlDrawing" Target="../drawings/vmlDrawing16.vml"/><Relationship Id="rId10" Type="http://schemas.openxmlformats.org/officeDocument/2006/relationships/slideLayout" Target="../slideLayouts/slideLayout2.xml"/><Relationship Id="rId1" Type="http://schemas.openxmlformats.org/officeDocument/2006/relationships/oleObject" Target="../embeddings/oleObject45.bin"/></Relationships>
</file>

<file path=ppt/slides/_rels/slide42.xml.rels><?xml version="1.0" encoding="UTF-8" standalone="yes"?>
<Relationships xmlns="http://schemas.openxmlformats.org/package/2006/relationships"><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86.GIF"/><Relationship Id="rId3" Type="http://schemas.openxmlformats.org/officeDocument/2006/relationships/image" Target="../media/image85.wmf"/><Relationship Id="rId2" Type="http://schemas.openxmlformats.org/officeDocument/2006/relationships/oleObject" Target="../embeddings/oleObject49.bin"/><Relationship Id="rId1"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8.GIF"/><Relationship Id="rId1" Type="http://schemas.openxmlformats.org/officeDocument/2006/relationships/image" Target="../media/image87.GIF"/></Relationships>
</file>

<file path=ppt/slides/_rels/slide44.xml.rels><?xml version="1.0" encoding="UTF-8" standalone="yes"?>
<Relationships xmlns="http://schemas.openxmlformats.org/package/2006/relationships"><Relationship Id="rId6" Type="http://schemas.openxmlformats.org/officeDocument/2006/relationships/vmlDrawing" Target="../drawings/vmlDrawing18.vml"/><Relationship Id="rId5" Type="http://schemas.openxmlformats.org/officeDocument/2006/relationships/slideLayout" Target="../slideLayouts/slideLayout2.xml"/><Relationship Id="rId4" Type="http://schemas.openxmlformats.org/officeDocument/2006/relationships/image" Target="../media/image89.wmf"/><Relationship Id="rId3" Type="http://schemas.openxmlformats.org/officeDocument/2006/relationships/oleObject" Target="../embeddings/oleObject51.bin"/><Relationship Id="rId2" Type="http://schemas.openxmlformats.org/officeDocument/2006/relationships/image" Target="../media/image36.wmf"/><Relationship Id="rId1" Type="http://schemas.openxmlformats.org/officeDocument/2006/relationships/oleObject" Target="../embeddings/oleObject50.bin"/></Relationships>
</file>

<file path=ppt/slides/_rels/slide45.xml.rels><?xml version="1.0" encoding="UTF-8" standalone="yes"?>
<Relationships xmlns="http://schemas.openxmlformats.org/package/2006/relationships"><Relationship Id="rId7" Type="http://schemas.openxmlformats.org/officeDocument/2006/relationships/vmlDrawing" Target="../drawings/vmlDrawing19.vml"/><Relationship Id="rId6" Type="http://schemas.openxmlformats.org/officeDocument/2006/relationships/slideLayout" Target="../slideLayouts/slideLayout2.xml"/><Relationship Id="rId5" Type="http://schemas.openxmlformats.org/officeDocument/2006/relationships/image" Target="../media/image92.jpeg"/><Relationship Id="rId4" Type="http://schemas.openxmlformats.org/officeDocument/2006/relationships/image" Target="../media/image91.wmf"/><Relationship Id="rId3" Type="http://schemas.openxmlformats.org/officeDocument/2006/relationships/oleObject" Target="../embeddings/oleObject53.bin"/><Relationship Id="rId2" Type="http://schemas.openxmlformats.org/officeDocument/2006/relationships/image" Target="../media/image90.wmf"/><Relationship Id="rId1" Type="http://schemas.openxmlformats.org/officeDocument/2006/relationships/oleObject" Target="../embeddings/oleObject52.bin"/></Relationships>
</file>

<file path=ppt/slides/_rels/slide46.xml.rels><?xml version="1.0" encoding="UTF-8" standalone="yes"?>
<Relationships xmlns="http://schemas.openxmlformats.org/package/2006/relationships"><Relationship Id="rId9" Type="http://schemas.openxmlformats.org/officeDocument/2006/relationships/vmlDrawing" Target="../drawings/vmlDrawing20.vml"/><Relationship Id="rId8" Type="http://schemas.openxmlformats.org/officeDocument/2006/relationships/slideLayout" Target="../slideLayouts/slideLayout2.xml"/><Relationship Id="rId7" Type="http://schemas.openxmlformats.org/officeDocument/2006/relationships/image" Target="../media/image94.wmf"/><Relationship Id="rId6" Type="http://schemas.openxmlformats.org/officeDocument/2006/relationships/oleObject" Target="../embeddings/oleObject56.bin"/><Relationship Id="rId5" Type="http://schemas.openxmlformats.org/officeDocument/2006/relationships/image" Target="../media/image55.wmf"/><Relationship Id="rId4" Type="http://schemas.openxmlformats.org/officeDocument/2006/relationships/oleObject" Target="../embeddings/oleObject55.bin"/><Relationship Id="rId3" Type="http://schemas.openxmlformats.org/officeDocument/2006/relationships/image" Target="../media/image54.png"/><Relationship Id="rId2" Type="http://schemas.openxmlformats.org/officeDocument/2006/relationships/image" Target="../media/image93.wmf"/><Relationship Id="rId1" Type="http://schemas.openxmlformats.org/officeDocument/2006/relationships/oleObject" Target="../embeddings/oleObject54.bin"/></Relationships>
</file>

<file path=ppt/slides/_rels/slide4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8.emf"/><Relationship Id="rId7" Type="http://schemas.openxmlformats.org/officeDocument/2006/relationships/oleObject" Target="../embeddings/oleObject60.bin"/><Relationship Id="rId6" Type="http://schemas.openxmlformats.org/officeDocument/2006/relationships/image" Target="../media/image97.emf"/><Relationship Id="rId5" Type="http://schemas.openxmlformats.org/officeDocument/2006/relationships/oleObject" Target="../embeddings/oleObject59.bin"/><Relationship Id="rId4" Type="http://schemas.openxmlformats.org/officeDocument/2006/relationships/image" Target="../media/image96.emf"/><Relationship Id="rId3" Type="http://schemas.openxmlformats.org/officeDocument/2006/relationships/oleObject" Target="../embeddings/oleObject58.bin"/><Relationship Id="rId2" Type="http://schemas.openxmlformats.org/officeDocument/2006/relationships/image" Target="../media/image95.emf"/><Relationship Id="rId10" Type="http://schemas.openxmlformats.org/officeDocument/2006/relationships/vmlDrawing" Target="../drawings/vmlDrawing21.vml"/><Relationship Id="rId1" Type="http://schemas.openxmlformats.org/officeDocument/2006/relationships/oleObject" Target="../embeddings/oleObject57.bin"/></Relationships>
</file>

<file path=ppt/slides/_rels/slide48.xml.rels><?xml version="1.0" encoding="UTF-8" standalone="yes"?>
<Relationships xmlns="http://schemas.openxmlformats.org/package/2006/relationships"><Relationship Id="rId9" Type="http://schemas.openxmlformats.org/officeDocument/2006/relationships/oleObject" Target="../embeddings/oleObject65.bin"/><Relationship Id="rId8" Type="http://schemas.openxmlformats.org/officeDocument/2006/relationships/image" Target="../media/image102.wmf"/><Relationship Id="rId7" Type="http://schemas.openxmlformats.org/officeDocument/2006/relationships/oleObject" Target="../embeddings/oleObject64.bin"/><Relationship Id="rId6" Type="http://schemas.openxmlformats.org/officeDocument/2006/relationships/image" Target="../media/image101.wmf"/><Relationship Id="rId5" Type="http://schemas.openxmlformats.org/officeDocument/2006/relationships/oleObject" Target="../embeddings/oleObject63.bin"/><Relationship Id="rId4" Type="http://schemas.openxmlformats.org/officeDocument/2006/relationships/image" Target="../media/image100.wmf"/><Relationship Id="rId3" Type="http://schemas.openxmlformats.org/officeDocument/2006/relationships/oleObject" Target="../embeddings/oleObject62.bin"/><Relationship Id="rId2" Type="http://schemas.openxmlformats.org/officeDocument/2006/relationships/image" Target="../media/image99.wmf"/><Relationship Id="rId13" Type="http://schemas.openxmlformats.org/officeDocument/2006/relationships/vmlDrawing" Target="../drawings/vmlDrawing22.vml"/><Relationship Id="rId12" Type="http://schemas.openxmlformats.org/officeDocument/2006/relationships/slideLayout" Target="../slideLayouts/slideLayout2.xml"/><Relationship Id="rId11" Type="http://schemas.openxmlformats.org/officeDocument/2006/relationships/tags" Target="../tags/tag9.xml"/><Relationship Id="rId10" Type="http://schemas.openxmlformats.org/officeDocument/2006/relationships/image" Target="../media/image103.wmf"/><Relationship Id="rId1" Type="http://schemas.openxmlformats.org/officeDocument/2006/relationships/oleObject" Target="../embeddings/oleObject61.bin"/></Relationships>
</file>

<file path=ppt/slides/_rels/slide49.xml.rels><?xml version="1.0" encoding="UTF-8" standalone="yes"?>
<Relationships xmlns="http://schemas.openxmlformats.org/package/2006/relationships"><Relationship Id="rId5" Type="http://schemas.openxmlformats.org/officeDocument/2006/relationships/vmlDrawing" Target="../drawings/vmlDrawing23.vml"/><Relationship Id="rId4" Type="http://schemas.openxmlformats.org/officeDocument/2006/relationships/slideLayout" Target="../slideLayouts/slideLayout2.xml"/><Relationship Id="rId3" Type="http://schemas.openxmlformats.org/officeDocument/2006/relationships/image" Target="../media/image105.png"/><Relationship Id="rId2" Type="http://schemas.openxmlformats.org/officeDocument/2006/relationships/image" Target="../media/image104.emf"/><Relationship Id="rId1" Type="http://schemas.openxmlformats.org/officeDocument/2006/relationships/oleObject" Target="../embeddings/oleObject66.bin"/></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7.png"/><Relationship Id="rId1" Type="http://schemas.openxmlformats.org/officeDocument/2006/relationships/image" Target="../media/image10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4" Type="http://schemas.openxmlformats.org/officeDocument/2006/relationships/vmlDrawing" Target="../drawings/vmlDrawing24.vml"/><Relationship Id="rId3" Type="http://schemas.openxmlformats.org/officeDocument/2006/relationships/slideLayout" Target="../slideLayouts/slideLayout2.xml"/><Relationship Id="rId2" Type="http://schemas.openxmlformats.org/officeDocument/2006/relationships/image" Target="../media/image108.wmf"/><Relationship Id="rId1" Type="http://schemas.openxmlformats.org/officeDocument/2006/relationships/oleObject" Target="../embeddings/oleObject67.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7" Type="http://schemas.openxmlformats.org/officeDocument/2006/relationships/vmlDrawing" Target="../drawings/vmlDrawing25.vml"/><Relationship Id="rId6" Type="http://schemas.openxmlformats.org/officeDocument/2006/relationships/slideLayout" Target="../slideLayouts/slideLayout2.xml"/><Relationship Id="rId5" Type="http://schemas.openxmlformats.org/officeDocument/2006/relationships/image" Target="../media/image111.wmf"/><Relationship Id="rId4" Type="http://schemas.openxmlformats.org/officeDocument/2006/relationships/oleObject" Target="../embeddings/oleObject69.bin"/><Relationship Id="rId3" Type="http://schemas.openxmlformats.org/officeDocument/2006/relationships/image" Target="../media/image110.jpeg"/><Relationship Id="rId2" Type="http://schemas.openxmlformats.org/officeDocument/2006/relationships/image" Target="../media/image109.wmf"/><Relationship Id="rId1" Type="http://schemas.openxmlformats.org/officeDocument/2006/relationships/oleObject" Target="../embeddings/oleObject68.bin"/></Relationships>
</file>

<file path=ppt/slides/_rels/slide56.xml.rels><?xml version="1.0" encoding="UTF-8" standalone="yes"?>
<Relationships xmlns="http://schemas.openxmlformats.org/package/2006/relationships"><Relationship Id="rId4" Type="http://schemas.openxmlformats.org/officeDocument/2006/relationships/vmlDrawing" Target="../drawings/vmlDrawing26.vml"/><Relationship Id="rId3" Type="http://schemas.openxmlformats.org/officeDocument/2006/relationships/slideLayout" Target="../slideLayouts/slideLayout13.xml"/><Relationship Id="rId2" Type="http://schemas.openxmlformats.org/officeDocument/2006/relationships/image" Target="../media/image112.emf"/><Relationship Id="rId1" Type="http://schemas.openxmlformats.org/officeDocument/2006/relationships/oleObject" Target="../embeddings/oleObject70.bin"/></Relationships>
</file>

<file path=ppt/slides/_rels/slide57.xml.rels><?xml version="1.0" encoding="UTF-8" standalone="yes"?>
<Relationships xmlns="http://schemas.openxmlformats.org/package/2006/relationships"><Relationship Id="rId4" Type="http://schemas.openxmlformats.org/officeDocument/2006/relationships/vmlDrawing" Target="../drawings/vmlDrawing27.vml"/><Relationship Id="rId3" Type="http://schemas.openxmlformats.org/officeDocument/2006/relationships/slideLayout" Target="../slideLayouts/slideLayout2.xml"/><Relationship Id="rId2" Type="http://schemas.openxmlformats.org/officeDocument/2006/relationships/image" Target="../media/image113.emf"/><Relationship Id="rId1" Type="http://schemas.openxmlformats.org/officeDocument/2006/relationships/oleObject" Target="../embeddings/oleObject71.bin"/></Relationships>
</file>

<file path=ppt/slides/_rels/slide58.xml.rels><?xml version="1.0" encoding="UTF-8" standalone="yes"?>
<Relationships xmlns="http://schemas.openxmlformats.org/package/2006/relationships"><Relationship Id="rId4" Type="http://schemas.openxmlformats.org/officeDocument/2006/relationships/vmlDrawing" Target="../drawings/vmlDrawing28.vml"/><Relationship Id="rId3" Type="http://schemas.openxmlformats.org/officeDocument/2006/relationships/slideLayout" Target="../slideLayouts/slideLayout2.xml"/><Relationship Id="rId2" Type="http://schemas.openxmlformats.org/officeDocument/2006/relationships/image" Target="../media/image114.emf"/><Relationship Id="rId1" Type="http://schemas.openxmlformats.org/officeDocument/2006/relationships/oleObject" Target="../embeddings/oleObject72.bin"/></Relationships>
</file>

<file path=ppt/slides/_rels/slide59.xml.rels><?xml version="1.0" encoding="UTF-8" standalone="yes"?>
<Relationships xmlns="http://schemas.openxmlformats.org/package/2006/relationships"><Relationship Id="rId4" Type="http://schemas.openxmlformats.org/officeDocument/2006/relationships/vmlDrawing" Target="../drawings/vmlDrawing29.vml"/><Relationship Id="rId3" Type="http://schemas.openxmlformats.org/officeDocument/2006/relationships/slideLayout" Target="../slideLayouts/slideLayout2.xml"/><Relationship Id="rId2" Type="http://schemas.openxmlformats.org/officeDocument/2006/relationships/image" Target="../media/image115.emf"/><Relationship Id="rId1" Type="http://schemas.openxmlformats.org/officeDocument/2006/relationships/oleObject" Target="../embeddings/oleObject73.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7.png"/><Relationship Id="rId1" Type="http://schemas.openxmlformats.org/officeDocument/2006/relationships/image" Target="../media/image116.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9.png"/></Relationships>
</file>

<file path=ppt/slides/_rels/slide64.xml.rels><?xml version="1.0" encoding="UTF-8" standalone="yes"?>
<Relationships xmlns="http://schemas.openxmlformats.org/package/2006/relationships"><Relationship Id="rId5" Type="http://schemas.openxmlformats.org/officeDocument/2006/relationships/vmlDrawing" Target="../drawings/vmlDrawing30.vml"/><Relationship Id="rId4" Type="http://schemas.openxmlformats.org/officeDocument/2006/relationships/slideLayout" Target="../slideLayouts/slideLayout2.xml"/><Relationship Id="rId3" Type="http://schemas.openxmlformats.org/officeDocument/2006/relationships/image" Target="../media/image120.wmf"/><Relationship Id="rId2" Type="http://schemas.openxmlformats.org/officeDocument/2006/relationships/oleObject" Target="../embeddings/oleObject74.bin"/><Relationship Id="rId1" Type="http://schemas.openxmlformats.org/officeDocument/2006/relationships/image" Target="../media/image119.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66.xml.rels><?xml version="1.0" encoding="UTF-8" standalone="yes"?>
<Relationships xmlns="http://schemas.openxmlformats.org/package/2006/relationships"><Relationship Id="rId6" Type="http://schemas.openxmlformats.org/officeDocument/2006/relationships/vmlDrawing" Target="../drawings/vmlDrawing31.vml"/><Relationship Id="rId5" Type="http://schemas.openxmlformats.org/officeDocument/2006/relationships/slideLayout" Target="../slideLayouts/slideLayout28.xml"/><Relationship Id="rId4" Type="http://schemas.openxmlformats.org/officeDocument/2006/relationships/image" Target="../media/image124.GIF"/><Relationship Id="rId3" Type="http://schemas.openxmlformats.org/officeDocument/2006/relationships/image" Target="../media/image123.png"/><Relationship Id="rId2" Type="http://schemas.openxmlformats.org/officeDocument/2006/relationships/image" Target="../media/image122.emf"/><Relationship Id="rId1" Type="http://schemas.openxmlformats.org/officeDocument/2006/relationships/oleObject" Target="../embeddings/oleObject75.bin"/></Relationships>
</file>

<file path=ppt/slides/_rels/slide67.xml.rels><?xml version="1.0" encoding="UTF-8" standalone="yes"?>
<Relationships xmlns="http://schemas.openxmlformats.org/package/2006/relationships"><Relationship Id="rId7" Type="http://schemas.openxmlformats.org/officeDocument/2006/relationships/vmlDrawing" Target="../drawings/vmlDrawing32.vml"/><Relationship Id="rId6" Type="http://schemas.openxmlformats.org/officeDocument/2006/relationships/slideLayout" Target="../slideLayouts/slideLayout28.xml"/><Relationship Id="rId5" Type="http://schemas.openxmlformats.org/officeDocument/2006/relationships/image" Target="../media/image127.wmf"/><Relationship Id="rId4" Type="http://schemas.openxmlformats.org/officeDocument/2006/relationships/oleObject" Target="../embeddings/oleObject77.bin"/><Relationship Id="rId3" Type="http://schemas.openxmlformats.org/officeDocument/2006/relationships/image" Target="../media/image126.emf"/><Relationship Id="rId2" Type="http://schemas.openxmlformats.org/officeDocument/2006/relationships/oleObject" Target="../embeddings/oleObject76.bin"/><Relationship Id="rId1" Type="http://schemas.openxmlformats.org/officeDocument/2006/relationships/image" Target="../media/image125.png"/></Relationships>
</file>

<file path=ppt/slides/_rels/slide68.xml.rels><?xml version="1.0" encoding="UTF-8" standalone="yes"?>
<Relationships xmlns="http://schemas.openxmlformats.org/package/2006/relationships"><Relationship Id="rId6" Type="http://schemas.openxmlformats.org/officeDocument/2006/relationships/vmlDrawing" Target="../drawings/vmlDrawing33.vml"/><Relationship Id="rId5" Type="http://schemas.openxmlformats.org/officeDocument/2006/relationships/slideLayout" Target="../slideLayouts/slideLayout28.xml"/><Relationship Id="rId4" Type="http://schemas.openxmlformats.org/officeDocument/2006/relationships/image" Target="../media/image130.emf"/><Relationship Id="rId3" Type="http://schemas.openxmlformats.org/officeDocument/2006/relationships/oleObject" Target="../embeddings/oleObject78.bin"/><Relationship Id="rId2" Type="http://schemas.openxmlformats.org/officeDocument/2006/relationships/image" Target="../media/image129.png"/><Relationship Id="rId1" Type="http://schemas.openxmlformats.org/officeDocument/2006/relationships/image" Target="../media/image128.png"/></Relationships>
</file>

<file path=ppt/slides/_rels/slide69.xml.rels><?xml version="1.0" encoding="UTF-8" standalone="yes"?>
<Relationships xmlns="http://schemas.openxmlformats.org/package/2006/relationships"><Relationship Id="rId4" Type="http://schemas.openxmlformats.org/officeDocument/2006/relationships/vmlDrawing" Target="../drawings/vmlDrawing34.vml"/><Relationship Id="rId3" Type="http://schemas.openxmlformats.org/officeDocument/2006/relationships/slideLayout" Target="../slideLayouts/slideLayout28.xml"/><Relationship Id="rId2" Type="http://schemas.openxmlformats.org/officeDocument/2006/relationships/image" Target="../media/image131.wmf"/><Relationship Id="rId1" Type="http://schemas.openxmlformats.org/officeDocument/2006/relationships/oleObject" Target="../embeddings/oleObject79.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vmlDrawing" Target="../drawings/vmlDrawing35.vml"/><Relationship Id="rId7" Type="http://schemas.openxmlformats.org/officeDocument/2006/relationships/slideLayout" Target="../slideLayouts/slideLayout28.xml"/><Relationship Id="rId6" Type="http://schemas.openxmlformats.org/officeDocument/2006/relationships/image" Target="../media/image134.emf"/><Relationship Id="rId5" Type="http://schemas.openxmlformats.org/officeDocument/2006/relationships/oleObject" Target="../embeddings/oleObject82.bin"/><Relationship Id="rId4" Type="http://schemas.openxmlformats.org/officeDocument/2006/relationships/image" Target="../media/image133.emf"/><Relationship Id="rId3" Type="http://schemas.openxmlformats.org/officeDocument/2006/relationships/oleObject" Target="../embeddings/oleObject81.bin"/><Relationship Id="rId2" Type="http://schemas.openxmlformats.org/officeDocument/2006/relationships/image" Target="../media/image132.emf"/><Relationship Id="rId1" Type="http://schemas.openxmlformats.org/officeDocument/2006/relationships/oleObject" Target="../embeddings/oleObject80.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35.jpe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37.jpeg"/><Relationship Id="rId1" Type="http://schemas.openxmlformats.org/officeDocument/2006/relationships/image" Target="../media/image136.jpeg"/></Relationships>
</file>

<file path=ppt/slides/_rels/slide73.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135.jpeg"/><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image" Target="../media/image138.jpeg"/></Relationships>
</file>

<file path=ppt/slides/_rels/slide74.xml.rels><?xml version="1.0" encoding="UTF-8" standalone="yes"?>
<Relationships xmlns="http://schemas.openxmlformats.org/package/2006/relationships"><Relationship Id="rId4" Type="http://schemas.openxmlformats.org/officeDocument/2006/relationships/vmlDrawing" Target="../drawings/vmlDrawing36.vml"/><Relationship Id="rId3" Type="http://schemas.openxmlformats.org/officeDocument/2006/relationships/slideLayout" Target="../slideLayouts/slideLayout2.xml"/><Relationship Id="rId2" Type="http://schemas.openxmlformats.org/officeDocument/2006/relationships/image" Target="../media/image141.wmf"/><Relationship Id="rId1" Type="http://schemas.openxmlformats.org/officeDocument/2006/relationships/oleObject" Target="../embeddings/oleObject83.bin"/></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2.png"/></Relationships>
</file>

<file path=ppt/slides/_rels/slide77.xml.rels><?xml version="1.0" encoding="UTF-8" standalone="yes"?>
<Relationships xmlns="http://schemas.openxmlformats.org/package/2006/relationships"><Relationship Id="rId6" Type="http://schemas.openxmlformats.org/officeDocument/2006/relationships/vmlDrawing" Target="../drawings/vmlDrawing37.vml"/><Relationship Id="rId5" Type="http://schemas.openxmlformats.org/officeDocument/2006/relationships/slideLayout" Target="../slideLayouts/slideLayout2.xml"/><Relationship Id="rId4" Type="http://schemas.openxmlformats.org/officeDocument/2006/relationships/image" Target="../media/image144.wmf"/><Relationship Id="rId3" Type="http://schemas.openxmlformats.org/officeDocument/2006/relationships/oleObject" Target="../embeddings/oleObject85.bin"/><Relationship Id="rId2" Type="http://schemas.openxmlformats.org/officeDocument/2006/relationships/image" Target="../media/image143.wmf"/><Relationship Id="rId1" Type="http://schemas.openxmlformats.org/officeDocument/2006/relationships/oleObject" Target="../embeddings/oleObject84.bin"/></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5.jpeg"/></Relationships>
</file>

<file path=ppt/slides/_rels/slide79.xml.rels><?xml version="1.0" encoding="UTF-8" standalone="yes"?>
<Relationships xmlns="http://schemas.openxmlformats.org/package/2006/relationships"><Relationship Id="rId8" Type="http://schemas.openxmlformats.org/officeDocument/2006/relationships/vmlDrawing" Target="../drawings/vmlDrawing38.vml"/><Relationship Id="rId7" Type="http://schemas.openxmlformats.org/officeDocument/2006/relationships/slideLayout" Target="../slideLayouts/slideLayout2.xml"/><Relationship Id="rId6" Type="http://schemas.openxmlformats.org/officeDocument/2006/relationships/image" Target="../media/image148.wmf"/><Relationship Id="rId5" Type="http://schemas.openxmlformats.org/officeDocument/2006/relationships/oleObject" Target="../embeddings/oleObject88.bin"/><Relationship Id="rId4" Type="http://schemas.openxmlformats.org/officeDocument/2006/relationships/image" Target="../media/image147.wmf"/><Relationship Id="rId3" Type="http://schemas.openxmlformats.org/officeDocument/2006/relationships/oleObject" Target="../embeddings/oleObject87.bin"/><Relationship Id="rId2" Type="http://schemas.openxmlformats.org/officeDocument/2006/relationships/image" Target="../media/image146.wmf"/><Relationship Id="rId1" Type="http://schemas.openxmlformats.org/officeDocument/2006/relationships/oleObject" Target="../embeddings/oleObject86.bin"/></Relationships>
</file>

<file path=ppt/slides/_rels/slide8.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5.wmf"/><Relationship Id="rId1"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9" Type="http://schemas.openxmlformats.org/officeDocument/2006/relationships/image" Target="../media/image153.jpeg"/><Relationship Id="rId8" Type="http://schemas.openxmlformats.org/officeDocument/2006/relationships/image" Target="../media/image152.jpeg"/><Relationship Id="rId7" Type="http://schemas.openxmlformats.org/officeDocument/2006/relationships/image" Target="../media/image151.wmf"/><Relationship Id="rId6" Type="http://schemas.openxmlformats.org/officeDocument/2006/relationships/oleObject" Target="../embeddings/oleObject91.bin"/><Relationship Id="rId5" Type="http://schemas.openxmlformats.org/officeDocument/2006/relationships/image" Target="../media/image150.wmf"/><Relationship Id="rId4" Type="http://schemas.openxmlformats.org/officeDocument/2006/relationships/oleObject" Target="../embeddings/oleObject90.bin"/><Relationship Id="rId3" Type="http://schemas.openxmlformats.org/officeDocument/2006/relationships/image" Target="../media/image77.png"/><Relationship Id="rId2" Type="http://schemas.openxmlformats.org/officeDocument/2006/relationships/image" Target="../media/image149.wmf"/><Relationship Id="rId11" Type="http://schemas.openxmlformats.org/officeDocument/2006/relationships/vmlDrawing" Target="../drawings/vmlDrawing39.vml"/><Relationship Id="rId10" Type="http://schemas.openxmlformats.org/officeDocument/2006/relationships/slideLayout" Target="../slideLayouts/slideLayout2.xml"/><Relationship Id="rId1" Type="http://schemas.openxmlformats.org/officeDocument/2006/relationships/oleObject" Target="../embeddings/oleObject89.bin"/></Relationships>
</file>

<file path=ppt/slides/_rels/slide81.xml.rels><?xml version="1.0" encoding="UTF-8" standalone="yes"?>
<Relationships xmlns="http://schemas.openxmlformats.org/package/2006/relationships"><Relationship Id="rId9" Type="http://schemas.openxmlformats.org/officeDocument/2006/relationships/image" Target="../media/image157.png"/><Relationship Id="rId8" Type="http://schemas.openxmlformats.org/officeDocument/2006/relationships/image" Target="../media/image156.emf"/><Relationship Id="rId7" Type="http://schemas.openxmlformats.org/officeDocument/2006/relationships/oleObject" Target="../embeddings/oleObject95.bin"/><Relationship Id="rId6" Type="http://schemas.openxmlformats.org/officeDocument/2006/relationships/image" Target="../media/image151.wmf"/><Relationship Id="rId5" Type="http://schemas.openxmlformats.org/officeDocument/2006/relationships/oleObject" Target="../embeddings/oleObject94.bin"/><Relationship Id="rId4" Type="http://schemas.openxmlformats.org/officeDocument/2006/relationships/image" Target="../media/image155.wmf"/><Relationship Id="rId3" Type="http://schemas.openxmlformats.org/officeDocument/2006/relationships/oleObject" Target="../embeddings/oleObject93.bin"/><Relationship Id="rId2" Type="http://schemas.openxmlformats.org/officeDocument/2006/relationships/image" Target="../media/image154.wmf"/><Relationship Id="rId11" Type="http://schemas.openxmlformats.org/officeDocument/2006/relationships/vmlDrawing" Target="../drawings/vmlDrawing40.vml"/><Relationship Id="rId10" Type="http://schemas.openxmlformats.org/officeDocument/2006/relationships/slideLayout" Target="../slideLayouts/slideLayout2.xml"/><Relationship Id="rId1" Type="http://schemas.openxmlformats.org/officeDocument/2006/relationships/oleObject" Target="../embeddings/oleObject92.bin"/></Relationships>
</file>

<file path=ppt/slides/_rels/slide82.xml.rels><?xml version="1.0" encoding="UTF-8" standalone="yes"?>
<Relationships xmlns="http://schemas.openxmlformats.org/package/2006/relationships"><Relationship Id="rId8" Type="http://schemas.openxmlformats.org/officeDocument/2006/relationships/vmlDrawing" Target="../drawings/vmlDrawing41.vml"/><Relationship Id="rId7" Type="http://schemas.openxmlformats.org/officeDocument/2006/relationships/slideLayout" Target="../slideLayouts/slideLayout2.xml"/><Relationship Id="rId6" Type="http://schemas.openxmlformats.org/officeDocument/2006/relationships/image" Target="../media/image160.wmf"/><Relationship Id="rId5" Type="http://schemas.openxmlformats.org/officeDocument/2006/relationships/oleObject" Target="../embeddings/oleObject98.bin"/><Relationship Id="rId4" Type="http://schemas.openxmlformats.org/officeDocument/2006/relationships/image" Target="../media/image159.wmf"/><Relationship Id="rId3" Type="http://schemas.openxmlformats.org/officeDocument/2006/relationships/oleObject" Target="../embeddings/oleObject97.bin"/><Relationship Id="rId2" Type="http://schemas.openxmlformats.org/officeDocument/2006/relationships/image" Target="../media/image158.wmf"/><Relationship Id="rId1" Type="http://schemas.openxmlformats.org/officeDocument/2006/relationships/oleObject" Target="../embeddings/oleObject96.bin"/></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2.png"/><Relationship Id="rId1" Type="http://schemas.openxmlformats.org/officeDocument/2006/relationships/image" Target="../media/image161.png"/></Relationships>
</file>

<file path=ppt/slides/_rels/slide84.xml.rels><?xml version="1.0" encoding="UTF-8" standalone="yes"?>
<Relationships xmlns="http://schemas.openxmlformats.org/package/2006/relationships"><Relationship Id="rId6" Type="http://schemas.openxmlformats.org/officeDocument/2006/relationships/vmlDrawing" Target="../drawings/vmlDrawing42.vml"/><Relationship Id="rId5" Type="http://schemas.openxmlformats.org/officeDocument/2006/relationships/slideLayout" Target="../slideLayouts/slideLayout2.xml"/><Relationship Id="rId4" Type="http://schemas.openxmlformats.org/officeDocument/2006/relationships/image" Target="../media/image164.wmf"/><Relationship Id="rId3" Type="http://schemas.openxmlformats.org/officeDocument/2006/relationships/oleObject" Target="../embeddings/oleObject100.bin"/><Relationship Id="rId2" Type="http://schemas.openxmlformats.org/officeDocument/2006/relationships/image" Target="../media/image163.wmf"/><Relationship Id="rId1" Type="http://schemas.openxmlformats.org/officeDocument/2006/relationships/oleObject" Target="../embeddings/oleObject99.bin"/></Relationships>
</file>

<file path=ppt/slides/_rels/slide85.xml.rels><?xml version="1.0" encoding="UTF-8" standalone="yes"?>
<Relationships xmlns="http://schemas.openxmlformats.org/package/2006/relationships"><Relationship Id="rId9" Type="http://schemas.openxmlformats.org/officeDocument/2006/relationships/vmlDrawing" Target="../drawings/vmlDrawing43.vml"/><Relationship Id="rId8" Type="http://schemas.openxmlformats.org/officeDocument/2006/relationships/slideLayout" Target="../slideLayouts/slideLayout2.xml"/><Relationship Id="rId7" Type="http://schemas.openxmlformats.org/officeDocument/2006/relationships/image" Target="../media/image168.wmf"/><Relationship Id="rId6" Type="http://schemas.openxmlformats.org/officeDocument/2006/relationships/oleObject" Target="../embeddings/oleObject103.bin"/><Relationship Id="rId5" Type="http://schemas.openxmlformats.org/officeDocument/2006/relationships/image" Target="../media/image167.wmf"/><Relationship Id="rId4" Type="http://schemas.openxmlformats.org/officeDocument/2006/relationships/oleObject" Target="../embeddings/oleObject102.bin"/><Relationship Id="rId3" Type="http://schemas.openxmlformats.org/officeDocument/2006/relationships/image" Target="../media/image166.wmf"/><Relationship Id="rId2" Type="http://schemas.openxmlformats.org/officeDocument/2006/relationships/oleObject" Target="../embeddings/oleObject101.bin"/><Relationship Id="rId1" Type="http://schemas.openxmlformats.org/officeDocument/2006/relationships/image" Target="../media/image165.png"/></Relationships>
</file>

<file path=ppt/slides/_rels/slide86.xml.rels><?xml version="1.0" encoding="UTF-8" standalone="yes"?>
<Relationships xmlns="http://schemas.openxmlformats.org/package/2006/relationships"><Relationship Id="rId6" Type="http://schemas.openxmlformats.org/officeDocument/2006/relationships/vmlDrawing" Target="../drawings/vmlDrawing44.vml"/><Relationship Id="rId5" Type="http://schemas.openxmlformats.org/officeDocument/2006/relationships/slideLayout" Target="../slideLayouts/slideLayout2.xml"/><Relationship Id="rId4" Type="http://schemas.openxmlformats.org/officeDocument/2006/relationships/image" Target="../media/image169.wmf"/><Relationship Id="rId3" Type="http://schemas.openxmlformats.org/officeDocument/2006/relationships/oleObject" Target="../embeddings/oleObject105.bin"/><Relationship Id="rId2" Type="http://schemas.openxmlformats.org/officeDocument/2006/relationships/image" Target="../media/image166.wmf"/><Relationship Id="rId1" Type="http://schemas.openxmlformats.org/officeDocument/2006/relationships/oleObject" Target="../embeddings/oleObject104.bin"/></Relationships>
</file>

<file path=ppt/slides/_rels/slide87.xml.rels><?xml version="1.0" encoding="UTF-8" standalone="yes"?>
<Relationships xmlns="http://schemas.openxmlformats.org/package/2006/relationships"><Relationship Id="rId6" Type="http://schemas.openxmlformats.org/officeDocument/2006/relationships/vmlDrawing" Target="../drawings/vmlDrawing45.vml"/><Relationship Id="rId5" Type="http://schemas.openxmlformats.org/officeDocument/2006/relationships/slideLayout" Target="../slideLayouts/slideLayout2.xml"/><Relationship Id="rId4" Type="http://schemas.openxmlformats.org/officeDocument/2006/relationships/image" Target="../media/image170.wmf"/><Relationship Id="rId3" Type="http://schemas.openxmlformats.org/officeDocument/2006/relationships/oleObject" Target="../embeddings/oleObject107.bin"/><Relationship Id="rId2" Type="http://schemas.openxmlformats.org/officeDocument/2006/relationships/image" Target="../media/image166.wmf"/><Relationship Id="rId1" Type="http://schemas.openxmlformats.org/officeDocument/2006/relationships/oleObject" Target="../embeddings/oleObject106.bin"/></Relationships>
</file>

<file path=ppt/slides/_rels/slide88.xml.rels><?xml version="1.0" encoding="UTF-8" standalone="yes"?>
<Relationships xmlns="http://schemas.openxmlformats.org/package/2006/relationships"><Relationship Id="rId9" Type="http://schemas.openxmlformats.org/officeDocument/2006/relationships/image" Target="../media/image175.wmf"/><Relationship Id="rId8" Type="http://schemas.openxmlformats.org/officeDocument/2006/relationships/oleObject" Target="../embeddings/oleObject111.bin"/><Relationship Id="rId7" Type="http://schemas.openxmlformats.org/officeDocument/2006/relationships/image" Target="../media/image174.png"/><Relationship Id="rId6" Type="http://schemas.openxmlformats.org/officeDocument/2006/relationships/image" Target="../media/image173.wmf"/><Relationship Id="rId5" Type="http://schemas.openxmlformats.org/officeDocument/2006/relationships/oleObject" Target="../embeddings/oleObject110.bin"/><Relationship Id="rId4" Type="http://schemas.openxmlformats.org/officeDocument/2006/relationships/image" Target="../media/image172.wmf"/><Relationship Id="rId3" Type="http://schemas.openxmlformats.org/officeDocument/2006/relationships/oleObject" Target="../embeddings/oleObject109.bin"/><Relationship Id="rId2" Type="http://schemas.openxmlformats.org/officeDocument/2006/relationships/image" Target="../media/image171.wmf"/><Relationship Id="rId15" Type="http://schemas.openxmlformats.org/officeDocument/2006/relationships/vmlDrawing" Target="../drawings/vmlDrawing46.vml"/><Relationship Id="rId14" Type="http://schemas.openxmlformats.org/officeDocument/2006/relationships/slideLayout" Target="../slideLayouts/slideLayout2.xml"/><Relationship Id="rId13" Type="http://schemas.openxmlformats.org/officeDocument/2006/relationships/image" Target="../media/image177.wmf"/><Relationship Id="rId12" Type="http://schemas.openxmlformats.org/officeDocument/2006/relationships/oleObject" Target="../embeddings/oleObject113.bin"/><Relationship Id="rId11" Type="http://schemas.openxmlformats.org/officeDocument/2006/relationships/image" Target="../media/image176.wmf"/><Relationship Id="rId10" Type="http://schemas.openxmlformats.org/officeDocument/2006/relationships/oleObject" Target="../embeddings/oleObject112.bin"/><Relationship Id="rId1" Type="http://schemas.openxmlformats.org/officeDocument/2006/relationships/oleObject" Target="../embeddings/oleObject108.bin"/></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8.png"/></Relationships>
</file>

<file path=ppt/slides/_rels/slide9.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2.xml"/><Relationship Id="rId4" Type="http://schemas.openxmlformats.org/officeDocument/2006/relationships/image" Target="../media/image17.wmf"/><Relationship Id="rId3" Type="http://schemas.openxmlformats.org/officeDocument/2006/relationships/oleObject" Target="../embeddings/oleObject4.bin"/><Relationship Id="rId2" Type="http://schemas.openxmlformats.org/officeDocument/2006/relationships/image" Target="../media/image16.wmf"/><Relationship Id="rId1" Type="http://schemas.openxmlformats.org/officeDocument/2006/relationships/oleObject" Target="../embeddings/oleObject3.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2.png"/><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image" Target="../media/image179.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93.xml.rels><?xml version="1.0" encoding="UTF-8" standalone="yes"?>
<Relationships xmlns="http://schemas.openxmlformats.org/package/2006/relationships"><Relationship Id="rId9" Type="http://schemas.openxmlformats.org/officeDocument/2006/relationships/oleObject" Target="../embeddings/oleObject118.bin"/><Relationship Id="rId8" Type="http://schemas.openxmlformats.org/officeDocument/2006/relationships/image" Target="../media/image186.wmf"/><Relationship Id="rId7" Type="http://schemas.openxmlformats.org/officeDocument/2006/relationships/oleObject" Target="../embeddings/oleObject117.bin"/><Relationship Id="rId6" Type="http://schemas.openxmlformats.org/officeDocument/2006/relationships/image" Target="../media/image185.wmf"/><Relationship Id="rId5" Type="http://schemas.openxmlformats.org/officeDocument/2006/relationships/oleObject" Target="../embeddings/oleObject116.bin"/><Relationship Id="rId4" Type="http://schemas.openxmlformats.org/officeDocument/2006/relationships/image" Target="../media/image184.wmf"/><Relationship Id="rId3" Type="http://schemas.openxmlformats.org/officeDocument/2006/relationships/oleObject" Target="../embeddings/oleObject115.bin"/><Relationship Id="rId2" Type="http://schemas.openxmlformats.org/officeDocument/2006/relationships/image" Target="../media/image183.wmf"/><Relationship Id="rId12" Type="http://schemas.openxmlformats.org/officeDocument/2006/relationships/vmlDrawing" Target="../drawings/vmlDrawing47.vml"/><Relationship Id="rId11" Type="http://schemas.openxmlformats.org/officeDocument/2006/relationships/slideLayout" Target="../slideLayouts/slideLayout2.xml"/><Relationship Id="rId10" Type="http://schemas.openxmlformats.org/officeDocument/2006/relationships/image" Target="../media/image187.wmf"/><Relationship Id="rId1" Type="http://schemas.openxmlformats.org/officeDocument/2006/relationships/oleObject" Target="../embeddings/oleObject114.bin"/></Relationships>
</file>

<file path=ppt/slides/_rels/slide9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91.wmf"/><Relationship Id="rId7" Type="http://schemas.openxmlformats.org/officeDocument/2006/relationships/oleObject" Target="../embeddings/oleObject122.bin"/><Relationship Id="rId6" Type="http://schemas.openxmlformats.org/officeDocument/2006/relationships/image" Target="../media/image190.wmf"/><Relationship Id="rId5" Type="http://schemas.openxmlformats.org/officeDocument/2006/relationships/oleObject" Target="../embeddings/oleObject121.bin"/><Relationship Id="rId4" Type="http://schemas.openxmlformats.org/officeDocument/2006/relationships/image" Target="../media/image189.wmf"/><Relationship Id="rId3" Type="http://schemas.openxmlformats.org/officeDocument/2006/relationships/oleObject" Target="../embeddings/oleObject120.bin"/><Relationship Id="rId2" Type="http://schemas.openxmlformats.org/officeDocument/2006/relationships/image" Target="../media/image188.wmf"/><Relationship Id="rId10" Type="http://schemas.openxmlformats.org/officeDocument/2006/relationships/vmlDrawing" Target="../drawings/vmlDrawing48.vml"/><Relationship Id="rId1" Type="http://schemas.openxmlformats.org/officeDocument/2006/relationships/oleObject" Target="../embeddings/oleObject119.bin"/></Relationships>
</file>

<file path=ppt/slides/_rels/slide95.xml.rels><?xml version="1.0" encoding="UTF-8" standalone="yes"?>
<Relationships xmlns="http://schemas.openxmlformats.org/package/2006/relationships"><Relationship Id="rId9" Type="http://schemas.openxmlformats.org/officeDocument/2006/relationships/vmlDrawing" Target="../drawings/vmlDrawing49.vml"/><Relationship Id="rId8" Type="http://schemas.openxmlformats.org/officeDocument/2006/relationships/slideLayout" Target="../slideLayouts/slideLayout2.xml"/><Relationship Id="rId7" Type="http://schemas.openxmlformats.org/officeDocument/2006/relationships/image" Target="../media/image94.wmf"/><Relationship Id="rId6" Type="http://schemas.openxmlformats.org/officeDocument/2006/relationships/oleObject" Target="../embeddings/oleObject125.bin"/><Relationship Id="rId5" Type="http://schemas.openxmlformats.org/officeDocument/2006/relationships/image" Target="../media/image55.wmf"/><Relationship Id="rId4" Type="http://schemas.openxmlformats.org/officeDocument/2006/relationships/oleObject" Target="../embeddings/oleObject124.bin"/><Relationship Id="rId3" Type="http://schemas.openxmlformats.org/officeDocument/2006/relationships/image" Target="../media/image54.png"/><Relationship Id="rId2" Type="http://schemas.openxmlformats.org/officeDocument/2006/relationships/image" Target="../media/image93.wmf"/><Relationship Id="rId1" Type="http://schemas.openxmlformats.org/officeDocument/2006/relationships/oleObject" Target="../embeddings/oleObject123.bin"/></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92.png"/></Relationships>
</file>

<file path=ppt/slides/_rels/slide99.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vmlDrawing" Target="../drawings/vmlDrawing50.vml"/><Relationship Id="rId7"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tags" Target="../tags/tag11.xml"/><Relationship Id="rId4" Type="http://schemas.openxmlformats.org/officeDocument/2006/relationships/image" Target="../media/image194.png"/><Relationship Id="rId3" Type="http://schemas.openxmlformats.org/officeDocument/2006/relationships/tags" Target="../tags/tag10.xml"/><Relationship Id="rId2" Type="http://schemas.openxmlformats.org/officeDocument/2006/relationships/image" Target="../media/image193.wmf"/><Relationship Id="rId1" Type="http://schemas.openxmlformats.org/officeDocument/2006/relationships/oleObject" Target="../embeddings/oleObject12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2"/>
          <p:cNvSpPr>
            <a:spLocks noGrp="1" noChangeArrowheads="1"/>
          </p:cNvSpPr>
          <p:nvPr>
            <p:ph type="title"/>
          </p:nvPr>
        </p:nvSpPr>
        <p:spPr>
          <a:xfrm>
            <a:off x="609600" y="533400"/>
            <a:ext cx="7772400" cy="10668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j-cs"/>
              </a:rPr>
              <a:t> </a:t>
            </a:r>
            <a:r>
              <a:rPr kumimoji="0" lang="en-US" altLang="zh-CN" sz="3200" b="1"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n-cs"/>
              </a:rPr>
              <a:t>6.4 </a:t>
            </a:r>
            <a:r>
              <a:rPr kumimoji="0" lang="zh-CN" altLang="en-US" sz="3200" b="1"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n-cs"/>
              </a:rPr>
              <a:t>曲线曲面造型</a:t>
            </a:r>
            <a:endParaRPr kumimoji="0" lang="zh-CN" altLang="en-US" sz="3200" b="1"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sp>
        <p:nvSpPr>
          <p:cNvPr id="5122" name="Rectangle 3"/>
          <p:cNvSpPr>
            <a:spLocks noGrp="1"/>
          </p:cNvSpPr>
          <p:nvPr>
            <p:ph idx="1"/>
          </p:nvPr>
        </p:nvSpPr>
        <p:spPr>
          <a:xfrm>
            <a:off x="685800" y="1989138"/>
            <a:ext cx="7772400" cy="4106862"/>
          </a:xfrm>
        </p:spPr>
        <p:txBody>
          <a:bodyPr vert="horz" wrap="square" lIns="91440" tIns="45720" rIns="91440" bIns="45720" anchor="t" anchorCtr="0"/>
          <a:p>
            <a:pPr eaLnBrk="1" hangingPunct="1"/>
            <a:r>
              <a:rPr lang="zh-CN" altLang="en-US" sz="2400" kern="1200" dirty="0">
                <a:latin typeface="Times New Roman" panose="02020603050405020304" pitchFamily="18" charset="0"/>
                <a:ea typeface="楷体" panose="02010609060101010101" pitchFamily="49" charset="-122"/>
                <a:cs typeface="Times New Roman" panose="02020603050405020304" pitchFamily="18" charset="0"/>
              </a:rPr>
              <a:t>参数多项式曲线</a:t>
            </a:r>
            <a:endParaRPr lang="zh-CN" altLang="en-US" sz="2400" kern="1200" dirty="0">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sz="2400" kern="1200" dirty="0">
                <a:latin typeface="Times New Roman" panose="02020603050405020304" pitchFamily="18" charset="0"/>
                <a:ea typeface="楷体" panose="02010609060101010101" pitchFamily="49" charset="-122"/>
                <a:cs typeface="Times New Roman" panose="02020603050405020304" pitchFamily="18" charset="0"/>
              </a:rPr>
              <a:t>三次</a:t>
            </a:r>
            <a:r>
              <a:rPr lang="en-US" altLang="zh-CN" sz="2400" kern="1200" dirty="0">
                <a:latin typeface="Times New Roman" panose="02020603050405020304" pitchFamily="18" charset="0"/>
                <a:ea typeface="楷体" panose="02010609060101010101" pitchFamily="49" charset="-122"/>
                <a:cs typeface="Times New Roman" panose="02020603050405020304" pitchFamily="18" charset="0"/>
              </a:rPr>
              <a:t>Hermite</a:t>
            </a:r>
            <a:r>
              <a:rPr lang="zh-CN" altLang="en-US" sz="2400" kern="1200" dirty="0">
                <a:latin typeface="Times New Roman" panose="02020603050405020304" pitchFamily="18" charset="0"/>
                <a:ea typeface="楷体" panose="02010609060101010101" pitchFamily="49" charset="-122"/>
                <a:cs typeface="Times New Roman" panose="02020603050405020304" pitchFamily="18" charset="0"/>
              </a:rPr>
              <a:t>曲线</a:t>
            </a:r>
            <a:endParaRPr lang="zh-CN" altLang="en-US" sz="2400" kern="1200" dirty="0">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en-US" altLang="zh-CN" sz="2400" kern="1200" dirty="0">
                <a:latin typeface="Times New Roman" panose="02020603050405020304" pitchFamily="18" charset="0"/>
                <a:ea typeface="楷体" panose="02010609060101010101" pitchFamily="49" charset="-122"/>
                <a:cs typeface="Times New Roman" panose="02020603050405020304" pitchFamily="18" charset="0"/>
              </a:rPr>
              <a:t>Bezier</a:t>
            </a:r>
            <a:r>
              <a:rPr lang="zh-CN" altLang="en-US" sz="2400" kern="1200" dirty="0">
                <a:latin typeface="Times New Roman" panose="02020603050405020304" pitchFamily="18" charset="0"/>
                <a:ea typeface="楷体" panose="02010609060101010101" pitchFamily="49" charset="-122"/>
                <a:cs typeface="Times New Roman" panose="02020603050405020304" pitchFamily="18" charset="0"/>
              </a:rPr>
              <a:t>曲线、曲面</a:t>
            </a:r>
            <a:endParaRPr lang="zh-CN" altLang="en-US" sz="2400" kern="1200" dirty="0">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en-US" altLang="zh-CN" sz="2400" kern="120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400" kern="1200" dirty="0">
                <a:latin typeface="Times New Roman" panose="02020603050405020304" pitchFamily="18" charset="0"/>
                <a:ea typeface="楷体" panose="02010609060101010101" pitchFamily="49" charset="-122"/>
                <a:cs typeface="Times New Roman" panose="02020603050405020304" pitchFamily="18" charset="0"/>
              </a:rPr>
              <a:t>样条曲线、曲面</a:t>
            </a:r>
            <a:endParaRPr lang="en-US" altLang="zh-CN" sz="2400" kern="1200" dirty="0">
              <a:latin typeface="Times New Roman" panose="02020603050405020304" pitchFamily="18" charset="0"/>
              <a:ea typeface="楷体" panose="02010609060101010101" pitchFamily="49" charset="-122"/>
              <a:cs typeface="Times New Roman" panose="02020603050405020304" pitchFamily="18" charset="0"/>
            </a:endParaRPr>
          </a:p>
          <a:p>
            <a:pPr eaLnBrk="1" hangingPunct="1"/>
            <a:endParaRPr lang="en-US" altLang="zh-CN" sz="2400" b="1" kern="1200" dirty="0">
              <a:latin typeface="楷体" panose="02010609060101010101" pitchFamily="49" charset="-122"/>
              <a:ea typeface="楷体" panose="02010609060101010101" pitchFamily="49" charset="-122"/>
              <a:cs typeface="+mn-cs"/>
            </a:endParaRPr>
          </a:p>
          <a:p>
            <a:pPr eaLnBrk="1" hangingPunct="1"/>
            <a:endParaRPr lang="en-US" altLang="zh-CN" sz="2400" b="1" kern="1200" dirty="0">
              <a:latin typeface="楷体" panose="02010609060101010101" pitchFamily="49" charset="-122"/>
              <a:ea typeface="楷体" panose="02010609060101010101" pitchFamily="49" charset="-122"/>
              <a:cs typeface="+mn-cs"/>
            </a:endParaRPr>
          </a:p>
          <a:p>
            <a:pPr eaLnBrk="1" hangingPunct="1"/>
            <a:endParaRPr lang="en-US" altLang="zh-CN" sz="2400" b="1" kern="1200" dirty="0">
              <a:latin typeface="楷体" panose="02010609060101010101" pitchFamily="49" charset="-122"/>
              <a:ea typeface="楷体" panose="02010609060101010101" pitchFamily="49" charset="-122"/>
              <a:cs typeface="+mn-cs"/>
            </a:endParaRPr>
          </a:p>
          <a:p>
            <a:pPr eaLnBrk="1" hangingPunct="1"/>
            <a:r>
              <a:rPr lang="en-US" altLang="zh-CN" sz="2400" kern="1200" dirty="0">
                <a:latin typeface="Times New Roman" panose="02020603050405020304" pitchFamily="18" charset="0"/>
                <a:ea typeface="楷体" panose="02010609060101010101" pitchFamily="49" charset="-122"/>
                <a:cs typeface="Times New Roman" panose="02020603050405020304" pitchFamily="18" charset="0"/>
              </a:rPr>
              <a:t>http://cg.cs.tsinghua.edu.cn/course/software.htm</a:t>
            </a:r>
            <a:endParaRPr lang="zh-CN" altLang="en-US" sz="2400" kern="12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123" name="Picture 3" descr="F:\迟静\study\图形学课件\pic\catia ship.jpg"/>
          <p:cNvPicPr>
            <a:picLocks noChangeAspect="1"/>
          </p:cNvPicPr>
          <p:nvPr/>
        </p:nvPicPr>
        <p:blipFill>
          <a:blip r:embed="rId1"/>
          <a:stretch>
            <a:fillRect/>
          </a:stretch>
        </p:blipFill>
        <p:spPr>
          <a:xfrm>
            <a:off x="4572000" y="2276475"/>
            <a:ext cx="3889375" cy="2703513"/>
          </a:xfrm>
          <a:prstGeom prst="rect">
            <a:avLst/>
          </a:prstGeom>
          <a:noFill/>
          <a:ln w="9525">
            <a:noFill/>
          </a:ln>
        </p:spPr>
      </p:pic>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标题 1"/>
          <p:cNvSpPr>
            <a:spLocks noGrp="1"/>
          </p:cNvSpPr>
          <p:nvPr>
            <p:ph type="title"/>
          </p:nvPr>
        </p:nvSpPr>
        <p:spPr/>
        <p:txBody>
          <a:bodyPr anchor="ctr" anchorCtr="0"/>
          <a:p>
            <a:endParaRPr lang="zh-CN" altLang="en-US" kern="1200">
              <a:latin typeface="华文楷体" panose="02010600040101010101" pitchFamily="2" charset="-122"/>
              <a:ea typeface="华文楷体" panose="02010600040101010101" pitchFamily="2" charset="-122"/>
              <a:cs typeface="+mj-cs"/>
            </a:endParaRPr>
          </a:p>
        </p:txBody>
      </p:sp>
      <p:sp>
        <p:nvSpPr>
          <p:cNvPr id="17410" name="内容占位符 2"/>
          <p:cNvSpPr>
            <a:spLocks noGrp="1"/>
          </p:cNvSpPr>
          <p:nvPr>
            <p:ph idx="1"/>
          </p:nvPr>
        </p:nvSpPr>
        <p:spPr/>
        <p:txBody>
          <a:bodyPr anchor="t" anchorCtr="0"/>
          <a:p>
            <a:r>
              <a:rPr lang="zh-CN" altLang="en-US" kern="1200">
                <a:latin typeface="华文楷体" panose="02010600040101010101" pitchFamily="2" charset="-122"/>
                <a:ea typeface="华文楷体" panose="02010600040101010101" pitchFamily="2" charset="-122"/>
                <a:cs typeface="+mn-cs"/>
              </a:rPr>
              <a:t>非参数曲线表示存在的问题：</a:t>
            </a:r>
            <a:endParaRPr lang="zh-CN" altLang="en-US" kern="1200">
              <a:latin typeface="华文楷体" panose="02010600040101010101" pitchFamily="2" charset="-122"/>
              <a:ea typeface="华文楷体" panose="02010600040101010101" pitchFamily="2" charset="-122"/>
              <a:cs typeface="+mn-cs"/>
            </a:endParaRPr>
          </a:p>
          <a:p>
            <a:pPr lvl="1"/>
            <a:r>
              <a:rPr lang="zh-CN" altLang="en-US" kern="1200">
                <a:latin typeface="华文楷体" panose="02010600040101010101" pitchFamily="2" charset="-122"/>
                <a:ea typeface="华文楷体" panose="02010600040101010101" pitchFamily="2" charset="-122"/>
                <a:cs typeface="+mn-cs"/>
              </a:rPr>
              <a:t>不具有几何不变性，形状和坐标轴相关</a:t>
            </a:r>
            <a:endParaRPr lang="zh-CN" altLang="en-US" kern="1200">
              <a:latin typeface="华文楷体" panose="02010600040101010101" pitchFamily="2" charset="-122"/>
              <a:ea typeface="华文楷体" panose="02010600040101010101" pitchFamily="2" charset="-122"/>
              <a:cs typeface="+mn-cs"/>
            </a:endParaRPr>
          </a:p>
          <a:p>
            <a:pPr lvl="1"/>
            <a:r>
              <a:rPr lang="zh-CN" altLang="en-US" kern="1200">
                <a:latin typeface="华文楷体" panose="02010600040101010101" pitchFamily="2" charset="-122"/>
                <a:ea typeface="华文楷体" panose="02010600040101010101" pitchFamily="2" charset="-122"/>
                <a:cs typeface="+mn-cs"/>
              </a:rPr>
              <a:t>不便表示斜率无穷大</a:t>
            </a:r>
            <a:endParaRPr lang="zh-CN" altLang="en-US" kern="1200">
              <a:latin typeface="华文楷体" panose="02010600040101010101" pitchFamily="2" charset="-122"/>
              <a:ea typeface="华文楷体" panose="02010600040101010101" pitchFamily="2" charset="-122"/>
              <a:cs typeface="+mn-cs"/>
            </a:endParaRPr>
          </a:p>
          <a:p>
            <a:pPr lvl="1"/>
            <a:r>
              <a:rPr lang="zh-CN" altLang="en-US" kern="1200">
                <a:latin typeface="华文楷体" panose="02010600040101010101" pitchFamily="2" charset="-122"/>
                <a:ea typeface="华文楷体" panose="02010600040101010101" pitchFamily="2" charset="-122"/>
                <a:cs typeface="+mn-cs"/>
              </a:rPr>
              <a:t>不便于计算</a:t>
            </a:r>
            <a:endParaRPr lang="zh-CN" altLang="en-US" kern="1200">
              <a:latin typeface="华文楷体" panose="02010600040101010101" pitchFamily="2" charset="-122"/>
              <a:ea typeface="华文楷体" panose="02010600040101010101" pitchFamily="2" charset="-122"/>
              <a:cs typeface="+mn-cs"/>
            </a:endParaRPr>
          </a:p>
        </p:txBody>
      </p:sp>
    </p:spTree>
  </p:cSld>
  <p:clrMapOvr>
    <a:masterClrMapping/>
  </p:clrMapOvr>
  <p:transition>
    <p:random/>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内容占位符 2"/>
          <p:cNvSpPr>
            <a:spLocks noGrp="1"/>
          </p:cNvSpPr>
          <p:nvPr>
            <p:ph idx="1"/>
          </p:nvPr>
        </p:nvSpPr>
        <p:spPr>
          <a:xfrm>
            <a:off x="285750" y="1268413"/>
            <a:ext cx="8501063" cy="4257675"/>
          </a:xfrm>
        </p:spPr>
        <p:txBody>
          <a:bodyPr vert="horz" wrap="square" lIns="91440" tIns="45720" rIns="91440" bIns="45720" anchor="t" anchorCtr="0"/>
          <a:p>
            <a:r>
              <a:rPr lang="en-US" altLang="zh-CN" sz="2400" kern="1200" dirty="0">
                <a:latin typeface="Times New Roman" panose="02020603050405020304" pitchFamily="18" charset="0"/>
                <a:ea typeface="楷体" panose="02010609060101010101" pitchFamily="49" charset="-122"/>
                <a:cs typeface="+mn-cs"/>
              </a:rPr>
              <a:t>Bézier</a:t>
            </a:r>
            <a:r>
              <a:rPr lang="zh-CN" altLang="en-US" sz="2400" kern="1200" dirty="0">
                <a:latin typeface="Times New Roman" panose="02020603050405020304" pitchFamily="18" charset="0"/>
                <a:ea typeface="楷体" panose="02010609060101010101" pitchFamily="49" charset="-122"/>
                <a:cs typeface="+mn-cs"/>
              </a:rPr>
              <a:t>曲面的基本思想来自于制作铸造砂型的过程</a:t>
            </a:r>
            <a:endParaRPr lang="zh-CN" altLang="en-US" sz="2400" kern="1200" dirty="0">
              <a:latin typeface="Times New Roman" panose="02020603050405020304" pitchFamily="18" charset="0"/>
              <a:ea typeface="楷体" panose="02010609060101010101" pitchFamily="49" charset="-122"/>
              <a:cs typeface="+mn-cs"/>
            </a:endParaRPr>
          </a:p>
          <a:p>
            <a:pPr lvl="1"/>
            <a:r>
              <a:rPr lang="zh-CN" altLang="en-US" kern="1200" dirty="0">
                <a:latin typeface="Times New Roman" panose="02020603050405020304" pitchFamily="18" charset="0"/>
                <a:ea typeface="楷体" panose="02010609060101010101" pitchFamily="49" charset="-122"/>
                <a:cs typeface="+mn-cs"/>
              </a:rPr>
              <a:t>砂被紧压在一个盒子内，砂型上表面形状由用木制样板刮去多余的部分得到。为了能获得更复杂的形状，在样板移动时，又使它改变形状。</a:t>
            </a:r>
            <a:endParaRPr lang="zh-CN" altLang="en-US" kern="1200" dirty="0">
              <a:latin typeface="Times New Roman" panose="02020603050405020304" pitchFamily="18" charset="0"/>
              <a:ea typeface="楷体" panose="02010609060101010101" pitchFamily="49" charset="-122"/>
              <a:cs typeface="+mn-cs"/>
            </a:endParaRPr>
          </a:p>
          <a:p>
            <a:pPr lvl="1"/>
            <a:r>
              <a:rPr lang="zh-CN" altLang="en-US" sz="2400" kern="1200" dirty="0">
                <a:latin typeface="Times New Roman" panose="02020603050405020304" pitchFamily="18" charset="0"/>
                <a:ea typeface="楷体" panose="02010609060101010101" pitchFamily="49" charset="-122"/>
                <a:cs typeface="+mn-cs"/>
              </a:rPr>
              <a:t>在这里曲面被定义为同时变化着形状的曲线在空间划过或者说运动的轨迹。</a:t>
            </a:r>
            <a:endParaRPr lang="zh-CN" altLang="en-US" sz="2400" kern="1200" dirty="0">
              <a:latin typeface="Times New Roman" panose="02020603050405020304" pitchFamily="18" charset="0"/>
              <a:ea typeface="楷体" panose="02010609060101010101" pitchFamily="49" charset="-122"/>
              <a:cs typeface="+mn-cs"/>
            </a:endParaRPr>
          </a:p>
        </p:txBody>
      </p:sp>
      <p:sp>
        <p:nvSpPr>
          <p:cNvPr id="105474" name="Rectangle 2"/>
          <p:cNvSpPr>
            <a:spLocks noGrp="1" noChangeArrowheads="1"/>
          </p:cNvSpPr>
          <p:nvPr>
            <p:custDataLst>
              <p:tags r:id="rId1"/>
            </p:custDataLst>
          </p:nvPr>
        </p:nvSpPr>
        <p:spPr>
          <a:xfrm>
            <a:off x="457200" y="274638"/>
            <a:ext cx="8229600" cy="1011238"/>
          </a:xfrm>
          <a:prstGeom prst="rect">
            <a:avLst/>
          </a:prstGeom>
          <a:noFill/>
          <a:ln w="9525">
            <a:noFill/>
          </a:ln>
        </p:spPr>
        <p:txBody>
          <a:bodyPr vert="horz" wrap="square" lIns="91440" tIns="45720" rIns="91440" bIns="45720" numCol="1" anchor="ctr" anchorCtr="0" compatLnSpc="1"/>
          <a:lstStyle>
            <a:lvl1pPr algn="ctr" rtl="0" eaLnBrk="0" fontAlgn="base" hangingPunct="0">
              <a:spcBef>
                <a:spcPct val="0"/>
              </a:spcBef>
              <a:spcAft>
                <a:spcPct val="0"/>
              </a:spcAft>
              <a:defRPr sz="3200" kern="1200">
                <a:solidFill>
                  <a:schemeClr val="tx1"/>
                </a:solidFill>
                <a:latin typeface="华文楷体" panose="02010600040101010101" pitchFamily="2" charset="-122"/>
                <a:ea typeface="华文楷体" panose="02010600040101010101" pitchFamily="2"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Times New Roman" panose="02020603050405020304" pitchFamily="18" charset="0"/>
              </a:rPr>
              <a:t>6.4.7  </a:t>
            </a:r>
            <a:r>
              <a:rPr kumimoji="0" lang="zh-CN" altLang="en-US" sz="32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Times New Roman" panose="02020603050405020304" pitchFamily="18" charset="0"/>
              </a:rPr>
              <a:t>双三次参数曲面</a:t>
            </a:r>
            <a:endParaRPr kumimoji="0" lang="zh-CN" altLang="en-US" sz="32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19811" name="Picture 2" descr="https://pic1.zhimg.com/80/v2-17dee597cdf713c465b9f008bc6b7f98_720w.jpg"/>
          <p:cNvPicPr>
            <a:picLocks noChangeAspect="1"/>
          </p:cNvPicPr>
          <p:nvPr>
            <p:custDataLst>
              <p:tags r:id="rId2"/>
            </p:custDataLst>
          </p:nvPr>
        </p:nvPicPr>
        <p:blipFill>
          <a:blip r:embed="rId3"/>
          <a:srcRect l="2499"/>
          <a:stretch>
            <a:fillRect/>
          </a:stretch>
        </p:blipFill>
        <p:spPr>
          <a:xfrm>
            <a:off x="35560" y="4364990"/>
            <a:ext cx="5624830" cy="2125345"/>
          </a:xfrm>
          <a:prstGeom prst="rect">
            <a:avLst/>
          </a:prstGeom>
          <a:noFill/>
          <a:ln w="9525">
            <a:noFill/>
          </a:ln>
        </p:spPr>
      </p:pic>
      <p:pic>
        <p:nvPicPr>
          <p:cNvPr id="121859" name="Picture 2" descr="https://pic3.zhimg.com/80/v2-b6b494662517f4f28ccb28e9a23be0a6_720w.jpg"/>
          <p:cNvPicPr>
            <a:picLocks noChangeAspect="1"/>
          </p:cNvPicPr>
          <p:nvPr>
            <p:custDataLst>
              <p:tags r:id="rId4"/>
            </p:custDataLst>
          </p:nvPr>
        </p:nvPicPr>
        <p:blipFill>
          <a:blip r:embed="rId5"/>
          <a:stretch>
            <a:fillRect/>
          </a:stretch>
        </p:blipFill>
        <p:spPr>
          <a:xfrm>
            <a:off x="4284345" y="3213100"/>
            <a:ext cx="4680585" cy="2093595"/>
          </a:xfrm>
          <a:prstGeom prst="rect">
            <a:avLst/>
          </a:prstGeom>
          <a:noFill/>
          <a:ln w="9525">
            <a:noFill/>
          </a:ln>
        </p:spPr>
      </p:pic>
    </p:spTree>
  </p:cSld>
  <p:clrMapOvr>
    <a:masterClrMapping/>
  </p:clrMapOvr>
  <p:transition>
    <p:rand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4" name="Rectangle 3"/>
          <p:cNvSpPr>
            <a:spLocks noGrp="1"/>
          </p:cNvSpPr>
          <p:nvPr>
            <p:ph idx="1"/>
          </p:nvPr>
        </p:nvSpPr>
        <p:spPr/>
        <p:txBody>
          <a:bodyPr vert="horz" wrap="square" lIns="91440" tIns="45720" rIns="91440" bIns="45720" anchor="t" anchorCtr="0"/>
          <a:p>
            <a:pPr eaLnBrk="1" hangingPunct="1"/>
            <a:r>
              <a:rPr lang="en-US" altLang="zh-CN" kern="1200" dirty="0">
                <a:latin typeface="华文楷体" panose="02010600040101010101" pitchFamily="2" charset="-122"/>
                <a:ea typeface="华文楷体" panose="02010600040101010101" pitchFamily="2" charset="-122"/>
                <a:cs typeface="+mn-cs"/>
              </a:rPr>
              <a:t>Bezier</a:t>
            </a:r>
            <a:r>
              <a:rPr lang="zh-CN" altLang="en-US" kern="1200" dirty="0">
                <a:latin typeface="华文楷体" panose="02010600040101010101" pitchFamily="2" charset="-122"/>
                <a:ea typeface="华文楷体" panose="02010600040101010101" pitchFamily="2" charset="-122"/>
                <a:cs typeface="+mn-cs"/>
              </a:rPr>
              <a:t>曲面的定义</a:t>
            </a:r>
            <a:endParaRPr lang="zh-CN" altLang="en-US" kern="1200" dirty="0">
              <a:latin typeface="华文楷体" panose="02010600040101010101" pitchFamily="2" charset="-122"/>
              <a:ea typeface="华文楷体" panose="02010600040101010101" pitchFamily="2" charset="-122"/>
              <a:cs typeface="+mn-cs"/>
            </a:endParaRPr>
          </a:p>
          <a:p>
            <a:pPr eaLnBrk="1" hangingPunct="1"/>
            <a:endParaRPr lang="zh-CN" altLang="en-US" kern="1200" dirty="0">
              <a:latin typeface="华文楷体" panose="02010600040101010101" pitchFamily="2" charset="-122"/>
              <a:ea typeface="华文楷体" panose="02010600040101010101" pitchFamily="2" charset="-122"/>
              <a:cs typeface="+mn-cs"/>
            </a:endParaRPr>
          </a:p>
          <a:p>
            <a:pPr eaLnBrk="1" hangingPunct="1"/>
            <a:endParaRPr lang="zh-CN" altLang="en-US" kern="1200" dirty="0">
              <a:latin typeface="华文楷体" panose="02010600040101010101" pitchFamily="2" charset="-122"/>
              <a:ea typeface="华文楷体" panose="02010600040101010101" pitchFamily="2" charset="-122"/>
              <a:cs typeface="+mn-cs"/>
            </a:endParaRPr>
          </a:p>
          <a:p>
            <a:pPr lvl="1" eaLnBrk="1" hangingPunct="1"/>
            <a:r>
              <a:rPr lang="zh-CN" altLang="en-US" kern="1200" dirty="0">
                <a:latin typeface="华文楷体" panose="02010600040101010101" pitchFamily="2" charset="-122"/>
                <a:ea typeface="华文楷体" panose="02010600040101010101" pitchFamily="2" charset="-122"/>
                <a:cs typeface="+mn-cs"/>
              </a:rPr>
              <a:t>控制顶点</a:t>
            </a:r>
            <a:r>
              <a:rPr lang="en-US" altLang="zh-CN" kern="1200" dirty="0">
                <a:latin typeface="华文楷体" panose="02010600040101010101" pitchFamily="2" charset="-122"/>
                <a:ea typeface="华文楷体" panose="02010600040101010101" pitchFamily="2" charset="-122"/>
                <a:cs typeface="+mn-cs"/>
              </a:rPr>
              <a:t>P</a:t>
            </a:r>
            <a:r>
              <a:rPr lang="en-US" altLang="zh-CN" kern="1200" baseline="-25000" dirty="0">
                <a:latin typeface="华文楷体" panose="02010600040101010101" pitchFamily="2" charset="-122"/>
                <a:ea typeface="华文楷体" panose="02010600040101010101" pitchFamily="2" charset="-122"/>
                <a:cs typeface="+mn-cs"/>
              </a:rPr>
              <a:t>i,j</a:t>
            </a:r>
            <a:endParaRPr lang="zh-CN" altLang="en-US" kern="1200" dirty="0">
              <a:latin typeface="华文楷体" panose="02010600040101010101" pitchFamily="2" charset="-122"/>
              <a:ea typeface="华文楷体" panose="02010600040101010101" pitchFamily="2" charset="-122"/>
              <a:cs typeface="+mn-cs"/>
            </a:endParaRPr>
          </a:p>
          <a:p>
            <a:pPr lvl="1" eaLnBrk="1" hangingPunct="1"/>
            <a:r>
              <a:rPr lang="zh-CN" altLang="en-US" kern="1200" dirty="0">
                <a:latin typeface="华文楷体" panose="02010600040101010101" pitchFamily="2" charset="-122"/>
                <a:ea typeface="华文楷体" panose="02010600040101010101" pitchFamily="2" charset="-122"/>
                <a:cs typeface="+mn-cs"/>
              </a:rPr>
              <a:t>控制网格</a:t>
            </a:r>
            <a:r>
              <a:rPr lang="en-US" altLang="zh-CN" kern="1200" dirty="0">
                <a:latin typeface="华文楷体" panose="02010600040101010101" pitchFamily="2" charset="-122"/>
                <a:ea typeface="华文楷体" panose="02010600040101010101" pitchFamily="2" charset="-122"/>
                <a:cs typeface="+mn-cs"/>
              </a:rPr>
              <a:t>{</a:t>
            </a:r>
            <a:r>
              <a:rPr lang="en-US" altLang="zh-CN" dirty="0">
                <a:sym typeface="+mn-ea"/>
              </a:rPr>
              <a:t>P</a:t>
            </a:r>
            <a:r>
              <a:rPr lang="en-US" altLang="zh-CN" baseline="-25000" dirty="0">
                <a:sym typeface="+mn-ea"/>
              </a:rPr>
              <a:t>i,j</a:t>
            </a:r>
            <a:r>
              <a:rPr lang="en-US" altLang="zh-CN" kern="1200" dirty="0">
                <a:latin typeface="华文楷体" panose="02010600040101010101" pitchFamily="2" charset="-122"/>
                <a:ea typeface="华文楷体" panose="02010600040101010101" pitchFamily="2" charset="-122"/>
                <a:cs typeface="+mn-cs"/>
              </a:rPr>
              <a:t>}</a:t>
            </a:r>
            <a:r>
              <a:rPr lang="en-US" altLang="zh-CN" kern="1200" baseline="-25000" dirty="0">
                <a:latin typeface="华文楷体" panose="02010600040101010101" pitchFamily="2" charset="-122"/>
                <a:ea typeface="华文楷体" panose="02010600040101010101" pitchFamily="2" charset="-122"/>
                <a:cs typeface="+mn-cs"/>
              </a:rPr>
              <a:t>i,j=0</a:t>
            </a:r>
            <a:r>
              <a:rPr lang="en-US" altLang="zh-CN" kern="1200" dirty="0">
                <a:latin typeface="华文楷体" panose="02010600040101010101" pitchFamily="2" charset="-122"/>
                <a:ea typeface="华文楷体" panose="02010600040101010101" pitchFamily="2" charset="-122"/>
                <a:cs typeface="+mn-cs"/>
              </a:rPr>
              <a:t> </a:t>
            </a:r>
            <a:r>
              <a:rPr lang="en-US" altLang="zh-CN" kern="1200" baseline="30000" dirty="0">
                <a:latin typeface="华文楷体" panose="02010600040101010101" pitchFamily="2" charset="-122"/>
                <a:ea typeface="华文楷体" panose="02010600040101010101" pitchFamily="2" charset="-122"/>
                <a:cs typeface="+mn-cs"/>
              </a:rPr>
              <a:t>m,n</a:t>
            </a:r>
            <a:endParaRPr lang="en-US" altLang="zh-CN" kern="1200" baseline="30000" dirty="0">
              <a:latin typeface="华文楷体" panose="02010600040101010101" pitchFamily="2" charset="-122"/>
              <a:ea typeface="华文楷体" panose="02010600040101010101" pitchFamily="2" charset="-122"/>
              <a:cs typeface="+mn-cs"/>
            </a:endParaRPr>
          </a:p>
        </p:txBody>
      </p:sp>
      <p:pic>
        <p:nvPicPr>
          <p:cNvPr id="120838" name="Picture 10" descr="10P44"/>
          <p:cNvPicPr>
            <a:picLocks noChangeAspect="1"/>
          </p:cNvPicPr>
          <p:nvPr/>
        </p:nvPicPr>
        <p:blipFill>
          <a:blip r:embed="rId1"/>
          <a:stretch>
            <a:fillRect/>
          </a:stretch>
        </p:blipFill>
        <p:spPr>
          <a:xfrm>
            <a:off x="4643755" y="3530600"/>
            <a:ext cx="4191000" cy="2909888"/>
          </a:xfrm>
          <a:prstGeom prst="rect">
            <a:avLst/>
          </a:prstGeom>
          <a:noFill/>
          <a:ln w="38100" cap="flat" cmpd="sng">
            <a:noFill/>
            <a:prstDash val="solid"/>
            <a:miter/>
            <a:headEnd type="none" w="med" len="med"/>
            <a:tailEnd type="none" w="med" len="med"/>
          </a:ln>
        </p:spPr>
      </p:pic>
      <p:graphicFrame>
        <p:nvGraphicFramePr>
          <p:cNvPr id="2" name="对象 1">
            <a:hlinkClick r:id="" action="ppaction://ole?verb="/>
          </p:cNvPr>
          <p:cNvGraphicFramePr>
            <a:graphicFrameLocks noChangeAspect="1"/>
          </p:cNvGraphicFramePr>
          <p:nvPr/>
        </p:nvGraphicFramePr>
        <p:xfrm>
          <a:off x="1115695" y="2061210"/>
          <a:ext cx="6924675" cy="935990"/>
        </p:xfrm>
        <a:graphic>
          <a:graphicData uri="http://schemas.openxmlformats.org/presentationml/2006/ole">
            <mc:AlternateContent xmlns:mc="http://schemas.openxmlformats.org/markup-compatibility/2006">
              <mc:Choice xmlns:v="urn:schemas-microsoft-com:vml" Requires="v">
                <p:oleObj spid="_x0000_s1025" name="" r:id="rId2" imgW="3288665" imgH="444500" progId="Equation.KSEE3">
                  <p:embed/>
                </p:oleObj>
              </mc:Choice>
              <mc:Fallback>
                <p:oleObj name="" r:id="rId2" imgW="3288665" imgH="444500" progId="Equation.KSEE3">
                  <p:embed/>
                  <p:pic>
                    <p:nvPicPr>
                      <p:cNvPr id="0" name="图片 1024"/>
                      <p:cNvPicPr/>
                      <p:nvPr/>
                    </p:nvPicPr>
                    <p:blipFill>
                      <a:blip r:embed="rId3"/>
                      <a:stretch>
                        <a:fillRect/>
                      </a:stretch>
                    </p:blipFill>
                    <p:spPr>
                      <a:xfrm>
                        <a:off x="1115695" y="2061210"/>
                        <a:ext cx="6924675" cy="935990"/>
                      </a:xfrm>
                      <a:prstGeom prst="rect">
                        <a:avLst/>
                      </a:prstGeom>
                    </p:spPr>
                  </p:pic>
                </p:oleObj>
              </mc:Fallback>
            </mc:AlternateContent>
          </a:graphicData>
        </a:graphic>
      </p:graphicFrame>
      <p:sp>
        <p:nvSpPr>
          <p:cNvPr id="105474" name="Rectangle 2"/>
          <p:cNvSpPr>
            <a:spLocks noGrp="1" noChangeArrowheads="1"/>
          </p:cNvSpPr>
          <p:nvPr>
            <p:custDataLst>
              <p:tags r:id="rId4"/>
            </p:custDataLst>
          </p:nvPr>
        </p:nvSpPr>
        <p:spPr>
          <a:xfrm>
            <a:off x="457200" y="274638"/>
            <a:ext cx="8229600" cy="1011238"/>
          </a:xfrm>
          <a:prstGeom prst="rect">
            <a:avLst/>
          </a:prstGeom>
          <a:noFill/>
          <a:ln w="9525">
            <a:noFill/>
          </a:ln>
        </p:spPr>
        <p:txBody>
          <a:bodyPr vert="horz" wrap="square" lIns="91440" tIns="45720" rIns="91440" bIns="45720" numCol="1" anchor="ctr" anchorCtr="0" compatLnSpc="1"/>
          <a:lstStyle>
            <a:lvl1pPr algn="ctr" rtl="0" eaLnBrk="0" fontAlgn="base" hangingPunct="0">
              <a:spcBef>
                <a:spcPct val="0"/>
              </a:spcBef>
              <a:spcAft>
                <a:spcPct val="0"/>
              </a:spcAft>
              <a:defRPr sz="3200" kern="1200">
                <a:solidFill>
                  <a:schemeClr val="tx1"/>
                </a:solidFill>
                <a:latin typeface="华文楷体" panose="02010600040101010101" pitchFamily="2" charset="-122"/>
                <a:ea typeface="华文楷体" panose="02010600040101010101" pitchFamily="2"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Times New Roman" panose="02020603050405020304" pitchFamily="18" charset="0"/>
              </a:rPr>
              <a:t>6.4.7  </a:t>
            </a:r>
            <a:r>
              <a:rPr kumimoji="0" lang="zh-CN" altLang="en-US" sz="32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Times New Roman" panose="02020603050405020304" pitchFamily="18" charset="0"/>
              </a:rPr>
              <a:t>双三次参数曲面</a:t>
            </a:r>
            <a:endParaRPr kumimoji="0" lang="zh-CN" altLang="en-US" sz="32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p:rand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1" name="Rectangle 3"/>
          <p:cNvSpPr>
            <a:spLocks noGrp="1"/>
          </p:cNvSpPr>
          <p:nvPr>
            <p:ph idx="1"/>
          </p:nvPr>
        </p:nvSpPr>
        <p:spPr/>
        <p:txBody>
          <a:bodyPr vert="horz" wrap="square" lIns="91440" tIns="45720" rIns="91440" bIns="45720" anchor="t" anchorCtr="0"/>
          <a:p>
            <a:pPr eaLnBrk="1" hangingPunct="1"/>
            <a:r>
              <a:rPr lang="en-US" altLang="zh-CN" kern="1200" dirty="0">
                <a:latin typeface="华文楷体" panose="02010600040101010101" pitchFamily="2" charset="-122"/>
                <a:ea typeface="华文楷体" panose="02010600040101010101" pitchFamily="2" charset="-122"/>
                <a:cs typeface="+mn-cs"/>
              </a:rPr>
              <a:t>Bezier</a:t>
            </a:r>
            <a:r>
              <a:rPr lang="zh-CN" altLang="en-US" kern="1200" dirty="0">
                <a:latin typeface="华文楷体" panose="02010600040101010101" pitchFamily="2" charset="-122"/>
                <a:ea typeface="华文楷体" panose="02010600040101010101" pitchFamily="2" charset="-122"/>
                <a:cs typeface="+mn-cs"/>
              </a:rPr>
              <a:t>曲面的性质</a:t>
            </a:r>
            <a:endParaRPr lang="zh-CN" altLang="en-US" kern="1200" dirty="0">
              <a:latin typeface="华文楷体" panose="02010600040101010101" pitchFamily="2" charset="-122"/>
              <a:ea typeface="华文楷体" panose="02010600040101010101" pitchFamily="2" charset="-122"/>
              <a:cs typeface="+mn-cs"/>
            </a:endParaRPr>
          </a:p>
          <a:p>
            <a:pPr lvl="1" eaLnBrk="1" hangingPunct="1"/>
            <a:r>
              <a:rPr lang="zh-CN" altLang="en-US" kern="1200" dirty="0">
                <a:latin typeface="华文楷体" panose="02010600040101010101" pitchFamily="2" charset="-122"/>
                <a:ea typeface="华文楷体" panose="02010600040101010101" pitchFamily="2" charset="-122"/>
                <a:cs typeface="+mn-cs"/>
              </a:rPr>
              <a:t>边界线</a:t>
            </a:r>
            <a:endParaRPr lang="zh-CN" altLang="en-US" kern="1200" dirty="0">
              <a:latin typeface="华文楷体" panose="02010600040101010101" pitchFamily="2" charset="-122"/>
              <a:ea typeface="华文楷体" panose="02010600040101010101" pitchFamily="2" charset="-122"/>
              <a:cs typeface="+mn-cs"/>
            </a:endParaRPr>
          </a:p>
          <a:p>
            <a:pPr lvl="1" eaLnBrk="1" hangingPunct="1"/>
            <a:endParaRPr lang="en-US" altLang="zh-CN" kern="1200" dirty="0">
              <a:latin typeface="华文楷体" panose="02010600040101010101" pitchFamily="2" charset="-122"/>
              <a:ea typeface="华文楷体" panose="02010600040101010101" pitchFamily="2" charset="-122"/>
              <a:cs typeface="+mn-cs"/>
            </a:endParaRPr>
          </a:p>
        </p:txBody>
      </p:sp>
      <p:graphicFrame>
        <p:nvGraphicFramePr>
          <p:cNvPr id="122882" name="Object 4"/>
          <p:cNvGraphicFramePr/>
          <p:nvPr/>
        </p:nvGraphicFramePr>
        <p:xfrm>
          <a:off x="1214438" y="3000375"/>
          <a:ext cx="3641725" cy="830263"/>
        </p:xfrm>
        <a:graphic>
          <a:graphicData uri="http://schemas.openxmlformats.org/presentationml/2006/ole">
            <mc:AlternateContent xmlns:mc="http://schemas.openxmlformats.org/markup-compatibility/2006">
              <mc:Choice xmlns:v="urn:schemas-microsoft-com:vml" Requires="v">
                <p:oleObj spid="_x0000_s3209" name="" r:id="rId1" imgW="2705100" imgH="520700" progId="Equation.DSMT4">
                  <p:embed/>
                </p:oleObj>
              </mc:Choice>
              <mc:Fallback>
                <p:oleObj name="" r:id="rId1" imgW="2705100" imgH="520700" progId="Equation.DSMT4">
                  <p:embed/>
                  <p:pic>
                    <p:nvPicPr>
                      <p:cNvPr id="0" name="图片 3208"/>
                      <p:cNvPicPr/>
                      <p:nvPr/>
                    </p:nvPicPr>
                    <p:blipFill>
                      <a:blip r:embed="rId2">
                        <a:clrChange>
                          <a:clrFrom>
                            <a:srgbClr val="000000"/>
                          </a:clrFrom>
                          <a:clrTo>
                            <a:srgbClr val="FFFFFF"/>
                          </a:clrTo>
                        </a:clrChange>
                      </a:blip>
                      <a:stretch>
                        <a:fillRect/>
                      </a:stretch>
                    </p:blipFill>
                    <p:spPr>
                      <a:xfrm>
                        <a:off x="1214438" y="3000375"/>
                        <a:ext cx="3641725" cy="830263"/>
                      </a:xfrm>
                      <a:prstGeom prst="rect">
                        <a:avLst/>
                      </a:prstGeom>
                      <a:noFill/>
                      <a:ln w="38100">
                        <a:noFill/>
                        <a:miter/>
                      </a:ln>
                    </p:spPr>
                  </p:pic>
                </p:oleObj>
              </mc:Fallback>
            </mc:AlternateContent>
          </a:graphicData>
        </a:graphic>
      </p:graphicFrame>
      <p:graphicFrame>
        <p:nvGraphicFramePr>
          <p:cNvPr id="122883" name="Object 5"/>
          <p:cNvGraphicFramePr/>
          <p:nvPr/>
        </p:nvGraphicFramePr>
        <p:xfrm>
          <a:off x="1254125" y="4000500"/>
          <a:ext cx="3649663" cy="754063"/>
        </p:xfrm>
        <a:graphic>
          <a:graphicData uri="http://schemas.openxmlformats.org/presentationml/2006/ole">
            <mc:AlternateContent xmlns:mc="http://schemas.openxmlformats.org/markup-compatibility/2006">
              <mc:Choice xmlns:v="urn:schemas-microsoft-com:vml" Requires="v">
                <p:oleObj spid="_x0000_s3211" name="" r:id="rId3" imgW="2641600" imgH="520700" progId="Equation.DSMT4">
                  <p:embed/>
                </p:oleObj>
              </mc:Choice>
              <mc:Fallback>
                <p:oleObj name="" r:id="rId3" imgW="2641600" imgH="520700" progId="Equation.DSMT4">
                  <p:embed/>
                  <p:pic>
                    <p:nvPicPr>
                      <p:cNvPr id="0" name="图片 3210"/>
                      <p:cNvPicPr/>
                      <p:nvPr/>
                    </p:nvPicPr>
                    <p:blipFill>
                      <a:blip r:embed="rId4">
                        <a:clrChange>
                          <a:clrFrom>
                            <a:srgbClr val="000000"/>
                          </a:clrFrom>
                          <a:clrTo>
                            <a:srgbClr val="FFFFFF"/>
                          </a:clrTo>
                        </a:clrChange>
                      </a:blip>
                      <a:stretch>
                        <a:fillRect/>
                      </a:stretch>
                    </p:blipFill>
                    <p:spPr>
                      <a:xfrm>
                        <a:off x="1254125" y="4000500"/>
                        <a:ext cx="3649663" cy="754063"/>
                      </a:xfrm>
                      <a:prstGeom prst="rect">
                        <a:avLst/>
                      </a:prstGeom>
                      <a:noFill/>
                      <a:ln w="38100">
                        <a:noFill/>
                        <a:miter/>
                      </a:ln>
                    </p:spPr>
                  </p:pic>
                </p:oleObj>
              </mc:Fallback>
            </mc:AlternateContent>
          </a:graphicData>
        </a:graphic>
      </p:graphicFrame>
      <p:graphicFrame>
        <p:nvGraphicFramePr>
          <p:cNvPr id="122884" name="Object 6"/>
          <p:cNvGraphicFramePr/>
          <p:nvPr/>
        </p:nvGraphicFramePr>
        <p:xfrm>
          <a:off x="1301750" y="4786313"/>
          <a:ext cx="3492500" cy="862012"/>
        </p:xfrm>
        <a:graphic>
          <a:graphicData uri="http://schemas.openxmlformats.org/presentationml/2006/ole">
            <mc:AlternateContent xmlns:mc="http://schemas.openxmlformats.org/markup-compatibility/2006">
              <mc:Choice xmlns:v="urn:schemas-microsoft-com:vml" Requires="v">
                <p:oleObj spid="_x0000_s3210" name="" r:id="rId5" imgW="2628900" imgH="546100" progId="Equation.DSMT4">
                  <p:embed/>
                </p:oleObj>
              </mc:Choice>
              <mc:Fallback>
                <p:oleObj name="" r:id="rId5" imgW="2628900" imgH="546100" progId="Equation.DSMT4">
                  <p:embed/>
                  <p:pic>
                    <p:nvPicPr>
                      <p:cNvPr id="0" name="图片 3209"/>
                      <p:cNvPicPr/>
                      <p:nvPr/>
                    </p:nvPicPr>
                    <p:blipFill>
                      <a:blip r:embed="rId6">
                        <a:clrChange>
                          <a:clrFrom>
                            <a:srgbClr val="000000"/>
                          </a:clrFrom>
                          <a:clrTo>
                            <a:srgbClr val="FFFFFF"/>
                          </a:clrTo>
                        </a:clrChange>
                      </a:blip>
                      <a:stretch>
                        <a:fillRect/>
                      </a:stretch>
                    </p:blipFill>
                    <p:spPr>
                      <a:xfrm>
                        <a:off x="1301750" y="4786313"/>
                        <a:ext cx="3492500" cy="862012"/>
                      </a:xfrm>
                      <a:prstGeom prst="rect">
                        <a:avLst/>
                      </a:prstGeom>
                      <a:noFill/>
                      <a:ln w="38100">
                        <a:noFill/>
                        <a:miter/>
                      </a:ln>
                    </p:spPr>
                  </p:pic>
                </p:oleObj>
              </mc:Fallback>
            </mc:AlternateContent>
          </a:graphicData>
        </a:graphic>
      </p:graphicFrame>
      <p:graphicFrame>
        <p:nvGraphicFramePr>
          <p:cNvPr id="122885" name="Object 7"/>
          <p:cNvGraphicFramePr/>
          <p:nvPr/>
        </p:nvGraphicFramePr>
        <p:xfrm>
          <a:off x="1282700" y="5429250"/>
          <a:ext cx="3530600" cy="904875"/>
        </p:xfrm>
        <a:graphic>
          <a:graphicData uri="http://schemas.openxmlformats.org/presentationml/2006/ole">
            <mc:AlternateContent xmlns:mc="http://schemas.openxmlformats.org/markup-compatibility/2006">
              <mc:Choice xmlns:v="urn:schemas-microsoft-com:vml" Requires="v">
                <p:oleObj spid="_x0000_s3208" name="" r:id="rId7" imgW="2654300" imgH="546100" progId="Equation.DSMT4">
                  <p:embed/>
                </p:oleObj>
              </mc:Choice>
              <mc:Fallback>
                <p:oleObj name="" r:id="rId7" imgW="2654300" imgH="546100" progId="Equation.DSMT4">
                  <p:embed/>
                  <p:pic>
                    <p:nvPicPr>
                      <p:cNvPr id="0" name="图片 3207"/>
                      <p:cNvPicPr/>
                      <p:nvPr/>
                    </p:nvPicPr>
                    <p:blipFill>
                      <a:blip r:embed="rId8">
                        <a:clrChange>
                          <a:clrFrom>
                            <a:srgbClr val="000000"/>
                          </a:clrFrom>
                          <a:clrTo>
                            <a:srgbClr val="FFFFFF"/>
                          </a:clrTo>
                        </a:clrChange>
                      </a:blip>
                      <a:stretch>
                        <a:fillRect/>
                      </a:stretch>
                    </p:blipFill>
                    <p:spPr>
                      <a:xfrm>
                        <a:off x="1282700" y="5429250"/>
                        <a:ext cx="3530600" cy="904875"/>
                      </a:xfrm>
                      <a:prstGeom prst="rect">
                        <a:avLst/>
                      </a:prstGeom>
                      <a:noFill/>
                      <a:ln w="38100">
                        <a:noFill/>
                        <a:miter/>
                      </a:ln>
                    </p:spPr>
                  </p:pic>
                </p:oleObj>
              </mc:Fallback>
            </mc:AlternateContent>
          </a:graphicData>
        </a:graphic>
      </p:graphicFrame>
      <p:pic>
        <p:nvPicPr>
          <p:cNvPr id="122886" name="Picture 8" descr="10P45"/>
          <p:cNvPicPr>
            <a:picLocks noChangeAspect="1"/>
          </p:cNvPicPr>
          <p:nvPr/>
        </p:nvPicPr>
        <p:blipFill>
          <a:blip r:embed="rId9">
            <a:lum contrast="100000"/>
          </a:blip>
          <a:stretch>
            <a:fillRect/>
          </a:stretch>
        </p:blipFill>
        <p:spPr>
          <a:xfrm>
            <a:off x="5029200" y="3276600"/>
            <a:ext cx="3886200" cy="2730500"/>
          </a:xfrm>
          <a:prstGeom prst="rect">
            <a:avLst/>
          </a:prstGeom>
          <a:noFill/>
          <a:ln w="38100" cap="flat" cmpd="sng">
            <a:noFill/>
            <a:prstDash val="solid"/>
            <a:miter/>
            <a:headEnd type="none" w="med" len="med"/>
            <a:tailEnd type="none" w="med" len="med"/>
          </a:ln>
        </p:spPr>
      </p:pic>
      <p:sp>
        <p:nvSpPr>
          <p:cNvPr id="70665" name="Line 9"/>
          <p:cNvSpPr/>
          <p:nvPr/>
        </p:nvSpPr>
        <p:spPr>
          <a:xfrm>
            <a:off x="3733800" y="3657600"/>
            <a:ext cx="2514600" cy="1295400"/>
          </a:xfrm>
          <a:prstGeom prst="line">
            <a:avLst/>
          </a:prstGeom>
          <a:ln w="25400" cap="flat" cmpd="sng">
            <a:solidFill>
              <a:schemeClr val="accent1"/>
            </a:solidFill>
            <a:prstDash val="solid"/>
            <a:round/>
            <a:headEnd type="none" w="med" len="med"/>
            <a:tailEnd type="triangle" w="med" len="med"/>
          </a:ln>
        </p:spPr>
      </p:sp>
      <p:sp>
        <p:nvSpPr>
          <p:cNvPr id="70666" name="Line 10"/>
          <p:cNvSpPr/>
          <p:nvPr/>
        </p:nvSpPr>
        <p:spPr>
          <a:xfrm flipV="1">
            <a:off x="3657600" y="3657600"/>
            <a:ext cx="3505200" cy="685800"/>
          </a:xfrm>
          <a:prstGeom prst="line">
            <a:avLst/>
          </a:prstGeom>
          <a:ln w="25400" cap="flat" cmpd="sng">
            <a:solidFill>
              <a:schemeClr val="accent1"/>
            </a:solidFill>
            <a:prstDash val="solid"/>
            <a:round/>
            <a:headEnd type="none" w="med" len="med"/>
            <a:tailEnd type="triangle" w="med" len="med"/>
          </a:ln>
        </p:spPr>
      </p:sp>
      <p:sp>
        <p:nvSpPr>
          <p:cNvPr id="70667" name="Line 11"/>
          <p:cNvSpPr/>
          <p:nvPr/>
        </p:nvSpPr>
        <p:spPr>
          <a:xfrm flipV="1">
            <a:off x="3581400" y="4191000"/>
            <a:ext cx="2209800" cy="990600"/>
          </a:xfrm>
          <a:prstGeom prst="line">
            <a:avLst/>
          </a:prstGeom>
          <a:ln w="25400" cap="flat" cmpd="sng">
            <a:solidFill>
              <a:schemeClr val="accent1"/>
            </a:solidFill>
            <a:prstDash val="solid"/>
            <a:round/>
            <a:headEnd type="none" w="med" len="med"/>
            <a:tailEnd type="triangle" w="med" len="med"/>
          </a:ln>
        </p:spPr>
      </p:sp>
      <p:sp>
        <p:nvSpPr>
          <p:cNvPr id="70668" name="Line 12"/>
          <p:cNvSpPr/>
          <p:nvPr/>
        </p:nvSpPr>
        <p:spPr>
          <a:xfrm flipV="1">
            <a:off x="3657600" y="4572000"/>
            <a:ext cx="4114800" cy="1295400"/>
          </a:xfrm>
          <a:prstGeom prst="line">
            <a:avLst/>
          </a:prstGeom>
          <a:ln w="25400" cap="flat" cmpd="sng">
            <a:solidFill>
              <a:schemeClr val="accent1"/>
            </a:solidFill>
            <a:prstDash val="solid"/>
            <a:round/>
            <a:headEnd type="none" w="med" len="med"/>
            <a:tailEnd type="triangle" w="med" len="med"/>
          </a:ln>
        </p:spPr>
      </p:sp>
      <p:sp>
        <p:nvSpPr>
          <p:cNvPr id="105474" name="Rectangle 2"/>
          <p:cNvSpPr>
            <a:spLocks noGrp="1" noChangeArrowheads="1"/>
          </p:cNvSpPr>
          <p:nvPr>
            <p:custDataLst>
              <p:tags r:id="rId10"/>
            </p:custDataLst>
          </p:nvPr>
        </p:nvSpPr>
        <p:spPr>
          <a:xfrm>
            <a:off x="457200" y="274638"/>
            <a:ext cx="8229600" cy="1011238"/>
          </a:xfrm>
          <a:prstGeom prst="rect">
            <a:avLst/>
          </a:prstGeom>
          <a:noFill/>
          <a:ln w="9525">
            <a:noFill/>
          </a:ln>
        </p:spPr>
        <p:txBody>
          <a:bodyPr vert="horz" wrap="square" lIns="91440" tIns="45720" rIns="91440" bIns="45720" numCol="1" anchor="ctr" anchorCtr="0" compatLnSpc="1"/>
          <a:lstStyle>
            <a:lvl1pPr algn="ctr" rtl="0" eaLnBrk="0" fontAlgn="base" hangingPunct="0">
              <a:spcBef>
                <a:spcPct val="0"/>
              </a:spcBef>
              <a:spcAft>
                <a:spcPct val="0"/>
              </a:spcAft>
              <a:defRPr sz="3200" kern="1200">
                <a:solidFill>
                  <a:schemeClr val="tx1"/>
                </a:solidFill>
                <a:latin typeface="华文楷体" panose="02010600040101010101" pitchFamily="2" charset="-122"/>
                <a:ea typeface="华文楷体" panose="02010600040101010101" pitchFamily="2"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Times New Roman" panose="02020603050405020304" pitchFamily="18" charset="0"/>
              </a:rPr>
              <a:t>6.4.7  </a:t>
            </a:r>
            <a:r>
              <a:rPr kumimoji="0" lang="zh-CN" altLang="en-US" sz="32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Times New Roman" panose="02020603050405020304" pitchFamily="18" charset="0"/>
              </a:rPr>
              <a:t>双三次参数曲面</a:t>
            </a:r>
            <a:endParaRPr kumimoji="0" lang="zh-CN" altLang="en-US" sz="32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0665"/>
                                        </p:tgtEl>
                                        <p:attrNameLst>
                                          <p:attrName>style.visibility</p:attrName>
                                        </p:attrNameLst>
                                      </p:cBhvr>
                                      <p:to>
                                        <p:strVal val="visible"/>
                                      </p:to>
                                    </p:set>
                                    <p:animEffect transition="in" filter="wipe(left)">
                                      <p:cBhvr>
                                        <p:cTn id="7" dur="500"/>
                                        <p:tgtEl>
                                          <p:spTgt spid="70665"/>
                                        </p:tgtEl>
                                      </p:cBhvr>
                                    </p:animEffect>
                                  </p:childTnLst>
                                  <p:subTnLst>
                                    <p:set>
                                      <p:cBhvr override="childStyle">
                                        <p:cTn dur="1" fill="hold" display="0" masterRel="nextClick" afterEffect="1"/>
                                        <p:tgtEl>
                                          <p:spTgt spid="7066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0666"/>
                                        </p:tgtEl>
                                        <p:attrNameLst>
                                          <p:attrName>style.visibility</p:attrName>
                                        </p:attrNameLst>
                                      </p:cBhvr>
                                      <p:to>
                                        <p:strVal val="visible"/>
                                      </p:to>
                                    </p:set>
                                    <p:animEffect transition="in" filter="wipe(left)">
                                      <p:cBhvr>
                                        <p:cTn id="12" dur="500"/>
                                        <p:tgtEl>
                                          <p:spTgt spid="70666"/>
                                        </p:tgtEl>
                                      </p:cBhvr>
                                    </p:animEffect>
                                  </p:childTnLst>
                                  <p:subTnLst>
                                    <p:set>
                                      <p:cBhvr override="childStyle">
                                        <p:cTn dur="1" fill="hold" display="0" masterRel="nextClick" afterEffect="1"/>
                                        <p:tgtEl>
                                          <p:spTgt spid="7066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0667"/>
                                        </p:tgtEl>
                                        <p:attrNameLst>
                                          <p:attrName>style.visibility</p:attrName>
                                        </p:attrNameLst>
                                      </p:cBhvr>
                                      <p:to>
                                        <p:strVal val="visible"/>
                                      </p:to>
                                    </p:set>
                                    <p:animEffect transition="in" filter="wipe(left)">
                                      <p:cBhvr>
                                        <p:cTn id="17" dur="500"/>
                                        <p:tgtEl>
                                          <p:spTgt spid="70667"/>
                                        </p:tgtEl>
                                      </p:cBhvr>
                                    </p:animEffect>
                                  </p:childTnLst>
                                  <p:subTnLst>
                                    <p:set>
                                      <p:cBhvr override="childStyle">
                                        <p:cTn dur="1" fill="hold" display="0" masterRel="nextClick" afterEffect="1"/>
                                        <p:tgtEl>
                                          <p:spTgt spid="7066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0668"/>
                                        </p:tgtEl>
                                        <p:attrNameLst>
                                          <p:attrName>style.visibility</p:attrName>
                                        </p:attrNameLst>
                                      </p:cBhvr>
                                      <p:to>
                                        <p:strVal val="visible"/>
                                      </p:to>
                                    </p:set>
                                    <p:animEffect transition="in" filter="wipe(left)">
                                      <p:cBhvr>
                                        <p:cTn id="22" dur="500"/>
                                        <p:tgtEl>
                                          <p:spTgt spid="70668"/>
                                        </p:tgtEl>
                                      </p:cBhvr>
                                    </p:animEffect>
                                  </p:childTnLst>
                                  <p:subTnLst>
                                    <p:set>
                                      <p:cBhvr override="childStyle">
                                        <p:cTn dur="1" fill="hold" display="0" masterRel="nextClick" afterEffect="1"/>
                                        <p:tgtEl>
                                          <p:spTgt spid="7066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5" name="Rectangle 3"/>
          <p:cNvSpPr>
            <a:spLocks noGrp="1"/>
          </p:cNvSpPr>
          <p:nvPr>
            <p:ph idx="1"/>
          </p:nvPr>
        </p:nvSpPr>
        <p:spPr/>
        <p:txBody>
          <a:bodyPr vert="horz" wrap="square" lIns="91440" tIns="45720" rIns="91440" bIns="45720" anchor="t" anchorCtr="0"/>
          <a:p>
            <a:pPr marL="342900" lvl="1" indent="-342900" algn="l" eaLnBrk="1" hangingPunct="1">
              <a:buClrTx/>
              <a:buSzTx/>
              <a:buChar char="•"/>
            </a:pPr>
            <a:r>
              <a:rPr lang="en-US" altLang="zh-CN" sz="2800" dirty="0">
                <a:sym typeface="+mn-ea"/>
              </a:rPr>
              <a:t>Bezier曲面</a:t>
            </a:r>
            <a:r>
              <a:rPr lang="en-US" altLang="zh-CN" sz="2800" kern="1200" dirty="0">
                <a:latin typeface="华文楷体" panose="02010600040101010101" pitchFamily="2" charset="-122"/>
                <a:ea typeface="华文楷体" panose="02010600040101010101" pitchFamily="2" charset="-122"/>
                <a:cs typeface="+mn-cs"/>
              </a:rPr>
              <a:t>角点位置</a:t>
            </a:r>
            <a:endParaRPr lang="en-US" altLang="zh-CN" sz="2800" kern="1200" dirty="0">
              <a:latin typeface="华文楷体" panose="02010600040101010101" pitchFamily="2" charset="-122"/>
              <a:ea typeface="华文楷体" panose="02010600040101010101" pitchFamily="2" charset="-122"/>
              <a:cs typeface="+mn-cs"/>
            </a:endParaRPr>
          </a:p>
        </p:txBody>
      </p:sp>
      <p:graphicFrame>
        <p:nvGraphicFramePr>
          <p:cNvPr id="123906" name="Object 4"/>
          <p:cNvGraphicFramePr/>
          <p:nvPr/>
        </p:nvGraphicFramePr>
        <p:xfrm>
          <a:off x="1385888" y="2857500"/>
          <a:ext cx="1603375" cy="457200"/>
        </p:xfrm>
        <a:graphic>
          <a:graphicData uri="http://schemas.openxmlformats.org/presentationml/2006/ole">
            <mc:AlternateContent xmlns:mc="http://schemas.openxmlformats.org/markup-compatibility/2006">
              <mc:Choice xmlns:v="urn:schemas-microsoft-com:vml" Requires="v">
                <p:oleObj spid="_x0000_s3206" name="" r:id="rId1" imgW="1066800" imgH="266700" progId="Equation.DSMT4">
                  <p:embed/>
                </p:oleObj>
              </mc:Choice>
              <mc:Fallback>
                <p:oleObj name="" r:id="rId1" imgW="1066800" imgH="266700" progId="Equation.DSMT4">
                  <p:embed/>
                  <p:pic>
                    <p:nvPicPr>
                      <p:cNvPr id="0" name="图片 3205"/>
                      <p:cNvPicPr/>
                      <p:nvPr/>
                    </p:nvPicPr>
                    <p:blipFill>
                      <a:blip r:embed="rId2">
                        <a:clrChange>
                          <a:clrFrom>
                            <a:srgbClr val="000000"/>
                          </a:clrFrom>
                          <a:clrTo>
                            <a:srgbClr val="FFFFFF"/>
                          </a:clrTo>
                        </a:clrChange>
                      </a:blip>
                      <a:stretch>
                        <a:fillRect/>
                      </a:stretch>
                    </p:blipFill>
                    <p:spPr>
                      <a:xfrm>
                        <a:off x="1385888" y="2857500"/>
                        <a:ext cx="1603375" cy="457200"/>
                      </a:xfrm>
                      <a:prstGeom prst="rect">
                        <a:avLst/>
                      </a:prstGeom>
                      <a:noFill/>
                      <a:ln w="38100">
                        <a:noFill/>
                        <a:miter/>
                      </a:ln>
                    </p:spPr>
                  </p:pic>
                </p:oleObj>
              </mc:Fallback>
            </mc:AlternateContent>
          </a:graphicData>
        </a:graphic>
      </p:graphicFrame>
      <p:graphicFrame>
        <p:nvGraphicFramePr>
          <p:cNvPr id="123907" name="Object 5"/>
          <p:cNvGraphicFramePr/>
          <p:nvPr/>
        </p:nvGraphicFramePr>
        <p:xfrm>
          <a:off x="1389063" y="3571875"/>
          <a:ext cx="1573212" cy="504825"/>
        </p:xfrm>
        <a:graphic>
          <a:graphicData uri="http://schemas.openxmlformats.org/presentationml/2006/ole">
            <mc:AlternateContent xmlns:mc="http://schemas.openxmlformats.org/markup-compatibility/2006">
              <mc:Choice xmlns:v="urn:schemas-microsoft-com:vml" Requires="v">
                <p:oleObj spid="_x0000_s3207" name="" r:id="rId3" imgW="1054100" imgH="266700" progId="Equation.DSMT4">
                  <p:embed/>
                </p:oleObj>
              </mc:Choice>
              <mc:Fallback>
                <p:oleObj name="" r:id="rId3" imgW="1054100" imgH="266700" progId="Equation.DSMT4">
                  <p:embed/>
                  <p:pic>
                    <p:nvPicPr>
                      <p:cNvPr id="0" name="图片 3206"/>
                      <p:cNvPicPr/>
                      <p:nvPr/>
                    </p:nvPicPr>
                    <p:blipFill>
                      <a:blip r:embed="rId4">
                        <a:clrChange>
                          <a:clrFrom>
                            <a:srgbClr val="000000"/>
                          </a:clrFrom>
                          <a:clrTo>
                            <a:srgbClr val="FFFFFF"/>
                          </a:clrTo>
                        </a:clrChange>
                      </a:blip>
                      <a:stretch>
                        <a:fillRect/>
                      </a:stretch>
                    </p:blipFill>
                    <p:spPr>
                      <a:xfrm>
                        <a:off x="1389063" y="3571875"/>
                        <a:ext cx="1573212" cy="504825"/>
                      </a:xfrm>
                      <a:prstGeom prst="rect">
                        <a:avLst/>
                      </a:prstGeom>
                      <a:noFill/>
                      <a:ln w="38100">
                        <a:noFill/>
                        <a:miter/>
                      </a:ln>
                    </p:spPr>
                  </p:pic>
                </p:oleObj>
              </mc:Fallback>
            </mc:AlternateContent>
          </a:graphicData>
        </a:graphic>
      </p:graphicFrame>
      <p:graphicFrame>
        <p:nvGraphicFramePr>
          <p:cNvPr id="123908" name="Object 6"/>
          <p:cNvGraphicFramePr/>
          <p:nvPr/>
        </p:nvGraphicFramePr>
        <p:xfrm>
          <a:off x="1371600" y="4357688"/>
          <a:ext cx="1630363" cy="481012"/>
        </p:xfrm>
        <a:graphic>
          <a:graphicData uri="http://schemas.openxmlformats.org/presentationml/2006/ole">
            <mc:AlternateContent xmlns:mc="http://schemas.openxmlformats.org/markup-compatibility/2006">
              <mc:Choice xmlns:v="urn:schemas-microsoft-com:vml" Requires="v">
                <p:oleObj spid="_x0000_s3214" name="" r:id="rId5" imgW="1079500" imgH="266700" progId="Equation.DSMT4">
                  <p:embed/>
                </p:oleObj>
              </mc:Choice>
              <mc:Fallback>
                <p:oleObj name="" r:id="rId5" imgW="1079500" imgH="266700" progId="Equation.DSMT4">
                  <p:embed/>
                  <p:pic>
                    <p:nvPicPr>
                      <p:cNvPr id="0" name="图片 3213"/>
                      <p:cNvPicPr/>
                      <p:nvPr/>
                    </p:nvPicPr>
                    <p:blipFill>
                      <a:blip r:embed="rId6">
                        <a:clrChange>
                          <a:clrFrom>
                            <a:srgbClr val="000000"/>
                          </a:clrFrom>
                          <a:clrTo>
                            <a:srgbClr val="FFFFFF"/>
                          </a:clrTo>
                        </a:clrChange>
                      </a:blip>
                      <a:stretch>
                        <a:fillRect/>
                      </a:stretch>
                    </p:blipFill>
                    <p:spPr>
                      <a:xfrm>
                        <a:off x="1371600" y="4357688"/>
                        <a:ext cx="1630363" cy="481012"/>
                      </a:xfrm>
                      <a:prstGeom prst="rect">
                        <a:avLst/>
                      </a:prstGeom>
                      <a:noFill/>
                      <a:ln w="38100">
                        <a:noFill/>
                        <a:miter/>
                      </a:ln>
                    </p:spPr>
                  </p:pic>
                </p:oleObj>
              </mc:Fallback>
            </mc:AlternateContent>
          </a:graphicData>
        </a:graphic>
      </p:graphicFrame>
      <p:graphicFrame>
        <p:nvGraphicFramePr>
          <p:cNvPr id="123909" name="Object 7"/>
          <p:cNvGraphicFramePr/>
          <p:nvPr/>
        </p:nvGraphicFramePr>
        <p:xfrm>
          <a:off x="1373188" y="5286375"/>
          <a:ext cx="1628775" cy="466725"/>
        </p:xfrm>
        <a:graphic>
          <a:graphicData uri="http://schemas.openxmlformats.org/presentationml/2006/ole">
            <mc:AlternateContent xmlns:mc="http://schemas.openxmlformats.org/markup-compatibility/2006">
              <mc:Choice xmlns:v="urn:schemas-microsoft-com:vml" Requires="v">
                <p:oleObj spid="_x0000_s3213" name="" r:id="rId7" imgW="1079500" imgH="266700" progId="Equation.DSMT4">
                  <p:embed/>
                </p:oleObj>
              </mc:Choice>
              <mc:Fallback>
                <p:oleObj name="" r:id="rId7" imgW="1079500" imgH="266700" progId="Equation.DSMT4">
                  <p:embed/>
                  <p:pic>
                    <p:nvPicPr>
                      <p:cNvPr id="0" name="图片 3212"/>
                      <p:cNvPicPr/>
                      <p:nvPr/>
                    </p:nvPicPr>
                    <p:blipFill>
                      <a:blip r:embed="rId8">
                        <a:clrChange>
                          <a:clrFrom>
                            <a:srgbClr val="000000"/>
                          </a:clrFrom>
                          <a:clrTo>
                            <a:srgbClr val="FFFFFF"/>
                          </a:clrTo>
                        </a:clrChange>
                      </a:blip>
                      <a:stretch>
                        <a:fillRect/>
                      </a:stretch>
                    </p:blipFill>
                    <p:spPr>
                      <a:xfrm>
                        <a:off x="1373188" y="5286375"/>
                        <a:ext cx="1628775" cy="466725"/>
                      </a:xfrm>
                      <a:prstGeom prst="rect">
                        <a:avLst/>
                      </a:prstGeom>
                      <a:noFill/>
                      <a:ln w="38100">
                        <a:noFill/>
                        <a:miter/>
                      </a:ln>
                    </p:spPr>
                  </p:pic>
                </p:oleObj>
              </mc:Fallback>
            </mc:AlternateContent>
          </a:graphicData>
        </a:graphic>
      </p:graphicFrame>
      <p:pic>
        <p:nvPicPr>
          <p:cNvPr id="123910" name="Picture 8" descr="10P45"/>
          <p:cNvPicPr>
            <a:picLocks noChangeAspect="1"/>
          </p:cNvPicPr>
          <p:nvPr/>
        </p:nvPicPr>
        <p:blipFill>
          <a:blip r:embed="rId9">
            <a:lum contrast="100000"/>
          </a:blip>
          <a:stretch>
            <a:fillRect/>
          </a:stretch>
        </p:blipFill>
        <p:spPr>
          <a:xfrm>
            <a:off x="4343400" y="2743200"/>
            <a:ext cx="4267200" cy="2998788"/>
          </a:xfrm>
          <a:prstGeom prst="rect">
            <a:avLst/>
          </a:prstGeom>
          <a:noFill/>
          <a:ln w="38100" cap="flat" cmpd="sng">
            <a:noFill/>
            <a:prstDash val="solid"/>
            <a:miter/>
            <a:headEnd type="none" w="med" len="med"/>
            <a:tailEnd type="none" w="med" len="med"/>
          </a:ln>
        </p:spPr>
      </p:pic>
      <p:sp>
        <p:nvSpPr>
          <p:cNvPr id="71689" name="Line 9"/>
          <p:cNvSpPr/>
          <p:nvPr/>
        </p:nvSpPr>
        <p:spPr>
          <a:xfrm>
            <a:off x="2895600" y="2971800"/>
            <a:ext cx="1905000" cy="1676400"/>
          </a:xfrm>
          <a:prstGeom prst="line">
            <a:avLst/>
          </a:prstGeom>
          <a:ln w="25400" cap="flat" cmpd="sng">
            <a:solidFill>
              <a:schemeClr val="accent1"/>
            </a:solidFill>
            <a:prstDash val="solid"/>
            <a:round/>
            <a:headEnd type="none" w="med" len="med"/>
            <a:tailEnd type="triangle" w="med" len="med"/>
          </a:ln>
        </p:spPr>
      </p:sp>
      <p:sp>
        <p:nvSpPr>
          <p:cNvPr id="71690" name="Line 10"/>
          <p:cNvSpPr/>
          <p:nvPr/>
        </p:nvSpPr>
        <p:spPr>
          <a:xfrm flipV="1">
            <a:off x="2895600" y="3048000"/>
            <a:ext cx="2895600" cy="685800"/>
          </a:xfrm>
          <a:prstGeom prst="line">
            <a:avLst/>
          </a:prstGeom>
          <a:ln w="25400" cap="flat" cmpd="sng">
            <a:solidFill>
              <a:schemeClr val="accent1"/>
            </a:solidFill>
            <a:prstDash val="solid"/>
            <a:round/>
            <a:headEnd type="none" w="med" len="med"/>
            <a:tailEnd type="triangle" w="med" len="med"/>
          </a:ln>
        </p:spPr>
      </p:sp>
      <p:sp>
        <p:nvSpPr>
          <p:cNvPr id="71691" name="Line 11"/>
          <p:cNvSpPr/>
          <p:nvPr/>
        </p:nvSpPr>
        <p:spPr>
          <a:xfrm>
            <a:off x="2971800" y="4495800"/>
            <a:ext cx="3886200" cy="762000"/>
          </a:xfrm>
          <a:prstGeom prst="line">
            <a:avLst/>
          </a:prstGeom>
          <a:ln w="25400" cap="flat" cmpd="sng">
            <a:solidFill>
              <a:schemeClr val="accent1"/>
            </a:solidFill>
            <a:prstDash val="solid"/>
            <a:round/>
            <a:headEnd type="none" w="med" len="med"/>
            <a:tailEnd type="triangle" w="med" len="med"/>
          </a:ln>
        </p:spPr>
      </p:sp>
      <p:sp>
        <p:nvSpPr>
          <p:cNvPr id="71692" name="Line 12"/>
          <p:cNvSpPr/>
          <p:nvPr/>
        </p:nvSpPr>
        <p:spPr>
          <a:xfrm flipV="1">
            <a:off x="2895600" y="3657600"/>
            <a:ext cx="5257800" cy="1676400"/>
          </a:xfrm>
          <a:prstGeom prst="line">
            <a:avLst/>
          </a:prstGeom>
          <a:ln w="25400" cap="flat" cmpd="sng">
            <a:solidFill>
              <a:schemeClr val="accent1"/>
            </a:solidFill>
            <a:prstDash val="solid"/>
            <a:round/>
            <a:headEnd type="none" w="med" len="med"/>
            <a:tailEnd type="triangle" w="med" len="med"/>
          </a:ln>
        </p:spPr>
      </p:sp>
      <p:sp>
        <p:nvSpPr>
          <p:cNvPr id="105474" name="Rectangle 2"/>
          <p:cNvSpPr>
            <a:spLocks noGrp="1" noChangeArrowheads="1"/>
          </p:cNvSpPr>
          <p:nvPr>
            <p:custDataLst>
              <p:tags r:id="rId10"/>
            </p:custDataLst>
          </p:nvPr>
        </p:nvSpPr>
        <p:spPr>
          <a:xfrm>
            <a:off x="457200" y="274638"/>
            <a:ext cx="8229600" cy="1011238"/>
          </a:xfrm>
          <a:prstGeom prst="rect">
            <a:avLst/>
          </a:prstGeom>
          <a:noFill/>
          <a:ln w="9525">
            <a:noFill/>
          </a:ln>
        </p:spPr>
        <p:txBody>
          <a:bodyPr vert="horz" wrap="square" lIns="91440" tIns="45720" rIns="91440" bIns="45720" numCol="1" anchor="ctr" anchorCtr="0" compatLnSpc="1"/>
          <a:lstStyle>
            <a:lvl1pPr algn="ctr" rtl="0" eaLnBrk="0" fontAlgn="base" hangingPunct="0">
              <a:spcBef>
                <a:spcPct val="0"/>
              </a:spcBef>
              <a:spcAft>
                <a:spcPct val="0"/>
              </a:spcAft>
              <a:defRPr sz="3200" kern="1200">
                <a:solidFill>
                  <a:schemeClr val="tx1"/>
                </a:solidFill>
                <a:latin typeface="华文楷体" panose="02010600040101010101" pitchFamily="2" charset="-122"/>
                <a:ea typeface="华文楷体" panose="02010600040101010101" pitchFamily="2"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Times New Roman" panose="02020603050405020304" pitchFamily="18" charset="0"/>
              </a:rPr>
              <a:t>6.4.7  </a:t>
            </a:r>
            <a:r>
              <a:rPr kumimoji="0" lang="zh-CN" altLang="en-US" sz="32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Times New Roman" panose="02020603050405020304" pitchFamily="18" charset="0"/>
              </a:rPr>
              <a:t>双三次参数曲面</a:t>
            </a:r>
            <a:endParaRPr kumimoji="0" lang="zh-CN" altLang="en-US" sz="32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689"/>
                                        </p:tgtEl>
                                        <p:attrNameLst>
                                          <p:attrName>style.visibility</p:attrName>
                                        </p:attrNameLst>
                                      </p:cBhvr>
                                      <p:to>
                                        <p:strVal val="visible"/>
                                      </p:to>
                                    </p:set>
                                    <p:animEffect transition="in" filter="wipe(left)">
                                      <p:cBhvr>
                                        <p:cTn id="7" dur="500"/>
                                        <p:tgtEl>
                                          <p:spTgt spid="71689"/>
                                        </p:tgtEl>
                                      </p:cBhvr>
                                    </p:animEffect>
                                  </p:childTnLst>
                                  <p:subTnLst>
                                    <p:set>
                                      <p:cBhvr override="childStyle">
                                        <p:cTn dur="1" fill="hold" display="0" masterRel="nextClick" afterEffect="1"/>
                                        <p:tgtEl>
                                          <p:spTgt spid="7168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1690"/>
                                        </p:tgtEl>
                                        <p:attrNameLst>
                                          <p:attrName>style.visibility</p:attrName>
                                        </p:attrNameLst>
                                      </p:cBhvr>
                                      <p:to>
                                        <p:strVal val="visible"/>
                                      </p:to>
                                    </p:set>
                                    <p:animEffect transition="in" filter="wipe(left)">
                                      <p:cBhvr>
                                        <p:cTn id="12" dur="500"/>
                                        <p:tgtEl>
                                          <p:spTgt spid="71690"/>
                                        </p:tgtEl>
                                      </p:cBhvr>
                                    </p:animEffect>
                                  </p:childTnLst>
                                  <p:subTnLst>
                                    <p:set>
                                      <p:cBhvr override="childStyle">
                                        <p:cTn dur="1" fill="hold" display="0" masterRel="nextClick" afterEffect="1"/>
                                        <p:tgtEl>
                                          <p:spTgt spid="71690"/>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1691"/>
                                        </p:tgtEl>
                                        <p:attrNameLst>
                                          <p:attrName>style.visibility</p:attrName>
                                        </p:attrNameLst>
                                      </p:cBhvr>
                                      <p:to>
                                        <p:strVal val="visible"/>
                                      </p:to>
                                    </p:set>
                                    <p:animEffect transition="in" filter="wipe(left)">
                                      <p:cBhvr>
                                        <p:cTn id="17" dur="500"/>
                                        <p:tgtEl>
                                          <p:spTgt spid="71691"/>
                                        </p:tgtEl>
                                      </p:cBhvr>
                                    </p:animEffect>
                                  </p:childTnLst>
                                  <p:subTnLst>
                                    <p:set>
                                      <p:cBhvr override="childStyle">
                                        <p:cTn dur="1" fill="hold" display="0" masterRel="nextClick" afterEffect="1"/>
                                        <p:tgtEl>
                                          <p:spTgt spid="71691"/>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1692"/>
                                        </p:tgtEl>
                                        <p:attrNameLst>
                                          <p:attrName>style.visibility</p:attrName>
                                        </p:attrNameLst>
                                      </p:cBhvr>
                                      <p:to>
                                        <p:strVal val="visible"/>
                                      </p:to>
                                    </p:set>
                                    <p:animEffect transition="in" filter="wipe(left)">
                                      <p:cBhvr>
                                        <p:cTn id="22" dur="500"/>
                                        <p:tgtEl>
                                          <p:spTgt spid="71692"/>
                                        </p:tgtEl>
                                      </p:cBhvr>
                                    </p:animEffect>
                                  </p:childTnLst>
                                  <p:subTnLst>
                                    <p:set>
                                      <p:cBhvr override="childStyle">
                                        <p:cTn dur="1" fill="hold" display="0" masterRel="nextClick" afterEffect="1"/>
                                        <p:tgtEl>
                                          <p:spTgt spid="7169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Rectangle 3"/>
          <p:cNvSpPr>
            <a:spLocks noGrp="1"/>
          </p:cNvSpPr>
          <p:nvPr>
            <p:ph idx="1"/>
          </p:nvPr>
        </p:nvSpPr>
        <p:spPr/>
        <p:txBody>
          <a:bodyPr vert="horz" wrap="square" lIns="91440" tIns="45720" rIns="91440" bIns="45720" anchor="t" anchorCtr="0"/>
          <a:p>
            <a:pPr marL="0" lvl="1" indent="0" eaLnBrk="1" latinLnBrk="0" hangingPunct="1">
              <a:spcBef>
                <a:spcPts val="0"/>
              </a:spcBef>
              <a:buNone/>
            </a:pPr>
            <a:r>
              <a:rPr lang="en-US" altLang="zh-CN" dirty="0">
                <a:cs typeface="+mj-cs"/>
                <a:sym typeface="+mn-ea"/>
              </a:rPr>
              <a:t>Bezier</a:t>
            </a:r>
            <a:r>
              <a:rPr lang="zh-CN" altLang="en-US" dirty="0">
                <a:cs typeface="+mj-cs"/>
                <a:sym typeface="+mn-ea"/>
              </a:rPr>
              <a:t>曲面性质</a:t>
            </a:r>
            <a:endParaRPr lang="zh-CN" altLang="en-US" dirty="0">
              <a:cs typeface="+mj-cs"/>
              <a:sym typeface="+mn-ea"/>
            </a:endParaRPr>
          </a:p>
          <a:p>
            <a:pPr lvl="1" eaLnBrk="1" hangingPunct="1"/>
            <a:r>
              <a:rPr lang="zh-CN" altLang="en-US" kern="1200" dirty="0">
                <a:latin typeface="华文楷体" panose="02010600040101010101" pitchFamily="2" charset="-122"/>
                <a:ea typeface="华文楷体" panose="02010600040101010101" pitchFamily="2" charset="-122"/>
                <a:cs typeface="+mn-cs"/>
              </a:rPr>
              <a:t>凸包性</a:t>
            </a:r>
            <a:endParaRPr lang="zh-CN" altLang="en-US" kern="1200" dirty="0">
              <a:latin typeface="华文楷体" panose="02010600040101010101" pitchFamily="2" charset="-122"/>
              <a:ea typeface="华文楷体" panose="02010600040101010101" pitchFamily="2" charset="-122"/>
              <a:cs typeface="+mn-cs"/>
            </a:endParaRPr>
          </a:p>
          <a:p>
            <a:pPr lvl="2" eaLnBrk="1" hangingPunct="1"/>
            <a:r>
              <a:rPr lang="en-US" altLang="zh-CN" kern="1200" dirty="0">
                <a:latin typeface="华文楷体" panose="02010600040101010101" pitchFamily="2" charset="-122"/>
                <a:ea typeface="华文楷体" panose="02010600040101010101" pitchFamily="2" charset="-122"/>
                <a:cs typeface="+mn-cs"/>
              </a:rPr>
              <a:t>Bezier</a:t>
            </a:r>
            <a:r>
              <a:rPr lang="zh-CN" altLang="en-US" kern="1200" dirty="0">
                <a:latin typeface="华文楷体" panose="02010600040101010101" pitchFamily="2" charset="-122"/>
                <a:ea typeface="华文楷体" panose="02010600040101010101" pitchFamily="2" charset="-122"/>
                <a:cs typeface="+mn-cs"/>
              </a:rPr>
              <a:t>曲面包含在其控制顶点的凸包之内</a:t>
            </a:r>
            <a:endParaRPr lang="zh-CN" altLang="en-US" kern="1200" dirty="0">
              <a:latin typeface="华文楷体" panose="02010600040101010101" pitchFamily="2" charset="-122"/>
              <a:ea typeface="华文楷体" panose="02010600040101010101" pitchFamily="2" charset="-122"/>
              <a:cs typeface="+mn-cs"/>
            </a:endParaRPr>
          </a:p>
          <a:p>
            <a:pPr lvl="1" eaLnBrk="1" hangingPunct="1"/>
            <a:r>
              <a:rPr lang="zh-CN" altLang="en-US" kern="1200" dirty="0">
                <a:latin typeface="华文楷体" panose="02010600040101010101" pitchFamily="2" charset="-122"/>
                <a:ea typeface="华文楷体" panose="02010600040101010101" pitchFamily="2" charset="-122"/>
                <a:cs typeface="+mn-cs"/>
              </a:rPr>
              <a:t>平面再生性</a:t>
            </a:r>
            <a:endParaRPr lang="zh-CN" altLang="en-US" kern="1200" dirty="0">
              <a:latin typeface="华文楷体" panose="02010600040101010101" pitchFamily="2" charset="-122"/>
              <a:ea typeface="华文楷体" panose="02010600040101010101" pitchFamily="2" charset="-122"/>
              <a:cs typeface="+mn-cs"/>
            </a:endParaRPr>
          </a:p>
          <a:p>
            <a:pPr lvl="1" eaLnBrk="1" hangingPunct="1"/>
            <a:r>
              <a:rPr lang="zh-CN" altLang="en-US" kern="1200" dirty="0">
                <a:latin typeface="华文楷体" panose="02010600040101010101" pitchFamily="2" charset="-122"/>
                <a:ea typeface="华文楷体" panose="02010600040101010101" pitchFamily="2" charset="-122"/>
                <a:cs typeface="+mn-cs"/>
              </a:rPr>
              <a:t>仿射不变性</a:t>
            </a:r>
            <a:endParaRPr lang="zh-CN" altLang="en-US" kern="1200" dirty="0">
              <a:latin typeface="华文楷体" panose="02010600040101010101" pitchFamily="2" charset="-122"/>
              <a:ea typeface="华文楷体" panose="02010600040101010101" pitchFamily="2" charset="-122"/>
              <a:cs typeface="+mn-cs"/>
            </a:endParaRPr>
          </a:p>
          <a:p>
            <a:pPr lvl="1" eaLnBrk="1" hangingPunct="1"/>
            <a:endParaRPr lang="zh-CN" altLang="en-US" kern="1200" dirty="0">
              <a:latin typeface="华文楷体" panose="02010600040101010101" pitchFamily="2" charset="-122"/>
              <a:ea typeface="华文楷体" panose="02010600040101010101" pitchFamily="2" charset="-122"/>
              <a:cs typeface="+mn-cs"/>
            </a:endParaRPr>
          </a:p>
        </p:txBody>
      </p:sp>
      <p:sp>
        <p:nvSpPr>
          <p:cNvPr id="105474" name="Rectangle 2"/>
          <p:cNvSpPr>
            <a:spLocks noGrp="1" noChangeArrowheads="1"/>
          </p:cNvSpPr>
          <p:nvPr>
            <p:custDataLst>
              <p:tags r:id="rId1"/>
            </p:custDataLst>
          </p:nvPr>
        </p:nvSpPr>
        <p:spPr>
          <a:xfrm>
            <a:off x="457200" y="274638"/>
            <a:ext cx="8229600" cy="1011238"/>
          </a:xfrm>
          <a:prstGeom prst="rect">
            <a:avLst/>
          </a:prstGeom>
          <a:noFill/>
          <a:ln w="9525">
            <a:noFill/>
          </a:ln>
        </p:spPr>
        <p:txBody>
          <a:bodyPr vert="horz" wrap="square" lIns="91440" tIns="45720" rIns="91440" bIns="45720" numCol="1" anchor="ctr" anchorCtr="0" compatLnSpc="1"/>
          <a:lstStyle>
            <a:lvl1pPr algn="ctr" rtl="0" eaLnBrk="0" fontAlgn="base" hangingPunct="0">
              <a:spcBef>
                <a:spcPct val="0"/>
              </a:spcBef>
              <a:spcAft>
                <a:spcPct val="0"/>
              </a:spcAft>
              <a:defRPr sz="3200" kern="1200">
                <a:solidFill>
                  <a:schemeClr val="tx1"/>
                </a:solidFill>
                <a:latin typeface="华文楷体" panose="02010600040101010101" pitchFamily="2" charset="-122"/>
                <a:ea typeface="华文楷体" panose="02010600040101010101" pitchFamily="2"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Times New Roman" panose="02020603050405020304" pitchFamily="18" charset="0"/>
              </a:rPr>
              <a:t>6.4.7  </a:t>
            </a:r>
            <a:r>
              <a:rPr kumimoji="0" lang="zh-CN" altLang="en-US" sz="32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Times New Roman" panose="02020603050405020304" pitchFamily="18" charset="0"/>
              </a:rPr>
              <a:t>双三次参数曲面</a:t>
            </a:r>
            <a:endParaRPr kumimoji="0" lang="zh-CN" altLang="en-US" sz="32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p:random/>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Rectangle 3"/>
          <p:cNvSpPr>
            <a:spLocks noGrp="1"/>
          </p:cNvSpPr>
          <p:nvPr>
            <p:ph idx="1"/>
          </p:nvPr>
        </p:nvSpPr>
        <p:spPr/>
        <p:txBody>
          <a:bodyPr vert="horz" wrap="square" lIns="91440" tIns="45720" rIns="91440" bIns="45720" anchor="t" anchorCtr="0"/>
          <a:p>
            <a:pPr eaLnBrk="1" hangingPunct="1"/>
            <a:r>
              <a:rPr lang="en-US" altLang="zh-CN" dirty="0">
                <a:cs typeface="+mj-cs"/>
                <a:sym typeface="+mn-ea"/>
              </a:rPr>
              <a:t>Bezier</a:t>
            </a:r>
            <a:r>
              <a:rPr lang="zh-CN" altLang="en-US" dirty="0">
                <a:cs typeface="+mj-cs"/>
                <a:sym typeface="+mn-ea"/>
              </a:rPr>
              <a:t>曲面</a:t>
            </a:r>
            <a:r>
              <a:rPr lang="zh-CN" altLang="en-US" kern="1200" dirty="0">
                <a:latin typeface="华文楷体" panose="02010600040101010101" pitchFamily="2" charset="-122"/>
                <a:ea typeface="华文楷体" panose="02010600040101010101" pitchFamily="2" charset="-122"/>
                <a:cs typeface="+mn-cs"/>
              </a:rPr>
              <a:t>离散生成算法</a:t>
            </a:r>
            <a:r>
              <a:rPr lang="en-US" altLang="zh-CN" kern="1200" dirty="0">
                <a:latin typeface="华文楷体" panose="02010600040101010101" pitchFamily="2" charset="-122"/>
                <a:ea typeface="华文楷体" panose="02010600040101010101" pitchFamily="2" charset="-122"/>
                <a:cs typeface="+mn-cs"/>
              </a:rPr>
              <a:t>De Casteljau</a:t>
            </a:r>
            <a:r>
              <a:rPr lang="zh-CN" altLang="en-US" kern="1200" dirty="0">
                <a:latin typeface="华文楷体" panose="02010600040101010101" pitchFamily="2" charset="-122"/>
                <a:ea typeface="华文楷体" panose="02010600040101010101" pitchFamily="2" charset="-122"/>
                <a:cs typeface="+mn-cs"/>
              </a:rPr>
              <a:t>算法</a:t>
            </a:r>
            <a:endParaRPr lang="zh-CN" altLang="en-US" kern="1200" dirty="0">
              <a:latin typeface="华文楷体" panose="02010600040101010101" pitchFamily="2" charset="-122"/>
              <a:ea typeface="华文楷体" panose="02010600040101010101" pitchFamily="2" charset="-122"/>
              <a:cs typeface="+mn-cs"/>
            </a:endParaRPr>
          </a:p>
          <a:p>
            <a:pPr lvl="1" eaLnBrk="1" hangingPunct="1"/>
            <a:r>
              <a:rPr lang="zh-CN" altLang="en-US" kern="1200" dirty="0">
                <a:latin typeface="华文楷体" panose="02010600040101010101" pitchFamily="2" charset="-122"/>
                <a:ea typeface="华文楷体" panose="02010600040101010101" pitchFamily="2" charset="-122"/>
                <a:cs typeface="+mn-cs"/>
              </a:rPr>
              <a:t>给定（</a:t>
            </a:r>
            <a:r>
              <a:rPr lang="en-US" altLang="zh-CN" kern="1200" dirty="0">
                <a:latin typeface="华文楷体" panose="02010600040101010101" pitchFamily="2" charset="-122"/>
                <a:ea typeface="华文楷体" panose="02010600040101010101" pitchFamily="2" charset="-122"/>
                <a:cs typeface="+mn-cs"/>
              </a:rPr>
              <a:t>u0,v0</a:t>
            </a:r>
            <a:r>
              <a:rPr lang="zh-CN" altLang="en-US" kern="1200" dirty="0">
                <a:latin typeface="华文楷体" panose="02010600040101010101" pitchFamily="2" charset="-122"/>
                <a:ea typeface="华文楷体" panose="02010600040101010101" pitchFamily="2" charset="-122"/>
                <a:cs typeface="+mn-cs"/>
              </a:rPr>
              <a:t>），计算型值点</a:t>
            </a:r>
            <a:r>
              <a:rPr lang="en-US" altLang="zh-CN" kern="1200" dirty="0">
                <a:latin typeface="华文楷体" panose="02010600040101010101" pitchFamily="2" charset="-122"/>
                <a:ea typeface="华文楷体" panose="02010600040101010101" pitchFamily="2" charset="-122"/>
                <a:cs typeface="+mn-cs"/>
              </a:rPr>
              <a:t>P(u0,v0)</a:t>
            </a:r>
            <a:endParaRPr lang="en-US" altLang="zh-CN" kern="1200" dirty="0">
              <a:latin typeface="华文楷体" panose="02010600040101010101" pitchFamily="2" charset="-122"/>
              <a:ea typeface="华文楷体" panose="02010600040101010101" pitchFamily="2" charset="-122"/>
              <a:cs typeface="+mn-cs"/>
            </a:endParaRPr>
          </a:p>
        </p:txBody>
      </p:sp>
      <p:grpSp>
        <p:nvGrpSpPr>
          <p:cNvPr id="2" name="Group 24"/>
          <p:cNvGrpSpPr/>
          <p:nvPr/>
        </p:nvGrpSpPr>
        <p:grpSpPr>
          <a:xfrm>
            <a:off x="1336675" y="3144520"/>
            <a:ext cx="2356485" cy="1555115"/>
            <a:chOff x="1807" y="1989"/>
            <a:chExt cx="2163" cy="1371"/>
          </a:xfrm>
        </p:grpSpPr>
        <p:sp>
          <p:nvSpPr>
            <p:cNvPr id="125957" name="Freeform 6"/>
            <p:cNvSpPr/>
            <p:nvPr/>
          </p:nvSpPr>
          <p:spPr>
            <a:xfrm>
              <a:off x="1807" y="2146"/>
              <a:ext cx="816" cy="1136"/>
            </a:xfrm>
            <a:custGeom>
              <a:avLst/>
              <a:gdLst/>
              <a:ahLst/>
              <a:cxnLst>
                <a:cxn ang="0">
                  <a:pos x="13" y="0"/>
                </a:cxn>
                <a:cxn ang="0">
                  <a:pos x="6" y="133"/>
                </a:cxn>
                <a:cxn ang="0">
                  <a:pos x="2" y="416"/>
                </a:cxn>
                <a:cxn ang="0">
                  <a:pos x="0" y="473"/>
                </a:cxn>
              </a:cxnLst>
              <a:pathLst>
                <a:path w="1056" h="1200">
                  <a:moveTo>
                    <a:pt x="1056" y="0"/>
                  </a:moveTo>
                  <a:cubicBezTo>
                    <a:pt x="844" y="80"/>
                    <a:pt x="632" y="160"/>
                    <a:pt x="480" y="336"/>
                  </a:cubicBezTo>
                  <a:cubicBezTo>
                    <a:pt x="328" y="512"/>
                    <a:pt x="224" y="912"/>
                    <a:pt x="144" y="1056"/>
                  </a:cubicBezTo>
                  <a:cubicBezTo>
                    <a:pt x="64" y="1200"/>
                    <a:pt x="32" y="1200"/>
                    <a:pt x="0" y="1200"/>
                  </a:cubicBezTo>
                </a:path>
              </a:pathLst>
            </a:custGeom>
            <a:noFill/>
            <a:ln w="9525" cap="flat" cmpd="sng">
              <a:solidFill>
                <a:srgbClr val="FF0000"/>
              </a:solidFill>
              <a:prstDash val="solid"/>
              <a:round/>
              <a:headEnd type="none" w="med" len="med"/>
              <a:tailEnd type="none" w="med" len="med"/>
            </a:ln>
          </p:spPr>
          <p:txBody>
            <a:bodyPr/>
            <a:p>
              <a:endParaRPr lang="zh-CN" altLang="en-US"/>
            </a:p>
          </p:txBody>
        </p:sp>
        <p:sp>
          <p:nvSpPr>
            <p:cNvPr id="125958" name="Freeform 7"/>
            <p:cNvSpPr/>
            <p:nvPr/>
          </p:nvSpPr>
          <p:spPr>
            <a:xfrm>
              <a:off x="3153" y="2381"/>
              <a:ext cx="817" cy="979"/>
            </a:xfrm>
            <a:custGeom>
              <a:avLst/>
              <a:gdLst/>
              <a:ahLst/>
              <a:cxnLst>
                <a:cxn ang="0">
                  <a:pos x="61" y="0"/>
                </a:cxn>
                <a:cxn ang="0">
                  <a:pos x="26" y="13"/>
                </a:cxn>
                <a:cxn ang="0">
                  <a:pos x="0" y="38"/>
                </a:cxn>
              </a:cxnLst>
              <a:pathLst>
                <a:path w="960" h="1200">
                  <a:moveTo>
                    <a:pt x="960" y="0"/>
                  </a:moveTo>
                  <a:cubicBezTo>
                    <a:pt x="752" y="116"/>
                    <a:pt x="544" y="232"/>
                    <a:pt x="384" y="432"/>
                  </a:cubicBezTo>
                  <a:cubicBezTo>
                    <a:pt x="224" y="632"/>
                    <a:pt x="112" y="916"/>
                    <a:pt x="0" y="1200"/>
                  </a:cubicBezTo>
                </a:path>
              </a:pathLst>
            </a:custGeom>
            <a:noFill/>
            <a:ln w="9525" cap="flat" cmpd="sng">
              <a:solidFill>
                <a:srgbClr val="FF0000"/>
              </a:solidFill>
              <a:prstDash val="solid"/>
              <a:round/>
              <a:headEnd type="none" w="med" len="med"/>
              <a:tailEnd type="none" w="med" len="med"/>
            </a:ln>
          </p:spPr>
          <p:txBody>
            <a:bodyPr/>
            <a:p>
              <a:endParaRPr lang="zh-CN" altLang="en-US"/>
            </a:p>
          </p:txBody>
        </p:sp>
        <p:sp>
          <p:nvSpPr>
            <p:cNvPr id="125959" name="Freeform 8"/>
            <p:cNvSpPr/>
            <p:nvPr/>
          </p:nvSpPr>
          <p:spPr>
            <a:xfrm>
              <a:off x="1807" y="3034"/>
              <a:ext cx="1346" cy="326"/>
            </a:xfrm>
            <a:custGeom>
              <a:avLst/>
              <a:gdLst/>
              <a:ahLst/>
              <a:cxnLst>
                <a:cxn ang="0">
                  <a:pos x="0" y="9"/>
                </a:cxn>
                <a:cxn ang="0">
                  <a:pos x="51" y="2"/>
                </a:cxn>
                <a:cxn ang="0">
                  <a:pos x="99" y="12"/>
                </a:cxn>
              </a:cxnLst>
              <a:pathLst>
                <a:path w="1584" h="400">
                  <a:moveTo>
                    <a:pt x="0" y="304"/>
                  </a:moveTo>
                  <a:cubicBezTo>
                    <a:pt x="276" y="152"/>
                    <a:pt x="552" y="0"/>
                    <a:pt x="816" y="16"/>
                  </a:cubicBezTo>
                  <a:cubicBezTo>
                    <a:pt x="1080" y="32"/>
                    <a:pt x="1332" y="216"/>
                    <a:pt x="1584" y="400"/>
                  </a:cubicBezTo>
                </a:path>
              </a:pathLst>
            </a:custGeom>
            <a:noFill/>
            <a:ln w="9525" cap="flat" cmpd="sng">
              <a:solidFill>
                <a:srgbClr val="FF0000"/>
              </a:solidFill>
              <a:prstDash val="solid"/>
              <a:round/>
              <a:headEnd type="none" w="med" len="med"/>
              <a:tailEnd type="none" w="med" len="med"/>
            </a:ln>
          </p:spPr>
          <p:txBody>
            <a:bodyPr/>
            <a:p>
              <a:endParaRPr lang="zh-CN" altLang="en-US"/>
            </a:p>
          </p:txBody>
        </p:sp>
        <p:sp>
          <p:nvSpPr>
            <p:cNvPr id="125960" name="Freeform 10"/>
            <p:cNvSpPr/>
            <p:nvPr/>
          </p:nvSpPr>
          <p:spPr>
            <a:xfrm>
              <a:off x="2623" y="1989"/>
              <a:ext cx="1347" cy="392"/>
            </a:xfrm>
            <a:custGeom>
              <a:avLst/>
              <a:gdLst/>
              <a:ahLst/>
              <a:cxnLst>
                <a:cxn ang="0">
                  <a:pos x="0" y="6"/>
                </a:cxn>
                <a:cxn ang="0">
                  <a:pos x="46" y="2"/>
                </a:cxn>
                <a:cxn ang="0">
                  <a:pos x="100" y="16"/>
                </a:cxn>
              </a:cxnLst>
              <a:pathLst>
                <a:path w="1584" h="480">
                  <a:moveTo>
                    <a:pt x="0" y="192"/>
                  </a:moveTo>
                  <a:cubicBezTo>
                    <a:pt x="228" y="96"/>
                    <a:pt x="456" y="0"/>
                    <a:pt x="720" y="48"/>
                  </a:cubicBezTo>
                  <a:cubicBezTo>
                    <a:pt x="984" y="96"/>
                    <a:pt x="1284" y="288"/>
                    <a:pt x="1584" y="480"/>
                  </a:cubicBezTo>
                </a:path>
              </a:pathLst>
            </a:custGeom>
            <a:noFill/>
            <a:ln w="9525" cap="flat" cmpd="sng">
              <a:solidFill>
                <a:srgbClr val="FF0000"/>
              </a:solidFill>
              <a:prstDash val="solid"/>
              <a:round/>
              <a:headEnd type="none" w="med" len="med"/>
              <a:tailEnd type="none" w="med" len="med"/>
            </a:ln>
          </p:spPr>
          <p:txBody>
            <a:bodyPr/>
            <a:p>
              <a:endParaRPr lang="zh-CN" altLang="en-US"/>
            </a:p>
          </p:txBody>
        </p:sp>
      </p:grpSp>
      <p:grpSp>
        <p:nvGrpSpPr>
          <p:cNvPr id="3" name="Group 22"/>
          <p:cNvGrpSpPr/>
          <p:nvPr/>
        </p:nvGrpSpPr>
        <p:grpSpPr>
          <a:xfrm>
            <a:off x="982345" y="5035550"/>
            <a:ext cx="2885440" cy="1345402"/>
            <a:chOff x="1584" y="3180"/>
            <a:chExt cx="2648" cy="1187"/>
          </a:xfrm>
        </p:grpSpPr>
        <p:sp>
          <p:nvSpPr>
            <p:cNvPr id="125962" name="AutoShape 12"/>
            <p:cNvSpPr/>
            <p:nvPr/>
          </p:nvSpPr>
          <p:spPr>
            <a:xfrm>
              <a:off x="1584" y="3696"/>
              <a:ext cx="2496" cy="384"/>
            </a:xfrm>
            <a:prstGeom prst="parallelogram">
              <a:avLst>
                <a:gd name="adj" fmla="val 162500"/>
              </a:avLst>
            </a:prstGeom>
            <a:noFill/>
            <a:ln w="9525" cap="flat" cmpd="sng">
              <a:solidFill>
                <a:srgbClr val="FF0000"/>
              </a:solidFill>
              <a:prstDash val="solid"/>
              <a:miter/>
              <a:headEnd type="none" w="med" len="med"/>
              <a:tailEnd type="none" w="med" len="med"/>
            </a:ln>
          </p:spPr>
          <p:txBody>
            <a:bodyPr wrap="none" anchor="ctr" anchorCtr="0"/>
            <a:p>
              <a:pPr>
                <a:spcBef>
                  <a:spcPct val="20000"/>
                </a:spcBef>
                <a:buFontTx/>
                <a:buChar char="•"/>
              </a:pP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125963" name="Line 13"/>
            <p:cNvSpPr/>
            <p:nvPr/>
          </p:nvSpPr>
          <p:spPr>
            <a:xfrm>
              <a:off x="1584" y="4080"/>
              <a:ext cx="2400" cy="0"/>
            </a:xfrm>
            <a:prstGeom prst="line">
              <a:avLst/>
            </a:prstGeom>
            <a:ln w="9525" cap="flat" cmpd="sng">
              <a:solidFill>
                <a:srgbClr val="FF0000"/>
              </a:solidFill>
              <a:prstDash val="solid"/>
              <a:round/>
              <a:headEnd type="none" w="med" len="med"/>
              <a:tailEnd type="triangle" w="med" len="med"/>
            </a:ln>
          </p:spPr>
        </p:sp>
        <p:sp>
          <p:nvSpPr>
            <p:cNvPr id="125964" name="Line 14"/>
            <p:cNvSpPr/>
            <p:nvPr/>
          </p:nvSpPr>
          <p:spPr>
            <a:xfrm flipV="1">
              <a:off x="1584" y="3408"/>
              <a:ext cx="1104" cy="672"/>
            </a:xfrm>
            <a:prstGeom prst="line">
              <a:avLst/>
            </a:prstGeom>
            <a:ln w="9525" cap="flat" cmpd="sng">
              <a:solidFill>
                <a:srgbClr val="FF0000"/>
              </a:solidFill>
              <a:prstDash val="solid"/>
              <a:round/>
              <a:headEnd type="none" w="med" len="med"/>
              <a:tailEnd type="triangle" w="med" len="med"/>
            </a:ln>
          </p:spPr>
        </p:sp>
        <p:sp>
          <p:nvSpPr>
            <p:cNvPr id="125965" name="Text Box 15"/>
            <p:cNvSpPr txBox="1"/>
            <p:nvPr/>
          </p:nvSpPr>
          <p:spPr>
            <a:xfrm>
              <a:off x="3974" y="3852"/>
              <a:ext cx="258" cy="515"/>
            </a:xfrm>
            <a:prstGeom prst="rect">
              <a:avLst/>
            </a:prstGeom>
            <a:noFill/>
            <a:ln w="9525">
              <a:noFill/>
            </a:ln>
          </p:spPr>
          <p:txBody>
            <a:bodyPr wrap="square" anchor="t" anchorCtr="0">
              <a:spAutoFit/>
            </a:bodyPr>
            <a:p>
              <a:pPr>
                <a:spcBef>
                  <a:spcPct val="20000"/>
                </a:spcBef>
                <a:buFontTx/>
              </a:pPr>
              <a:r>
                <a:rPr lang="en-US" altLang="zh-CN" dirty="0">
                  <a:solidFill>
                    <a:schemeClr val="tx1"/>
                  </a:solidFill>
                  <a:latin typeface="Times New Roman" panose="02020603050405020304" pitchFamily="18" charset="0"/>
                  <a:ea typeface="宋体" panose="02010600030101010101" pitchFamily="2" charset="-122"/>
                </a:rPr>
                <a:t>u</a:t>
              </a:r>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125966" name="Text Box 16"/>
            <p:cNvSpPr txBox="1"/>
            <p:nvPr/>
          </p:nvSpPr>
          <p:spPr>
            <a:xfrm>
              <a:off x="2678" y="3180"/>
              <a:ext cx="244" cy="515"/>
            </a:xfrm>
            <a:prstGeom prst="rect">
              <a:avLst/>
            </a:prstGeom>
            <a:noFill/>
            <a:ln w="9525">
              <a:noFill/>
            </a:ln>
          </p:spPr>
          <p:txBody>
            <a:bodyPr wrap="square" anchor="t" anchorCtr="0">
              <a:spAutoFit/>
            </a:bodyPr>
            <a:p>
              <a:pPr>
                <a:spcBef>
                  <a:spcPct val="20000"/>
                </a:spcBef>
                <a:buFontTx/>
              </a:pPr>
              <a:r>
                <a:rPr lang="en-US" altLang="zh-CN" dirty="0">
                  <a:solidFill>
                    <a:schemeClr val="tx1"/>
                  </a:solidFill>
                  <a:latin typeface="Times New Roman" panose="02020603050405020304" pitchFamily="18" charset="0"/>
                  <a:ea typeface="宋体" panose="02010600030101010101" pitchFamily="2" charset="-122"/>
                </a:rPr>
                <a:t>v</a:t>
              </a:r>
              <a:endParaRPr lang="en-US" altLang="zh-CN" dirty="0">
                <a:solidFill>
                  <a:schemeClr val="tx1"/>
                </a:solidFill>
                <a:latin typeface="Times New Roman" panose="02020603050405020304" pitchFamily="18" charset="0"/>
                <a:ea typeface="宋体" panose="02010600030101010101" pitchFamily="2" charset="-122"/>
              </a:endParaRPr>
            </a:p>
          </p:txBody>
        </p:sp>
      </p:grpSp>
      <p:grpSp>
        <p:nvGrpSpPr>
          <p:cNvPr id="4" name="Group 23"/>
          <p:cNvGrpSpPr/>
          <p:nvPr/>
        </p:nvGrpSpPr>
        <p:grpSpPr>
          <a:xfrm>
            <a:off x="2734945" y="6007100"/>
            <a:ext cx="716280" cy="262255"/>
            <a:chOff x="2688" y="3792"/>
            <a:chExt cx="657" cy="231"/>
          </a:xfrm>
        </p:grpSpPr>
        <p:sp>
          <p:nvSpPr>
            <p:cNvPr id="125968" name="Oval 17"/>
            <p:cNvSpPr/>
            <p:nvPr/>
          </p:nvSpPr>
          <p:spPr>
            <a:xfrm>
              <a:off x="2688" y="3840"/>
              <a:ext cx="96" cy="96"/>
            </a:xfrm>
            <a:prstGeom prst="ellipse">
              <a:avLst/>
            </a:prstGeom>
            <a:solidFill>
              <a:srgbClr val="FF0000"/>
            </a:solidFill>
            <a:ln w="9525">
              <a:noFill/>
            </a:ln>
          </p:spPr>
          <p:txBody>
            <a:bodyPr wrap="none" anchor="ctr" anchorCtr="0"/>
            <a:p>
              <a:pPr>
                <a:spcBef>
                  <a:spcPct val="20000"/>
                </a:spcBef>
                <a:buFontTx/>
                <a:buChar char="•"/>
              </a:pPr>
              <a:endParaRPr lang="zh-CN" altLang="en-US" dirty="0">
                <a:solidFill>
                  <a:schemeClr val="tx1"/>
                </a:solidFill>
                <a:latin typeface="Times New Roman" panose="02020603050405020304" pitchFamily="18" charset="0"/>
                <a:ea typeface="宋体" panose="02010600030101010101" pitchFamily="2" charset="-122"/>
              </a:endParaRPr>
            </a:p>
          </p:txBody>
        </p:sp>
        <p:graphicFrame>
          <p:nvGraphicFramePr>
            <p:cNvPr id="125969" name="Object 18"/>
            <p:cNvGraphicFramePr/>
            <p:nvPr/>
          </p:nvGraphicFramePr>
          <p:xfrm>
            <a:off x="2799" y="3792"/>
            <a:ext cx="546" cy="231"/>
          </p:xfrm>
          <a:graphic>
            <a:graphicData uri="http://schemas.openxmlformats.org/presentationml/2006/ole">
              <mc:AlternateContent xmlns:mc="http://schemas.openxmlformats.org/markup-compatibility/2006">
                <mc:Choice xmlns:v="urn:schemas-microsoft-com:vml" Requires="v">
                  <p:oleObj spid="_x0000_s3200" name="" r:id="rId1" imgW="508000" imgH="114300" progId="Equation.DSMT4">
                    <p:embed/>
                  </p:oleObj>
                </mc:Choice>
                <mc:Fallback>
                  <p:oleObj name="" r:id="rId1" imgW="508000" imgH="114300" progId="Equation.DSMT4">
                    <p:embed/>
                    <p:pic>
                      <p:nvPicPr>
                        <p:cNvPr id="0" name="图片 3199"/>
                        <p:cNvPicPr/>
                        <p:nvPr/>
                      </p:nvPicPr>
                      <p:blipFill>
                        <a:blip r:embed="rId2">
                          <a:clrChange>
                            <a:clrFrom>
                              <a:srgbClr val="000000"/>
                            </a:clrFrom>
                            <a:clrTo>
                              <a:srgbClr val="FFFFFF"/>
                            </a:clrTo>
                          </a:clrChange>
                        </a:blip>
                        <a:stretch>
                          <a:fillRect/>
                        </a:stretch>
                      </p:blipFill>
                      <p:spPr>
                        <a:xfrm>
                          <a:off x="2799" y="3792"/>
                          <a:ext cx="546" cy="231"/>
                        </a:xfrm>
                        <a:prstGeom prst="rect">
                          <a:avLst/>
                        </a:prstGeom>
                        <a:noFill/>
                        <a:ln w="38100">
                          <a:noFill/>
                          <a:miter/>
                        </a:ln>
                      </p:spPr>
                    </p:pic>
                  </p:oleObj>
                </mc:Fallback>
              </mc:AlternateContent>
            </a:graphicData>
          </a:graphic>
        </p:graphicFrame>
      </p:grpSp>
      <p:grpSp>
        <p:nvGrpSpPr>
          <p:cNvPr id="5" name="Group 25"/>
          <p:cNvGrpSpPr/>
          <p:nvPr/>
        </p:nvGrpSpPr>
        <p:grpSpPr>
          <a:xfrm>
            <a:off x="2734945" y="3644900"/>
            <a:ext cx="1084580" cy="272415"/>
            <a:chOff x="2688" y="2304"/>
            <a:chExt cx="995" cy="240"/>
          </a:xfrm>
        </p:grpSpPr>
        <p:graphicFrame>
          <p:nvGraphicFramePr>
            <p:cNvPr id="125971" name="Object 19"/>
            <p:cNvGraphicFramePr/>
            <p:nvPr/>
          </p:nvGraphicFramePr>
          <p:xfrm>
            <a:off x="2990" y="2304"/>
            <a:ext cx="693" cy="240"/>
          </p:xfrm>
          <a:graphic>
            <a:graphicData uri="http://schemas.openxmlformats.org/presentationml/2006/ole">
              <mc:AlternateContent xmlns:mc="http://schemas.openxmlformats.org/markup-compatibility/2006">
                <mc:Choice xmlns:v="urn:schemas-microsoft-com:vml" Requires="v">
                  <p:oleObj spid="_x0000_s3199" name="" r:id="rId3" imgW="660400" imgH="114300" progId="Equation.DSMT4">
                    <p:embed/>
                  </p:oleObj>
                </mc:Choice>
                <mc:Fallback>
                  <p:oleObj name="" r:id="rId3" imgW="660400" imgH="114300" progId="Equation.DSMT4">
                    <p:embed/>
                    <p:pic>
                      <p:nvPicPr>
                        <p:cNvPr id="0" name="图片 3198"/>
                        <p:cNvPicPr/>
                        <p:nvPr/>
                      </p:nvPicPr>
                      <p:blipFill>
                        <a:blip r:embed="rId4">
                          <a:clrChange>
                            <a:clrFrom>
                              <a:srgbClr val="000000"/>
                            </a:clrFrom>
                            <a:clrTo>
                              <a:srgbClr val="FFFFFF"/>
                            </a:clrTo>
                          </a:clrChange>
                        </a:blip>
                        <a:stretch>
                          <a:fillRect/>
                        </a:stretch>
                      </p:blipFill>
                      <p:spPr>
                        <a:xfrm>
                          <a:off x="2990" y="2304"/>
                          <a:ext cx="693" cy="240"/>
                        </a:xfrm>
                        <a:prstGeom prst="rect">
                          <a:avLst/>
                        </a:prstGeom>
                        <a:noFill/>
                        <a:ln w="38100">
                          <a:noFill/>
                          <a:miter/>
                        </a:ln>
                      </p:spPr>
                    </p:pic>
                  </p:oleObj>
                </mc:Fallback>
              </mc:AlternateContent>
            </a:graphicData>
          </a:graphic>
        </p:graphicFrame>
        <p:sp>
          <p:nvSpPr>
            <p:cNvPr id="125972" name="Oval 20"/>
            <p:cNvSpPr/>
            <p:nvPr/>
          </p:nvSpPr>
          <p:spPr>
            <a:xfrm>
              <a:off x="2688" y="2448"/>
              <a:ext cx="96" cy="96"/>
            </a:xfrm>
            <a:prstGeom prst="ellipse">
              <a:avLst/>
            </a:prstGeom>
            <a:solidFill>
              <a:srgbClr val="FF0000"/>
            </a:solidFill>
            <a:ln w="9525">
              <a:noFill/>
            </a:ln>
          </p:spPr>
          <p:txBody>
            <a:bodyPr wrap="none" anchor="ctr" anchorCtr="0"/>
            <a:p>
              <a:pPr>
                <a:spcBef>
                  <a:spcPct val="20000"/>
                </a:spcBef>
                <a:buFontTx/>
                <a:buChar char="•"/>
              </a:pPr>
              <a:endParaRPr lang="zh-CN" altLang="en-US" dirty="0">
                <a:solidFill>
                  <a:schemeClr val="tx1"/>
                </a:solidFill>
                <a:latin typeface="Times New Roman" panose="02020603050405020304" pitchFamily="18" charset="0"/>
                <a:ea typeface="宋体" panose="02010600030101010101" pitchFamily="2" charset="-122"/>
              </a:endParaRPr>
            </a:p>
          </p:txBody>
        </p:sp>
      </p:grpSp>
      <p:sp>
        <p:nvSpPr>
          <p:cNvPr id="74773" name="Line 21"/>
          <p:cNvSpPr/>
          <p:nvPr/>
        </p:nvSpPr>
        <p:spPr>
          <a:xfrm flipV="1">
            <a:off x="2811145" y="4102100"/>
            <a:ext cx="635" cy="1360805"/>
          </a:xfrm>
          <a:prstGeom prst="line">
            <a:avLst/>
          </a:prstGeom>
          <a:ln w="57150" cap="flat" cmpd="sng">
            <a:solidFill>
              <a:srgbClr val="00FF00"/>
            </a:solidFill>
            <a:prstDash val="solid"/>
            <a:round/>
            <a:headEnd type="none" w="med" len="med"/>
            <a:tailEnd type="triangle" w="med" len="med"/>
          </a:ln>
        </p:spPr>
      </p:sp>
      <p:sp>
        <p:nvSpPr>
          <p:cNvPr id="105474" name="Rectangle 2"/>
          <p:cNvSpPr>
            <a:spLocks noGrp="1" noChangeArrowheads="1"/>
          </p:cNvSpPr>
          <p:nvPr>
            <p:custDataLst>
              <p:tags r:id="rId5"/>
            </p:custDataLst>
          </p:nvPr>
        </p:nvSpPr>
        <p:spPr>
          <a:xfrm>
            <a:off x="457200" y="274638"/>
            <a:ext cx="8229600" cy="1011238"/>
          </a:xfrm>
          <a:prstGeom prst="rect">
            <a:avLst/>
          </a:prstGeom>
          <a:noFill/>
          <a:ln w="9525">
            <a:noFill/>
          </a:ln>
        </p:spPr>
        <p:txBody>
          <a:bodyPr vert="horz" wrap="square" lIns="91440" tIns="45720" rIns="91440" bIns="45720" numCol="1" anchor="ctr" anchorCtr="0" compatLnSpc="1"/>
          <a:lstStyle>
            <a:lvl1pPr algn="ctr" rtl="0" eaLnBrk="0" fontAlgn="base" hangingPunct="0">
              <a:spcBef>
                <a:spcPct val="0"/>
              </a:spcBef>
              <a:spcAft>
                <a:spcPct val="0"/>
              </a:spcAft>
              <a:defRPr sz="3200" kern="1200">
                <a:solidFill>
                  <a:schemeClr val="tx1"/>
                </a:solidFill>
                <a:latin typeface="华文楷体" panose="02010600040101010101" pitchFamily="2" charset="-122"/>
                <a:ea typeface="华文楷体" panose="02010600040101010101" pitchFamily="2"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Times New Roman" panose="02020603050405020304" pitchFamily="18" charset="0"/>
              </a:rPr>
              <a:t>6.4.7  </a:t>
            </a:r>
            <a:r>
              <a:rPr kumimoji="0" lang="zh-CN" altLang="en-US" sz="32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Times New Roman" panose="02020603050405020304" pitchFamily="18" charset="0"/>
              </a:rPr>
              <a:t>双三次参数曲面</a:t>
            </a:r>
            <a:endParaRPr kumimoji="0" lang="zh-CN" altLang="en-US" sz="32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p:cNvPicPr>
            <a:picLocks noChangeAspect="1"/>
          </p:cNvPicPr>
          <p:nvPr>
            <p:custDataLst>
              <p:tags r:id="rId6"/>
            </p:custDataLst>
          </p:nvPr>
        </p:nvPicPr>
        <p:blipFill>
          <a:blip r:embed="rId7"/>
          <a:stretch>
            <a:fillRect/>
          </a:stretch>
        </p:blipFill>
        <p:spPr>
          <a:xfrm>
            <a:off x="5723890" y="2637155"/>
            <a:ext cx="2657475" cy="1652270"/>
          </a:xfrm>
          <a:prstGeom prst="rect">
            <a:avLst/>
          </a:prstGeom>
        </p:spPr>
      </p:pic>
      <p:pic>
        <p:nvPicPr>
          <p:cNvPr id="7" name="图片 6"/>
          <p:cNvPicPr>
            <a:picLocks noChangeAspect="1"/>
          </p:cNvPicPr>
          <p:nvPr>
            <p:custDataLst>
              <p:tags r:id="rId8"/>
            </p:custDataLst>
          </p:nvPr>
        </p:nvPicPr>
        <p:blipFill>
          <a:blip r:embed="rId9"/>
          <a:stretch>
            <a:fillRect/>
          </a:stretch>
        </p:blipFill>
        <p:spPr>
          <a:xfrm>
            <a:off x="5292090" y="4364990"/>
            <a:ext cx="3171825" cy="2333625"/>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10" name="camera.wav"/>
                                        </p:tgtEl>
                                      </p:cMediaNode>
                                    </p:audio>
                                  </p:sub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4773"/>
                                        </p:tgtEl>
                                        <p:attrNameLst>
                                          <p:attrName>style.visibility</p:attrName>
                                        </p:attrNameLst>
                                      </p:cBhvr>
                                      <p:to>
                                        <p:strVal val="visible"/>
                                      </p:to>
                                    </p:set>
                                    <p:animEffect transition="in" filter="dissolve">
                                      <p:cBhvr>
                                        <p:cTn id="27" dur="500"/>
                                        <p:tgtEl>
                                          <p:spTgt spid="74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标题 1"/>
          <p:cNvSpPr>
            <a:spLocks noGrp="1"/>
          </p:cNvSpPr>
          <p:nvPr>
            <p:ph type="title"/>
          </p:nvPr>
        </p:nvSpPr>
        <p:spPr>
          <a:xfrm>
            <a:off x="457200" y="407988"/>
            <a:ext cx="8229600" cy="706437"/>
          </a:xfrm>
        </p:spPr>
        <p:txBody>
          <a:bodyPr vert="horz" wrap="square" lIns="91440" tIns="45720" rIns="91440" bIns="45720" anchor="ctr" anchorCtr="0"/>
          <a:p>
            <a:pPr eaLnBrk="1" hangingPunct="1"/>
            <a:r>
              <a:rPr lang="en-US" altLang="zh-CN" kern="1200" dirty="0">
                <a:latin typeface="华文楷体" panose="02010600040101010101" pitchFamily="2" charset="-122"/>
                <a:ea typeface="华文楷体" panose="02010600040101010101" pitchFamily="2" charset="-122"/>
                <a:cs typeface="+mj-cs"/>
              </a:rPr>
              <a:t>6.4.1 </a:t>
            </a:r>
            <a:r>
              <a:rPr lang="zh-CN" altLang="en-US" kern="1200" dirty="0">
                <a:latin typeface="华文楷体" panose="02010600040101010101" pitchFamily="2" charset="-122"/>
                <a:ea typeface="华文楷体" panose="02010600040101010101" pitchFamily="2" charset="-122"/>
                <a:cs typeface="+mj-cs"/>
              </a:rPr>
              <a:t>曲线</a:t>
            </a:r>
            <a:r>
              <a:rPr lang="en-US" altLang="zh-CN" kern="1200" dirty="0">
                <a:latin typeface="华文楷体" panose="02010600040101010101" pitchFamily="2" charset="-122"/>
                <a:ea typeface="华文楷体" panose="02010600040101010101" pitchFamily="2" charset="-122"/>
                <a:cs typeface="+mj-cs"/>
              </a:rPr>
              <a:t>/</a:t>
            </a:r>
            <a:r>
              <a:rPr lang="zh-CN" altLang="en-US" kern="1200" dirty="0">
                <a:latin typeface="华文楷体" panose="02010600040101010101" pitchFamily="2" charset="-122"/>
                <a:ea typeface="华文楷体" panose="02010600040101010101" pitchFamily="2" charset="-122"/>
                <a:cs typeface="+mj-cs"/>
              </a:rPr>
              <a:t>曲面</a:t>
            </a:r>
            <a:r>
              <a:rPr lang="zh-CN" altLang="en-US" b="1" kern="1200" dirty="0">
                <a:latin typeface="华文楷体" panose="02010600040101010101" pitchFamily="2" charset="-122"/>
                <a:ea typeface="华文楷体" panose="02010600040101010101" pitchFamily="2" charset="-122"/>
                <a:cs typeface="+mj-cs"/>
              </a:rPr>
              <a:t>基础</a:t>
            </a:r>
            <a:r>
              <a:rPr lang="en-US" altLang="zh-CN" b="1" kern="1200" dirty="0">
                <a:latin typeface="华文楷体" panose="02010600040101010101" pitchFamily="2" charset="-122"/>
                <a:ea typeface="华文楷体" panose="02010600040101010101" pitchFamily="2" charset="-122"/>
                <a:cs typeface="+mj-cs"/>
              </a:rPr>
              <a:t>--</a:t>
            </a:r>
            <a:r>
              <a:rPr lang="zh-CN" altLang="en-US" b="1" kern="1200" dirty="0">
                <a:latin typeface="华文楷体" panose="02010600040101010101" pitchFamily="2" charset="-122"/>
                <a:ea typeface="华文楷体" panose="02010600040101010101" pitchFamily="2" charset="-122"/>
                <a:cs typeface="+mj-cs"/>
              </a:rPr>
              <a:t>参数方程表示</a:t>
            </a:r>
            <a:endParaRPr lang="zh-CN" altLang="en-US" b="1" kern="1200" dirty="0">
              <a:latin typeface="华文楷体" panose="02010600040101010101" pitchFamily="2" charset="-122"/>
              <a:ea typeface="华文楷体" panose="02010600040101010101" pitchFamily="2" charset="-122"/>
              <a:cs typeface="+mj-cs"/>
            </a:endParaRPr>
          </a:p>
        </p:txBody>
      </p:sp>
      <p:sp>
        <p:nvSpPr>
          <p:cNvPr id="19458" name="内容占位符 2"/>
          <p:cNvSpPr>
            <a:spLocks noGrp="1"/>
          </p:cNvSpPr>
          <p:nvPr>
            <p:ph idx="1"/>
          </p:nvPr>
        </p:nvSpPr>
        <p:spPr>
          <a:xfrm>
            <a:off x="328613" y="1341438"/>
            <a:ext cx="8420100" cy="4840287"/>
          </a:xfrm>
        </p:spPr>
        <p:txBody>
          <a:bodyPr vert="horz" wrap="square" lIns="91440" tIns="45720" rIns="91440" bIns="45720" anchor="t" anchorCtr="0"/>
          <a:p>
            <a:pPr eaLnBrk="1" hangingPunct="1">
              <a:buClr>
                <a:srgbClr val="0D0D0D"/>
              </a:buClr>
            </a:pPr>
            <a:r>
              <a:rPr lang="zh-CN" altLang="en-US" sz="2600" kern="1200" dirty="0">
                <a:latin typeface="楷体" panose="02010609060101010101" pitchFamily="49" charset="-122"/>
                <a:ea typeface="楷体" panose="02010609060101010101" pitchFamily="49" charset="-122"/>
                <a:cs typeface="+mn-cs"/>
              </a:rPr>
              <a:t>参数方程表示</a:t>
            </a:r>
            <a:endParaRPr lang="en-US" altLang="zh-CN" sz="2600" kern="1200" dirty="0">
              <a:latin typeface="楷体" panose="02010609060101010101" pitchFamily="49" charset="-122"/>
              <a:ea typeface="楷体" panose="02010609060101010101" pitchFamily="49" charset="-122"/>
              <a:cs typeface="+mn-cs"/>
            </a:endParaRPr>
          </a:p>
          <a:p>
            <a:pPr lvl="1" eaLnBrk="1" hangingPunct="1">
              <a:buClr>
                <a:srgbClr val="0D0D0D"/>
              </a:buClr>
            </a:pPr>
            <a:r>
              <a:rPr lang="zh-CN" altLang="en-US" kern="1200" dirty="0">
                <a:latin typeface="楷体" panose="02010609060101010101" pitchFamily="49" charset="-122"/>
                <a:ea typeface="楷体" panose="02010609060101010101" pitchFamily="49" charset="-122"/>
                <a:cs typeface="+mn-cs"/>
              </a:rPr>
              <a:t>将曲线上各点的坐标分量显式地表示成参数 </a:t>
            </a:r>
            <a:r>
              <a:rPr lang="en-US" altLang="zh-CN" i="1" kern="1200" dirty="0">
                <a:latin typeface="Times New Roman" panose="02020603050405020304" pitchFamily="18" charset="0"/>
                <a:ea typeface="楷体" panose="02010609060101010101" pitchFamily="49" charset="-122"/>
                <a:cs typeface="+mn-cs"/>
              </a:rPr>
              <a:t>t </a:t>
            </a:r>
            <a:r>
              <a:rPr lang="zh-CN" altLang="en-US" kern="1200" dirty="0">
                <a:latin typeface="楷体" panose="02010609060101010101" pitchFamily="49" charset="-122"/>
                <a:ea typeface="楷体" panose="02010609060101010101" pitchFamily="49" charset="-122"/>
                <a:cs typeface="+mn-cs"/>
              </a:rPr>
              <a:t>的函数形式。其中</a:t>
            </a:r>
            <a:r>
              <a:rPr lang="en-US" altLang="zh-CN" i="1" kern="1200" dirty="0">
                <a:latin typeface="Times New Roman" panose="02020603050405020304" pitchFamily="18" charset="0"/>
                <a:ea typeface="楷体" panose="02010609060101010101" pitchFamily="49" charset="-122"/>
                <a:cs typeface="+mn-cs"/>
              </a:rPr>
              <a:t>x</a:t>
            </a:r>
            <a:r>
              <a:rPr lang="en-US" altLang="zh-CN" kern="1200" dirty="0">
                <a:latin typeface="Times New Roman" panose="02020603050405020304" pitchFamily="18" charset="0"/>
                <a:ea typeface="楷体" panose="02010609060101010101" pitchFamily="49" charset="-122"/>
                <a:cs typeface="+mn-cs"/>
              </a:rPr>
              <a:t>(</a:t>
            </a:r>
            <a:r>
              <a:rPr lang="en-US" altLang="zh-CN" i="1" kern="1200" dirty="0">
                <a:latin typeface="Times New Roman" panose="02020603050405020304" pitchFamily="18" charset="0"/>
                <a:ea typeface="楷体" panose="02010609060101010101" pitchFamily="49" charset="-122"/>
                <a:cs typeface="+mn-cs"/>
              </a:rPr>
              <a:t>t</a:t>
            </a:r>
            <a:r>
              <a:rPr lang="en-US" altLang="zh-CN" kern="1200" dirty="0">
                <a:latin typeface="Times New Roman" panose="02020603050405020304" pitchFamily="18" charset="0"/>
                <a:ea typeface="楷体" panose="02010609060101010101" pitchFamily="49" charset="-122"/>
                <a:cs typeface="+mn-cs"/>
              </a:rPr>
              <a:t>)</a:t>
            </a:r>
            <a:r>
              <a:rPr lang="zh-CN" altLang="en-US" kern="1200" dirty="0">
                <a:latin typeface="Times New Roman" panose="02020603050405020304" pitchFamily="18" charset="0"/>
                <a:ea typeface="楷体" panose="02010609060101010101" pitchFamily="49" charset="-122"/>
                <a:cs typeface="+mn-cs"/>
              </a:rPr>
              <a:t>，</a:t>
            </a:r>
            <a:r>
              <a:rPr lang="en-US" altLang="zh-CN" i="1" kern="1200" dirty="0">
                <a:latin typeface="Times New Roman" panose="02020603050405020304" pitchFamily="18" charset="0"/>
                <a:ea typeface="楷体" panose="02010609060101010101" pitchFamily="49" charset="-122"/>
                <a:cs typeface="+mn-cs"/>
              </a:rPr>
              <a:t>y</a:t>
            </a:r>
            <a:r>
              <a:rPr lang="en-US" altLang="zh-CN" kern="1200" dirty="0">
                <a:latin typeface="Times New Roman" panose="02020603050405020304" pitchFamily="18" charset="0"/>
                <a:ea typeface="楷体" panose="02010609060101010101" pitchFamily="49" charset="-122"/>
                <a:cs typeface="+mn-cs"/>
              </a:rPr>
              <a:t>(</a:t>
            </a:r>
            <a:r>
              <a:rPr lang="en-US" altLang="zh-CN" i="1" kern="1200" dirty="0">
                <a:latin typeface="Times New Roman" panose="02020603050405020304" pitchFamily="18" charset="0"/>
                <a:ea typeface="楷体" panose="02010609060101010101" pitchFamily="49" charset="-122"/>
                <a:cs typeface="+mn-cs"/>
              </a:rPr>
              <a:t>t</a:t>
            </a:r>
            <a:r>
              <a:rPr lang="en-US" altLang="zh-CN" kern="1200" dirty="0">
                <a:latin typeface="Times New Roman" panose="02020603050405020304" pitchFamily="18" charset="0"/>
                <a:ea typeface="楷体" panose="02010609060101010101" pitchFamily="49" charset="-122"/>
                <a:cs typeface="+mn-cs"/>
              </a:rPr>
              <a:t>)</a:t>
            </a:r>
            <a:r>
              <a:rPr lang="zh-CN" altLang="en-US" kern="1200" dirty="0">
                <a:latin typeface="Times New Roman" panose="02020603050405020304" pitchFamily="18" charset="0"/>
                <a:ea typeface="楷体" panose="02010609060101010101" pitchFamily="49" charset="-122"/>
                <a:cs typeface="+mn-cs"/>
              </a:rPr>
              <a:t>和</a:t>
            </a:r>
            <a:r>
              <a:rPr lang="en-US" altLang="zh-CN" i="1" kern="1200" dirty="0">
                <a:latin typeface="Times New Roman" panose="02020603050405020304" pitchFamily="18" charset="0"/>
                <a:ea typeface="楷体" panose="02010609060101010101" pitchFamily="49" charset="-122"/>
                <a:cs typeface="+mn-cs"/>
              </a:rPr>
              <a:t>z</a:t>
            </a:r>
            <a:r>
              <a:rPr lang="en-US" altLang="zh-CN" kern="1200" dirty="0">
                <a:latin typeface="Times New Roman" panose="02020603050405020304" pitchFamily="18" charset="0"/>
                <a:ea typeface="楷体" panose="02010609060101010101" pitchFamily="49" charset="-122"/>
                <a:cs typeface="+mn-cs"/>
              </a:rPr>
              <a:t>(</a:t>
            </a:r>
            <a:r>
              <a:rPr lang="en-US" altLang="zh-CN" i="1" kern="1200" dirty="0">
                <a:latin typeface="Times New Roman" panose="02020603050405020304" pitchFamily="18" charset="0"/>
                <a:ea typeface="楷体" panose="02010609060101010101" pitchFamily="49" charset="-122"/>
                <a:cs typeface="+mn-cs"/>
              </a:rPr>
              <a:t>t</a:t>
            </a:r>
            <a:r>
              <a:rPr lang="en-US" altLang="zh-CN" kern="1200" dirty="0">
                <a:latin typeface="Times New Roman" panose="02020603050405020304" pitchFamily="18" charset="0"/>
                <a:ea typeface="楷体" panose="02010609060101010101" pitchFamily="49" charset="-122"/>
                <a:cs typeface="+mn-cs"/>
              </a:rPr>
              <a:t>)</a:t>
            </a:r>
            <a:r>
              <a:rPr lang="zh-CN" altLang="en-US" kern="1200" dirty="0">
                <a:latin typeface="楷体" panose="02010609060101010101" pitchFamily="49" charset="-122"/>
                <a:ea typeface="楷体" panose="02010609060101010101" pitchFamily="49" charset="-122"/>
                <a:cs typeface="+mn-cs"/>
              </a:rPr>
              <a:t>分别是参数</a:t>
            </a:r>
            <a:r>
              <a:rPr lang="en-US" altLang="zh-CN" i="1" kern="1200" dirty="0">
                <a:latin typeface="Times New Roman" panose="02020603050405020304" pitchFamily="18" charset="0"/>
                <a:ea typeface="楷体" panose="02010609060101010101" pitchFamily="49" charset="-122"/>
                <a:cs typeface="+mn-cs"/>
              </a:rPr>
              <a:t>t </a:t>
            </a:r>
            <a:r>
              <a:rPr lang="zh-CN" altLang="en-US" kern="1200" dirty="0">
                <a:latin typeface="楷体" panose="02010609060101010101" pitchFamily="49" charset="-122"/>
                <a:ea typeface="楷体" panose="02010609060101010101" pitchFamily="49" charset="-122"/>
                <a:cs typeface="+mn-cs"/>
              </a:rPr>
              <a:t>的显式函数 </a:t>
            </a:r>
            <a:endParaRPr lang="en-US" altLang="zh-CN" kern="1200" dirty="0">
              <a:latin typeface="楷体" panose="02010609060101010101" pitchFamily="49" charset="-122"/>
              <a:ea typeface="楷体" panose="02010609060101010101" pitchFamily="49" charset="-122"/>
              <a:cs typeface="+mn-cs"/>
            </a:endParaRPr>
          </a:p>
          <a:p>
            <a:pPr eaLnBrk="1" hangingPunct="1">
              <a:buClr>
                <a:schemeClr val="hlink"/>
              </a:buClr>
              <a:buFont typeface="Arial" panose="020B0604020202020204" pitchFamily="34" charset="0"/>
              <a:buNone/>
            </a:pPr>
            <a:endParaRPr lang="en-US" altLang="zh-CN" sz="2600" kern="1200" dirty="0">
              <a:latin typeface="楷体" panose="02010609060101010101" pitchFamily="49" charset="-122"/>
              <a:ea typeface="楷体" panose="02010609060101010101" pitchFamily="49" charset="-122"/>
              <a:cs typeface="+mn-cs"/>
            </a:endParaRPr>
          </a:p>
          <a:p>
            <a:pPr eaLnBrk="1" hangingPunct="1">
              <a:buClr>
                <a:schemeClr val="hlink"/>
              </a:buClr>
              <a:buFont typeface="Arial" panose="020B0604020202020204" pitchFamily="34" charset="0"/>
              <a:buNone/>
            </a:pPr>
            <a:endParaRPr lang="en-US" altLang="zh-CN" sz="2600" kern="1200" dirty="0">
              <a:latin typeface="楷体" panose="02010609060101010101" pitchFamily="49" charset="-122"/>
              <a:ea typeface="楷体" panose="02010609060101010101" pitchFamily="49" charset="-122"/>
              <a:cs typeface="+mn-cs"/>
            </a:endParaRPr>
          </a:p>
          <a:p>
            <a:pPr eaLnBrk="1" hangingPunct="1">
              <a:buClr>
                <a:schemeClr val="hlink"/>
              </a:buClr>
              <a:buFont typeface="Arial" panose="020B0604020202020204" pitchFamily="34" charset="0"/>
              <a:buNone/>
            </a:pPr>
            <a:endParaRPr lang="en-US" altLang="zh-CN" sz="2600" kern="1200" dirty="0">
              <a:latin typeface="楷体" panose="02010609060101010101" pitchFamily="49" charset="-122"/>
              <a:ea typeface="楷体" panose="02010609060101010101" pitchFamily="49" charset="-122"/>
              <a:cs typeface="+mn-cs"/>
            </a:endParaRPr>
          </a:p>
          <a:p>
            <a:pPr eaLnBrk="1" hangingPunct="1">
              <a:buClr>
                <a:schemeClr val="hlink"/>
              </a:buClr>
              <a:buFont typeface="Arial" panose="020B0604020202020204" pitchFamily="34" charset="0"/>
              <a:buNone/>
            </a:pPr>
            <a:endParaRPr lang="zh-CN" altLang="en-US" sz="2600" kern="1200" dirty="0">
              <a:latin typeface="楷体" panose="02010609060101010101" pitchFamily="49" charset="-122"/>
              <a:ea typeface="楷体" panose="02010609060101010101" pitchFamily="49" charset="-122"/>
              <a:cs typeface="+mn-cs"/>
            </a:endParaRPr>
          </a:p>
          <a:p>
            <a:pPr lvl="1">
              <a:lnSpc>
                <a:spcPct val="120000"/>
              </a:lnSpc>
              <a:spcBef>
                <a:spcPct val="0"/>
              </a:spcBef>
            </a:pPr>
            <a:r>
              <a:rPr lang="zh-CN" altLang="en-US" kern="1200" dirty="0">
                <a:latin typeface="楷体" panose="02010609060101010101" pitchFamily="49" charset="-122"/>
                <a:ea typeface="楷体" panose="02010609060101010101" pitchFamily="49" charset="-122"/>
                <a:cs typeface="+mn-cs"/>
              </a:rPr>
              <a:t>参数方程中的参数</a:t>
            </a:r>
            <a:r>
              <a:rPr lang="en-US" altLang="zh-CN" i="1" kern="1200" dirty="0">
                <a:latin typeface="Times New Roman" panose="02020603050405020304" pitchFamily="18" charset="0"/>
                <a:ea typeface="楷体" panose="02010609060101010101" pitchFamily="49" charset="-122"/>
                <a:cs typeface="+mn-cs"/>
              </a:rPr>
              <a:t>t</a:t>
            </a:r>
            <a:r>
              <a:rPr lang="zh-CN" altLang="en-US" kern="1200" dirty="0">
                <a:latin typeface="楷体" panose="02010609060101010101" pitchFamily="49" charset="-122"/>
                <a:ea typeface="楷体" panose="02010609060101010101" pitchFamily="49" charset="-122"/>
                <a:cs typeface="+mn-cs"/>
              </a:rPr>
              <a:t>可以代表任何量，如时间、角度</a:t>
            </a:r>
            <a:endParaRPr lang="en-US" altLang="zh-CN" kern="1200" dirty="0">
              <a:latin typeface="楷体" panose="02010609060101010101" pitchFamily="49" charset="-122"/>
              <a:ea typeface="楷体" panose="02010609060101010101" pitchFamily="49" charset="-122"/>
              <a:cs typeface="+mn-cs"/>
            </a:endParaRPr>
          </a:p>
          <a:p>
            <a:pPr lvl="1">
              <a:lnSpc>
                <a:spcPct val="120000"/>
              </a:lnSpc>
              <a:spcBef>
                <a:spcPct val="0"/>
              </a:spcBef>
            </a:pPr>
            <a:r>
              <a:rPr lang="zh-CN" altLang="en-US" kern="1200" dirty="0">
                <a:latin typeface="楷体" panose="02010609060101010101" pitchFamily="49" charset="-122"/>
                <a:ea typeface="楷体" panose="02010609060101010101" pitchFamily="49" charset="-122"/>
                <a:cs typeface="+mn-cs"/>
              </a:rPr>
              <a:t>通常将参数区间规范化为</a:t>
            </a:r>
            <a:r>
              <a:rPr lang="en-US" altLang="zh-CN" kern="1200" dirty="0">
                <a:latin typeface="楷体" panose="02010609060101010101" pitchFamily="49" charset="-122"/>
                <a:ea typeface="楷体" panose="02010609060101010101" pitchFamily="49" charset="-122"/>
                <a:cs typeface="+mn-cs"/>
              </a:rPr>
              <a:t>[0,1]</a:t>
            </a:r>
            <a:endParaRPr lang="en-US" altLang="zh-CN" kern="1200" dirty="0">
              <a:latin typeface="楷体" panose="02010609060101010101" pitchFamily="49" charset="-122"/>
              <a:ea typeface="楷体" panose="02010609060101010101" pitchFamily="49" charset="-122"/>
              <a:cs typeface="+mn-cs"/>
            </a:endParaRPr>
          </a:p>
        </p:txBody>
      </p:sp>
      <p:graphicFrame>
        <p:nvGraphicFramePr>
          <p:cNvPr id="19459" name="Object 2"/>
          <p:cNvGraphicFramePr/>
          <p:nvPr/>
        </p:nvGraphicFramePr>
        <p:xfrm>
          <a:off x="2483485" y="2708910"/>
          <a:ext cx="3977005" cy="490220"/>
        </p:xfrm>
        <a:graphic>
          <a:graphicData uri="http://schemas.openxmlformats.org/presentationml/2006/ole">
            <mc:AlternateContent xmlns:mc="http://schemas.openxmlformats.org/markup-compatibility/2006">
              <mc:Choice xmlns:v="urn:schemas-microsoft-com:vml" Requires="v">
                <p:oleObj spid="_x0000_s3076" name="" r:id="rId1" imgW="2108200" imgH="254000" progId="Equation.DSMT4">
                  <p:embed/>
                </p:oleObj>
              </mc:Choice>
              <mc:Fallback>
                <p:oleObj name="" r:id="rId1" imgW="2108200" imgH="254000" progId="Equation.DSMT4">
                  <p:embed/>
                  <p:pic>
                    <p:nvPicPr>
                      <p:cNvPr id="0" name="图片 3075"/>
                      <p:cNvPicPr/>
                      <p:nvPr/>
                    </p:nvPicPr>
                    <p:blipFill>
                      <a:blip r:embed="rId2"/>
                      <a:stretch>
                        <a:fillRect/>
                      </a:stretch>
                    </p:blipFill>
                    <p:spPr>
                      <a:xfrm>
                        <a:off x="2483485" y="2708910"/>
                        <a:ext cx="3977005" cy="490220"/>
                      </a:xfrm>
                      <a:prstGeom prst="rect">
                        <a:avLst/>
                      </a:prstGeom>
                      <a:noFill/>
                      <a:ln w="38100">
                        <a:noFill/>
                        <a:miter/>
                      </a:ln>
                    </p:spPr>
                  </p:pic>
                </p:oleObj>
              </mc:Fallback>
            </mc:AlternateContent>
          </a:graphicData>
        </a:graphic>
      </p:graphicFrame>
      <p:pic>
        <p:nvPicPr>
          <p:cNvPr id="19460" name="Picture 13"/>
          <p:cNvPicPr>
            <a:picLocks noChangeAspect="1"/>
          </p:cNvPicPr>
          <p:nvPr/>
        </p:nvPicPr>
        <p:blipFill>
          <a:blip r:embed="rId3"/>
          <a:stretch>
            <a:fillRect/>
          </a:stretch>
        </p:blipFill>
        <p:spPr>
          <a:xfrm>
            <a:off x="8070850" y="4724400"/>
            <a:ext cx="1011238" cy="2052638"/>
          </a:xfrm>
          <a:prstGeom prst="rect">
            <a:avLst/>
          </a:prstGeom>
          <a:noFill/>
          <a:ln w="9525">
            <a:noFill/>
          </a:ln>
        </p:spPr>
      </p:pic>
      <p:graphicFrame>
        <p:nvGraphicFramePr>
          <p:cNvPr id="19461" name="Object 6"/>
          <p:cNvGraphicFramePr/>
          <p:nvPr/>
        </p:nvGraphicFramePr>
        <p:xfrm>
          <a:off x="2700338" y="3213100"/>
          <a:ext cx="3125787" cy="1258888"/>
        </p:xfrm>
        <a:graphic>
          <a:graphicData uri="http://schemas.openxmlformats.org/presentationml/2006/ole">
            <mc:AlternateContent xmlns:mc="http://schemas.openxmlformats.org/markup-compatibility/2006">
              <mc:Choice xmlns:v="urn:schemas-microsoft-com:vml" Requires="v">
                <p:oleObj spid="_x0000_s3077" name="" r:id="rId4" imgW="1333500" imgH="711200" progId="Equation.3">
                  <p:embed/>
                </p:oleObj>
              </mc:Choice>
              <mc:Fallback>
                <p:oleObj name="" r:id="rId4" imgW="1333500" imgH="711200" progId="Equation.3">
                  <p:embed/>
                  <p:pic>
                    <p:nvPicPr>
                      <p:cNvPr id="0" name="图片 3076"/>
                      <p:cNvPicPr/>
                      <p:nvPr/>
                    </p:nvPicPr>
                    <p:blipFill>
                      <a:blip r:embed="rId5"/>
                      <a:stretch>
                        <a:fillRect/>
                      </a:stretch>
                    </p:blipFill>
                    <p:spPr>
                      <a:xfrm>
                        <a:off x="2700338" y="3213100"/>
                        <a:ext cx="3125787" cy="1258888"/>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0481" name="Object 4"/>
          <p:cNvGraphicFramePr/>
          <p:nvPr/>
        </p:nvGraphicFramePr>
        <p:xfrm>
          <a:off x="2700338" y="2492375"/>
          <a:ext cx="4341812" cy="936625"/>
        </p:xfrm>
        <a:graphic>
          <a:graphicData uri="http://schemas.openxmlformats.org/presentationml/2006/ole">
            <mc:AlternateContent xmlns:mc="http://schemas.openxmlformats.org/markup-compatibility/2006">
              <mc:Choice xmlns:v="urn:schemas-microsoft-com:vml" Requires="v">
                <p:oleObj spid="_x0000_s3082" name="" r:id="rId1" imgW="2565400" imgH="482600" progId="Equation.DSMT4">
                  <p:embed/>
                </p:oleObj>
              </mc:Choice>
              <mc:Fallback>
                <p:oleObj name="" r:id="rId1" imgW="2565400" imgH="482600" progId="Equation.DSMT4">
                  <p:embed/>
                  <p:pic>
                    <p:nvPicPr>
                      <p:cNvPr id="0" name="图片 3081"/>
                      <p:cNvPicPr/>
                      <p:nvPr/>
                    </p:nvPicPr>
                    <p:blipFill>
                      <a:blip r:embed="rId2"/>
                      <a:stretch>
                        <a:fillRect/>
                      </a:stretch>
                    </p:blipFill>
                    <p:spPr>
                      <a:xfrm>
                        <a:off x="2700338" y="2492375"/>
                        <a:ext cx="4341812" cy="936625"/>
                      </a:xfrm>
                      <a:prstGeom prst="rect">
                        <a:avLst/>
                      </a:prstGeom>
                      <a:noFill/>
                      <a:ln w="38100">
                        <a:noFill/>
                        <a:miter/>
                      </a:ln>
                    </p:spPr>
                  </p:pic>
                </p:oleObj>
              </mc:Fallback>
            </mc:AlternateContent>
          </a:graphicData>
        </a:graphic>
      </p:graphicFrame>
      <p:graphicFrame>
        <p:nvGraphicFramePr>
          <p:cNvPr id="20482" name="Object 5"/>
          <p:cNvGraphicFramePr/>
          <p:nvPr/>
        </p:nvGraphicFramePr>
        <p:xfrm>
          <a:off x="7153275" y="2782888"/>
          <a:ext cx="990600" cy="503237"/>
        </p:xfrm>
        <a:graphic>
          <a:graphicData uri="http://schemas.openxmlformats.org/presentationml/2006/ole">
            <mc:AlternateContent xmlns:mc="http://schemas.openxmlformats.org/markup-compatibility/2006">
              <mc:Choice xmlns:v="urn:schemas-microsoft-com:vml" Requires="v">
                <p:oleObj spid="_x0000_s3080" name="" r:id="rId3" imgW="507365" imgH="254000" progId="Equation.DSMT4">
                  <p:embed/>
                </p:oleObj>
              </mc:Choice>
              <mc:Fallback>
                <p:oleObj name="" r:id="rId3" imgW="507365" imgH="254000" progId="Equation.DSMT4">
                  <p:embed/>
                  <p:pic>
                    <p:nvPicPr>
                      <p:cNvPr id="0" name="图片 3079"/>
                      <p:cNvPicPr/>
                      <p:nvPr/>
                    </p:nvPicPr>
                    <p:blipFill>
                      <a:blip r:embed="rId4"/>
                      <a:stretch>
                        <a:fillRect/>
                      </a:stretch>
                    </p:blipFill>
                    <p:spPr>
                      <a:xfrm>
                        <a:off x="7153275" y="2782888"/>
                        <a:ext cx="990600" cy="503237"/>
                      </a:xfrm>
                      <a:prstGeom prst="rect">
                        <a:avLst/>
                      </a:prstGeom>
                      <a:noFill/>
                      <a:ln w="38100">
                        <a:noFill/>
                        <a:miter/>
                      </a:ln>
                    </p:spPr>
                  </p:pic>
                </p:oleObj>
              </mc:Fallback>
            </mc:AlternateContent>
          </a:graphicData>
        </a:graphic>
      </p:graphicFrame>
      <p:sp>
        <p:nvSpPr>
          <p:cNvPr id="22531" name="Rectangle 14"/>
          <p:cNvSpPr>
            <a:spLocks noChangeArrowheads="1"/>
          </p:cNvSpPr>
          <p:nvPr/>
        </p:nvSpPr>
        <p:spPr bwMode="auto">
          <a:xfrm>
            <a:off x="250825" y="1412875"/>
            <a:ext cx="8497888" cy="4225290"/>
          </a:xfrm>
          <a:prstGeom prst="rect">
            <a:avLst/>
          </a:prstGeom>
          <a:noFill/>
          <a:ln>
            <a:noFill/>
          </a:ln>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rPr>
              <a:t>举例</a:t>
            </a:r>
            <a:endParaRPr kumimoji="0" lang="en-US" altLang="zh-CN" sz="24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endParaRPr>
          </a:p>
          <a:p>
            <a:pPr marL="457200" marR="0" lvl="0" indent="-457200" algn="l" defTabSz="914400" rtl="0" eaLnBrk="1" fontAlgn="base" latinLnBrk="0" hangingPunct="1">
              <a:lnSpc>
                <a:spcPct val="120000"/>
              </a:lnSpc>
              <a:spcBef>
                <a:spcPct val="0"/>
              </a:spcBef>
              <a:spcAft>
                <a:spcPct val="0"/>
              </a:spcAft>
              <a:buClrTx/>
              <a:buSzTx/>
              <a:buFont typeface="Arial" panose="020B0604020202020204" pitchFamily="34" charset="0"/>
              <a:buChar char="•"/>
              <a:defRPr/>
            </a:pPr>
            <a:r>
              <a:rPr kumimoji="0" lang="zh-CN" altLang="en-US" sz="2400" b="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rPr>
              <a:t>直线段参数方程表示：</a:t>
            </a:r>
            <a:r>
              <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rPr>
              <a:t>连接</a:t>
            </a:r>
            <a:r>
              <a:rPr kumimoji="0" lang="en-US" altLang="zh-CN" sz="2400" b="0" i="1"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rPr>
              <a:t>P</a:t>
            </a:r>
            <a:r>
              <a:rPr kumimoji="0" lang="en-US" altLang="zh-CN" sz="2400" b="0" i="1" u="none" strike="noStrike" kern="1200" cap="none" spc="0" normalizeH="0" baseline="-25000" noProof="0">
                <a:ln>
                  <a:noFill/>
                </a:ln>
                <a:solidFill>
                  <a:schemeClr val="tx1"/>
                </a:solidFill>
                <a:effectLst/>
                <a:uLnTx/>
                <a:uFillTx/>
                <a:latin typeface="Times New Roman" panose="02020603050405020304" pitchFamily="18" charset="0"/>
                <a:ea typeface="楷体" panose="02010609060101010101" pitchFamily="49" charset="-122"/>
                <a:cs typeface="+mn-cs"/>
              </a:rPr>
              <a:t>0</a:t>
            </a:r>
            <a:r>
              <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rPr>
              <a:t>(</a:t>
            </a:r>
            <a:r>
              <a:rPr kumimoji="0" lang="en-US" altLang="zh-CN" sz="2400" b="0" i="1"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rPr>
              <a:t>x</a:t>
            </a:r>
            <a:r>
              <a:rPr kumimoji="0" lang="en-US" altLang="zh-CN" sz="2400" b="0" i="1" u="none" strike="noStrike" kern="1200" cap="none" spc="0" normalizeH="0" baseline="-25000" noProof="0">
                <a:ln>
                  <a:noFill/>
                </a:ln>
                <a:solidFill>
                  <a:schemeClr val="tx1"/>
                </a:solidFill>
                <a:effectLst/>
                <a:uLnTx/>
                <a:uFillTx/>
                <a:latin typeface="Times New Roman" panose="02020603050405020304" pitchFamily="18" charset="0"/>
                <a:ea typeface="楷体" panose="02010609060101010101" pitchFamily="49" charset="-122"/>
                <a:cs typeface="+mn-cs"/>
              </a:rPr>
              <a:t>0</a:t>
            </a:r>
            <a:r>
              <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rPr>
              <a:t>, </a:t>
            </a:r>
            <a:r>
              <a:rPr kumimoji="0" lang="en-US" altLang="zh-CN" sz="2400" b="0" i="1"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rPr>
              <a:t>y</a:t>
            </a:r>
            <a:r>
              <a:rPr kumimoji="0" lang="en-US" altLang="zh-CN" sz="2400" b="0" i="1" u="none" strike="noStrike" kern="1200" cap="none" spc="0" normalizeH="0" baseline="-25000" noProof="0">
                <a:ln>
                  <a:noFill/>
                </a:ln>
                <a:solidFill>
                  <a:schemeClr val="tx1"/>
                </a:solidFill>
                <a:effectLst/>
                <a:uLnTx/>
                <a:uFillTx/>
                <a:latin typeface="Times New Roman" panose="02020603050405020304" pitchFamily="18" charset="0"/>
                <a:ea typeface="楷体" panose="02010609060101010101" pitchFamily="49" charset="-122"/>
                <a:cs typeface="+mn-cs"/>
              </a:rPr>
              <a:t>0</a:t>
            </a:r>
            <a:r>
              <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rPr>
              <a:t>)</a:t>
            </a:r>
            <a:r>
              <a:rPr kumimoji="0" lang="en-US" altLang="zh-CN" sz="2400" b="0" i="1"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rPr>
              <a:t>P</a:t>
            </a:r>
            <a:r>
              <a:rPr kumimoji="0" lang="en-US" altLang="zh-CN" sz="2400" b="0" i="1" u="none" strike="noStrike" kern="1200" cap="none" spc="0" normalizeH="0" baseline="-25000" noProof="0">
                <a:ln>
                  <a:noFill/>
                </a:ln>
                <a:solidFill>
                  <a:schemeClr val="tx1"/>
                </a:solidFill>
                <a:effectLst/>
                <a:uLnTx/>
                <a:uFillTx/>
                <a:latin typeface="Times New Roman" panose="02020603050405020304" pitchFamily="18" charset="0"/>
                <a:ea typeface="楷体" panose="02010609060101010101" pitchFamily="49" charset="-122"/>
                <a:cs typeface="+mn-cs"/>
              </a:rPr>
              <a:t>1</a:t>
            </a:r>
            <a:r>
              <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rPr>
              <a:t>(</a:t>
            </a:r>
            <a:r>
              <a:rPr kumimoji="0" lang="en-US" altLang="zh-CN" sz="2400" b="0" i="1"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rPr>
              <a:t>x</a:t>
            </a:r>
            <a:r>
              <a:rPr kumimoji="0" lang="en-US" altLang="zh-CN" sz="2400" b="0" i="1" u="none" strike="noStrike" kern="1200" cap="none" spc="0" normalizeH="0" baseline="-25000" noProof="0">
                <a:ln>
                  <a:noFill/>
                </a:ln>
                <a:solidFill>
                  <a:schemeClr val="tx1"/>
                </a:solidFill>
                <a:effectLst/>
                <a:uLnTx/>
                <a:uFillTx/>
                <a:latin typeface="Times New Roman" panose="02020603050405020304" pitchFamily="18" charset="0"/>
                <a:ea typeface="楷体" panose="02010609060101010101" pitchFamily="49" charset="-122"/>
                <a:cs typeface="+mn-cs"/>
              </a:rPr>
              <a:t>1</a:t>
            </a:r>
            <a:r>
              <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rPr>
              <a:t>, </a:t>
            </a:r>
            <a:r>
              <a:rPr kumimoji="0" lang="en-US" altLang="zh-CN" sz="2400" b="0" i="1"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rPr>
              <a:t>y</a:t>
            </a:r>
            <a:r>
              <a:rPr kumimoji="0" lang="en-US" altLang="zh-CN" sz="2400" b="0" i="1" u="none" strike="noStrike" kern="1200" cap="none" spc="0" normalizeH="0" baseline="-25000" noProof="0">
                <a:ln>
                  <a:noFill/>
                </a:ln>
                <a:solidFill>
                  <a:schemeClr val="tx1"/>
                </a:solidFill>
                <a:effectLst/>
                <a:uLnTx/>
                <a:uFillTx/>
                <a:latin typeface="Times New Roman" panose="02020603050405020304" pitchFamily="18" charset="0"/>
                <a:ea typeface="楷体" panose="02010609060101010101" pitchFamily="49" charset="-122"/>
                <a:cs typeface="+mn-cs"/>
              </a:rPr>
              <a:t>1</a:t>
            </a:r>
            <a:r>
              <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rPr>
              <a:t>)</a:t>
            </a:r>
            <a:r>
              <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rPr>
              <a:t> 两点直线段参数方程为</a:t>
            </a:r>
            <a:endPar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2600" b="1"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2600" b="1"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457200" marR="0" lvl="0" indent="-457200" algn="l" defTabSz="914400" rtl="0" eaLnBrk="1" fontAlgn="base" latinLnBrk="0" hangingPunct="1">
              <a:lnSpc>
                <a:spcPct val="120000"/>
              </a:lnSpc>
              <a:spcBef>
                <a:spcPct val="0"/>
              </a:spcBef>
              <a:spcAft>
                <a:spcPct val="0"/>
              </a:spcAft>
              <a:buClrTx/>
              <a:buSzTx/>
              <a:buFont typeface="Arial" panose="020B0604020202020204" pitchFamily="34" charset="0"/>
              <a:buChar char="•"/>
              <a:defRPr/>
            </a:pPr>
            <a:endParaRPr kumimoji="0" lang="en-US" altLang="zh-CN" sz="26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endParaRPr>
          </a:p>
          <a:p>
            <a:pPr marL="457200" marR="0" lvl="0" indent="-457200" algn="l" defTabSz="914400" rtl="0" eaLnBrk="1" fontAlgn="base" latinLnBrk="0" hangingPunct="1">
              <a:lnSpc>
                <a:spcPct val="120000"/>
              </a:lnSpc>
              <a:spcBef>
                <a:spcPct val="0"/>
              </a:spcBef>
              <a:spcAft>
                <a:spcPct val="0"/>
              </a:spcAft>
              <a:buClrTx/>
              <a:buSzTx/>
              <a:buFont typeface="Arial" panose="020B0604020202020204" pitchFamily="34" charset="0"/>
              <a:buChar char="•"/>
              <a:defRPr/>
            </a:pPr>
            <a:r>
              <a:rPr kumimoji="0" lang="zh-CN" altLang="en-US" sz="2400" b="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rPr>
              <a:t>圆的参数方程表示：圆心位于原点，半径为</a:t>
            </a:r>
            <a:r>
              <a:rPr kumimoji="0" lang="en-US" altLang="zh-CN" sz="2400" b="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rPr>
              <a:t>1</a:t>
            </a:r>
            <a:endParaRPr kumimoji="0" lang="zh-CN" altLang="en-US" sz="2400" b="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fontAlgn="base" latinLnBrk="0" hangingPunct="1">
              <a:lnSpc>
                <a:spcPct val="120000"/>
              </a:lnSpc>
              <a:spcBef>
                <a:spcPct val="0"/>
              </a:spcBef>
              <a:spcAft>
                <a:spcPct val="0"/>
              </a:spcAft>
              <a:buClrTx/>
              <a:buSzTx/>
              <a:buFontTx/>
              <a:buNone/>
              <a:defRPr/>
            </a:pPr>
            <a:endParaRPr kumimoji="0" lang="en-US" altLang="zh-CN" sz="26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endParaRPr>
          </a:p>
        </p:txBody>
      </p:sp>
      <p:graphicFrame>
        <p:nvGraphicFramePr>
          <p:cNvPr id="20484" name="Object 7"/>
          <p:cNvGraphicFramePr>
            <a:graphicFrameLocks noChangeAspect="1"/>
          </p:cNvGraphicFramePr>
          <p:nvPr/>
        </p:nvGraphicFramePr>
        <p:xfrm>
          <a:off x="2051050" y="5465763"/>
          <a:ext cx="3200400" cy="784225"/>
        </p:xfrm>
        <a:graphic>
          <a:graphicData uri="http://schemas.openxmlformats.org/presentationml/2006/ole">
            <mc:AlternateContent xmlns:mc="http://schemas.openxmlformats.org/markup-compatibility/2006">
              <mc:Choice xmlns:v="urn:schemas-microsoft-com:vml" Requires="v">
                <p:oleObj spid="_x0000_s3078" name="" r:id="rId5" imgW="1612900" imgH="457200" progId="Equation.DSMT4">
                  <p:embed/>
                </p:oleObj>
              </mc:Choice>
              <mc:Fallback>
                <p:oleObj name="" r:id="rId5" imgW="1612900" imgH="457200" progId="Equation.DSMT4">
                  <p:embed/>
                  <p:pic>
                    <p:nvPicPr>
                      <p:cNvPr id="0" name="图片 3077"/>
                      <p:cNvPicPr/>
                      <p:nvPr/>
                    </p:nvPicPr>
                    <p:blipFill>
                      <a:blip r:embed="rId6"/>
                      <a:stretch>
                        <a:fillRect/>
                      </a:stretch>
                    </p:blipFill>
                    <p:spPr>
                      <a:xfrm>
                        <a:off x="2051050" y="5465763"/>
                        <a:ext cx="3200400" cy="784225"/>
                      </a:xfrm>
                      <a:prstGeom prst="rect">
                        <a:avLst/>
                      </a:prstGeom>
                      <a:noFill/>
                      <a:ln w="38100">
                        <a:noFill/>
                        <a:miter/>
                      </a:ln>
                    </p:spPr>
                  </p:pic>
                </p:oleObj>
              </mc:Fallback>
            </mc:AlternateContent>
          </a:graphicData>
        </a:graphic>
      </p:graphicFrame>
      <p:graphicFrame>
        <p:nvGraphicFramePr>
          <p:cNvPr id="20485" name="Object 8"/>
          <p:cNvGraphicFramePr>
            <a:graphicFrameLocks noChangeAspect="1"/>
          </p:cNvGraphicFramePr>
          <p:nvPr/>
        </p:nvGraphicFramePr>
        <p:xfrm>
          <a:off x="5811838" y="5300663"/>
          <a:ext cx="974725" cy="588962"/>
        </p:xfrm>
        <a:graphic>
          <a:graphicData uri="http://schemas.openxmlformats.org/presentationml/2006/ole">
            <mc:AlternateContent xmlns:mc="http://schemas.openxmlformats.org/markup-compatibility/2006">
              <mc:Choice xmlns:v="urn:schemas-microsoft-com:vml" Requires="v">
                <p:oleObj spid="_x0000_s3081" name="" r:id="rId7" imgW="647700" imgH="393700" progId="Equation.3">
                  <p:embed/>
                </p:oleObj>
              </mc:Choice>
              <mc:Fallback>
                <p:oleObj name="" r:id="rId7" imgW="647700" imgH="393700" progId="Equation.3">
                  <p:embed/>
                  <p:pic>
                    <p:nvPicPr>
                      <p:cNvPr id="0" name="图片 3080"/>
                      <p:cNvPicPr/>
                      <p:nvPr/>
                    </p:nvPicPr>
                    <p:blipFill>
                      <a:blip r:embed="rId8"/>
                      <a:stretch>
                        <a:fillRect/>
                      </a:stretch>
                    </p:blipFill>
                    <p:spPr>
                      <a:xfrm>
                        <a:off x="5811838" y="5300663"/>
                        <a:ext cx="974725" cy="588962"/>
                      </a:xfrm>
                      <a:prstGeom prst="rect">
                        <a:avLst/>
                      </a:prstGeom>
                      <a:noFill/>
                      <a:ln w="38100">
                        <a:noFill/>
                        <a:miter/>
                      </a:ln>
                    </p:spPr>
                  </p:pic>
                </p:oleObj>
              </mc:Fallback>
            </mc:AlternateContent>
          </a:graphicData>
        </a:graphic>
      </p:graphicFrame>
      <p:sp>
        <p:nvSpPr>
          <p:cNvPr id="20486" name="Text Box 97"/>
          <p:cNvSpPr txBox="1"/>
          <p:nvPr/>
        </p:nvSpPr>
        <p:spPr>
          <a:xfrm>
            <a:off x="5651500" y="5791200"/>
            <a:ext cx="1295400" cy="400050"/>
          </a:xfrm>
          <a:prstGeom prst="rect">
            <a:avLst/>
          </a:prstGeom>
          <a:noFill/>
          <a:ln w="9525">
            <a:noFill/>
          </a:ln>
        </p:spPr>
        <p:txBody>
          <a:bodyPr anchor="t" anchorCtr="0">
            <a:spAutoFit/>
          </a:bodyPr>
          <a:p>
            <a:pPr algn="ctr" eaLnBrk="0" hangingPunct="0">
              <a:buFontTx/>
            </a:pPr>
            <a:r>
              <a:rPr lang="en-US" altLang="zh-CN" sz="2000" dirty="0">
                <a:solidFill>
                  <a:srgbClr val="0000FF"/>
                </a:solidFill>
                <a:latin typeface="Times New Roman" panose="02020603050405020304" pitchFamily="18" charset="0"/>
                <a:ea typeface="宋体" panose="02010600030101010101" pitchFamily="2" charset="-122"/>
              </a:rPr>
              <a:t>0≤</a:t>
            </a:r>
            <a:r>
              <a:rPr lang="en-US" altLang="zh-CN" sz="2000" i="1" dirty="0">
                <a:solidFill>
                  <a:srgbClr val="0000FF"/>
                </a:solidFill>
                <a:latin typeface="Times New Roman" panose="02020603050405020304" pitchFamily="18" charset="0"/>
                <a:ea typeface="宋体" panose="02010600030101010101" pitchFamily="2" charset="-122"/>
              </a:rPr>
              <a:t>t</a:t>
            </a:r>
            <a:r>
              <a:rPr lang="en-US" altLang="zh-CN" sz="2000" dirty="0">
                <a:solidFill>
                  <a:srgbClr val="0000FF"/>
                </a:solidFill>
                <a:latin typeface="Times New Roman" panose="02020603050405020304" pitchFamily="18" charset="0"/>
                <a:ea typeface="宋体" panose="02010600030101010101" pitchFamily="2" charset="-122"/>
              </a:rPr>
              <a:t>≤1</a:t>
            </a:r>
            <a:endParaRPr lang="en-US" altLang="zh-CN" sz="2000" dirty="0">
              <a:solidFill>
                <a:srgbClr val="0000FF"/>
              </a:solidFill>
              <a:latin typeface="Times New Roman" panose="02020603050405020304" pitchFamily="18" charset="0"/>
              <a:ea typeface="宋体" panose="02010600030101010101" pitchFamily="2" charset="-122"/>
            </a:endParaRPr>
          </a:p>
        </p:txBody>
      </p:sp>
      <p:sp>
        <p:nvSpPr>
          <p:cNvPr id="20487" name="标题 1"/>
          <p:cNvSpPr txBox="1"/>
          <p:nvPr/>
        </p:nvSpPr>
        <p:spPr>
          <a:xfrm>
            <a:off x="457200" y="407988"/>
            <a:ext cx="8229600" cy="706437"/>
          </a:xfrm>
          <a:prstGeom prst="rect">
            <a:avLst/>
          </a:prstGeom>
          <a:noFill/>
          <a:ln w="9525">
            <a:noFill/>
          </a:ln>
        </p:spPr>
        <p:txBody>
          <a:bodyPr anchor="t" anchorCtr="0"/>
          <a:p>
            <a:pPr algn="ctr">
              <a:buFontTx/>
            </a:pPr>
            <a:r>
              <a:rPr lang="en-US" altLang="zh-CN" dirty="0">
                <a:solidFill>
                  <a:schemeClr val="tx1"/>
                </a:solidFill>
                <a:latin typeface="华文楷体" panose="02010600040101010101" pitchFamily="2" charset="-122"/>
                <a:ea typeface="华文楷体" panose="02010600040101010101" pitchFamily="2" charset="-122"/>
              </a:rPr>
              <a:t>6.4.1 </a:t>
            </a:r>
            <a:r>
              <a:rPr lang="zh-CN" altLang="en-US" dirty="0">
                <a:solidFill>
                  <a:schemeClr val="tx1"/>
                </a:solidFill>
                <a:latin typeface="华文楷体" panose="02010600040101010101" pitchFamily="2" charset="-122"/>
                <a:ea typeface="华文楷体" panose="02010600040101010101" pitchFamily="2" charset="-122"/>
              </a:rPr>
              <a:t>曲线</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曲面基础</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参数方程表示</a:t>
            </a:r>
            <a:endParaRPr lang="zh-CN" altLang="en-US" dirty="0">
              <a:solidFill>
                <a:schemeClr val="tx1"/>
              </a:solidFill>
              <a:latin typeface="华文楷体" panose="02010600040101010101" pitchFamily="2" charset="-122"/>
              <a:ea typeface="华文楷体" panose="02010600040101010101" pitchFamily="2" charset="-122"/>
            </a:endParaRPr>
          </a:p>
        </p:txBody>
      </p:sp>
      <p:graphicFrame>
        <p:nvGraphicFramePr>
          <p:cNvPr id="20488" name="Object 9"/>
          <p:cNvGraphicFramePr/>
          <p:nvPr/>
        </p:nvGraphicFramePr>
        <p:xfrm>
          <a:off x="2700338" y="3600450"/>
          <a:ext cx="4062412" cy="936625"/>
        </p:xfrm>
        <a:graphic>
          <a:graphicData uri="http://schemas.openxmlformats.org/presentationml/2006/ole">
            <mc:AlternateContent xmlns:mc="http://schemas.openxmlformats.org/markup-compatibility/2006">
              <mc:Choice xmlns:v="urn:schemas-microsoft-com:vml" Requires="v">
                <p:oleObj spid="_x0000_s3079" name="" r:id="rId9" imgW="2400300" imgH="482600" progId="Equation.DSMT4">
                  <p:embed/>
                </p:oleObj>
              </mc:Choice>
              <mc:Fallback>
                <p:oleObj name="" r:id="rId9" imgW="2400300" imgH="482600" progId="Equation.DSMT4">
                  <p:embed/>
                  <p:pic>
                    <p:nvPicPr>
                      <p:cNvPr id="0" name="图片 3078"/>
                      <p:cNvPicPr/>
                      <p:nvPr/>
                    </p:nvPicPr>
                    <p:blipFill>
                      <a:blip r:embed="rId10"/>
                      <a:stretch>
                        <a:fillRect/>
                      </a:stretch>
                    </p:blipFill>
                    <p:spPr>
                      <a:xfrm>
                        <a:off x="2700338" y="3600450"/>
                        <a:ext cx="4062412" cy="936625"/>
                      </a:xfrm>
                      <a:prstGeom prst="rect">
                        <a:avLst/>
                      </a:prstGeom>
                      <a:noFill/>
                      <a:ln w="38100">
                        <a:noFill/>
                        <a:miter/>
                      </a:ln>
                    </p:spPr>
                  </p:pic>
                </p:oleObj>
              </mc:Fallback>
            </mc:AlternateContent>
          </a:graphicData>
        </a:graphic>
      </p:graphicFrame>
      <p:sp>
        <p:nvSpPr>
          <p:cNvPr id="2" name="圆角矩形标注 1"/>
          <p:cNvSpPr/>
          <p:nvPr>
            <p:custDataLst>
              <p:tags r:id="rId11"/>
            </p:custDataLst>
          </p:nvPr>
        </p:nvSpPr>
        <p:spPr>
          <a:xfrm>
            <a:off x="7164388" y="4221163"/>
            <a:ext cx="1889125" cy="1008063"/>
          </a:xfrm>
          <a:prstGeom prst="wedgeRoundRectCallout">
            <a:avLst>
              <a:gd name="adj1" fmla="val -56605"/>
              <a:gd name="adj2" fmla="val -9551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sz="2000" strike="noStrike" noProof="1">
                <a:solidFill>
                  <a:srgbClr val="0000FF"/>
                </a:solidFill>
                <a:latin typeface="华文楷体" panose="02010600040101010101" pitchFamily="2" charset="-122"/>
                <a:ea typeface="华文楷体" panose="02010600040101010101" pitchFamily="2" charset="-122"/>
              </a:rPr>
              <a:t>如何表示旋转</a:t>
            </a:r>
            <a:r>
              <a:rPr lang="en-US" altLang="zh-CN" sz="2000" strike="noStrike" noProof="1">
                <a:solidFill>
                  <a:srgbClr val="0000FF"/>
                </a:solidFill>
                <a:latin typeface="华文楷体" panose="02010600040101010101" pitchFamily="2" charset="-122"/>
                <a:ea typeface="华文楷体" panose="02010600040101010101" pitchFamily="2" charset="-122"/>
              </a:rPr>
              <a:t>45</a:t>
            </a:r>
            <a:r>
              <a:rPr lang="zh-CN" altLang="en-US" sz="2000" strike="noStrike" noProof="1">
                <a:solidFill>
                  <a:srgbClr val="0000FF"/>
                </a:solidFill>
                <a:latin typeface="华文楷体" panose="02010600040101010101" pitchFamily="2" charset="-122"/>
                <a:ea typeface="华文楷体" panose="02010600040101010101" pitchFamily="2" charset="-122"/>
              </a:rPr>
              <a:t>度后的线段？</a:t>
            </a:r>
            <a:endParaRPr lang="zh-CN" altLang="en-US" sz="2000" strike="noStrike" noProof="1">
              <a:solidFill>
                <a:srgbClr val="0000FF"/>
              </a:solidFill>
              <a:latin typeface="华文楷体" panose="02010600040101010101" pitchFamily="2" charset="-122"/>
              <a:ea typeface="华文楷体" panose="02010600040101010101" pitchFamily="2" charset="-122"/>
            </a:endParaRPr>
          </a:p>
        </p:txBody>
      </p:sp>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内容占位符 4"/>
          <p:cNvSpPr>
            <a:spLocks noGrp="1"/>
          </p:cNvSpPr>
          <p:nvPr>
            <p:ph idx="1"/>
          </p:nvPr>
        </p:nvSpPr>
        <p:spPr>
          <a:xfrm>
            <a:off x="107950" y="1133475"/>
            <a:ext cx="8799513" cy="496728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常见应用：由离散点来近似地决定曲线和曲面。</a:t>
            </a:r>
            <a:endParaRPr kumimoji="0" lang="zh-CN" altLang="en-US" sz="24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如通过测量得到有序点列，根据这些点列构造出一条光滑曲线，以直观地反映变化规律和趋势。</a:t>
            </a:r>
            <a:endParaRPr kumimoji="0" lang="en-US" altLang="zh-CN" sz="2400" b="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just" defTabSz="914400" rtl="0" eaLnBrk="0" fontAlgn="base" latinLnBrk="0" hangingPunct="0">
              <a:lnSpc>
                <a:spcPct val="100000"/>
              </a:lnSpc>
              <a:spcBef>
                <a:spcPts val="1800"/>
              </a:spcBef>
              <a:spcAft>
                <a:spcPts val="600"/>
              </a:spcAft>
              <a:buClrTx/>
              <a:buSzTx/>
              <a:buFont typeface="Arial" panose="020B0604020202020204" pitchFamily="34" charset="0"/>
              <a:buChar char="•"/>
              <a:defRPr/>
            </a:pPr>
            <a:r>
              <a:rPr kumimoji="0" lang="zh-CN" altLang="en-US" sz="2400" b="1" i="0" u="none" strike="noStrike" kern="1200" cap="none" spc="0" normalizeH="0" baseline="0" noProof="0" dirty="0" smtClean="0">
                <a:ln>
                  <a:noFill/>
                </a:ln>
                <a:solidFill>
                  <a:schemeClr val="tx1">
                    <a:lumMod val="95000"/>
                    <a:lumOff val="5000"/>
                  </a:schemeClr>
                </a:solidFill>
                <a:effectLst/>
                <a:uLnTx/>
                <a:uFillTx/>
                <a:latin typeface="Times New Roman" panose="02020603050405020304" pitchFamily="18" charset="0"/>
                <a:ea typeface="楷体" panose="02010609060101010101" pitchFamily="49" charset="-122"/>
                <a:cs typeface="Times New Roman" panose="02020603050405020304" pitchFamily="18" charset="0"/>
              </a:rPr>
              <a:t>工程中应用曲线，一般可分为两类：</a:t>
            </a:r>
            <a:endParaRPr kumimoji="0" lang="zh-CN" altLang="en-US" sz="2400" b="1" i="0" u="none" strike="noStrike" kern="1200" cap="none" spc="0" normalizeH="0" baseline="0" noProof="0" dirty="0" smtClean="0">
              <a:ln>
                <a:noFill/>
              </a:ln>
              <a:solidFill>
                <a:schemeClr val="tx1">
                  <a:lumMod val="95000"/>
                  <a:lumOff val="5000"/>
                </a:schemeClr>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742950" marR="0" lvl="1" indent="-285750" algn="just" defTabSz="914400" rtl="0" eaLnBrk="0" fontAlgn="base" latinLnBrk="0" hangingPunct="0">
              <a:lnSpc>
                <a:spcPct val="100000"/>
              </a:lnSpc>
              <a:spcBef>
                <a:spcPts val="0"/>
              </a:spcBef>
              <a:spcAft>
                <a:spcPct val="0"/>
              </a:spcAft>
              <a:buClrTx/>
              <a:buSzTx/>
              <a:buFont typeface="Arial" panose="020B0604020202020204" pitchFamily="34" charset="0"/>
              <a:buChar char="‒"/>
              <a:defRPr/>
            </a:pPr>
            <a:r>
              <a:rPr kumimoji="0" lang="zh-CN" altLang="en-US" sz="2400" b="0" i="0" u="none" strike="noStrike" kern="1200" cap="none" spc="0" normalizeH="0" baseline="0" noProof="1">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插值（</a:t>
            </a:r>
            <a:r>
              <a:rPr kumimoji="0" lang="en-US" altLang="zh-CN" sz="2400" b="0" i="0" u="none" strike="noStrike" kern="1200" cap="none" spc="0" normalizeH="0" baseline="0" noProof="1">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Interpolation</a:t>
            </a:r>
            <a:r>
              <a:rPr kumimoji="0" lang="zh-CN" altLang="en-US" sz="2400" b="0" i="0" u="none" strike="noStrike" kern="1200" cap="none" spc="0" normalizeH="0" baseline="0" noProof="1">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给定一组有序的数据点</a:t>
            </a:r>
            <a:r>
              <a:rPr kumimoji="0" lang="en-US" altLang="zh-CN" sz="24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P</a:t>
            </a:r>
            <a:r>
              <a:rPr kumimoji="0" lang="en-US" altLang="zh-CN" sz="2400" b="0" i="1" u="none" strike="noStrike" kern="1200" cap="none" spc="0" normalizeH="0" baseline="-30000" noProof="1"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i</a:t>
            </a:r>
            <a:r>
              <a:rPr kumimoji="0" lang="en-US" altLang="zh-CN" sz="24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a:t>
            </a:r>
            <a:r>
              <a:rPr kumimoji="0" lang="en-US" altLang="zh-CN" sz="2400" b="0" i="1"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i</a:t>
            </a:r>
            <a:r>
              <a:rPr kumimoji="0" lang="en-US" altLang="zh-CN" sz="24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=0,1,…, </a:t>
            </a:r>
            <a:r>
              <a:rPr kumimoji="0" lang="en-US" altLang="zh-CN" sz="2400" b="0" i="1"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n</a:t>
            </a:r>
            <a:r>
              <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构造一条曲线顺序</a:t>
            </a:r>
            <a:r>
              <a:rPr kumimoji="0" lang="zh-CN" altLang="en-US" sz="2400" b="0" i="0" u="none" strike="noStrike" kern="1200" cap="none" spc="0" normalizeH="0" baseline="0" noProof="1">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通过</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这些数据点，称为对这些数据点进行</a:t>
            </a:r>
            <a:r>
              <a:rPr kumimoji="0" lang="zh-CN" altLang="en-US" sz="2400" b="0" i="0" u="none" strike="noStrike" kern="1200" cap="none" spc="0" normalizeH="0" baseline="0" noProof="1">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插值</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，所构造的曲线称为</a:t>
            </a:r>
            <a:r>
              <a:rPr kumimoji="0" lang="zh-CN" altLang="en-US" sz="2400" b="0" i="0" u="none" strike="noStrike" kern="1200" cap="none" spc="0" normalizeH="0" baseline="0" noProof="1">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插值曲线。</a:t>
            </a:r>
            <a:endParaRPr kumimoji="0" lang="zh-CN" altLang="en-US" sz="2400" b="0" i="0" u="none" strike="noStrike" kern="1200" cap="none" spc="0" normalizeH="0" baseline="0" noProof="1">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endParaRPr>
          </a:p>
          <a:p>
            <a:pPr marL="1200150" marR="0" lvl="2" indent="-285750" algn="just" defTabSz="914400" rtl="0" eaLnBrk="0" fontAlgn="base" latinLnBrk="0" hangingPunct="0">
              <a:lnSpc>
                <a:spcPct val="100000"/>
              </a:lnSpc>
              <a:spcBef>
                <a:spcPts val="0"/>
              </a:spcBef>
              <a:spcAft>
                <a:spcPct val="0"/>
              </a:spcAft>
              <a:buClrTx/>
              <a:buSzTx/>
              <a:buFont typeface="Arial" panose="020B0604020202020204" pitchFamily="34" charset="0"/>
              <a:buChar char="‒"/>
              <a:defRPr/>
            </a:pP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根据点求曲线（根据已知猜未知）</a:t>
            </a:r>
            <a:endPar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endParaRPr>
          </a:p>
          <a:p>
            <a:pPr marL="742950" marR="0" lvl="1" indent="-285750" algn="just" defTabSz="914400" rtl="0" eaLnBrk="0" fontAlgn="base" latinLnBrk="0" hangingPunct="0">
              <a:lnSpc>
                <a:spcPct val="100000"/>
              </a:lnSpc>
              <a:spcBef>
                <a:spcPts val="0"/>
              </a:spcBef>
              <a:spcAft>
                <a:spcPct val="0"/>
              </a:spcAft>
              <a:buClrTx/>
              <a:buSzTx/>
              <a:buFont typeface="Arial" panose="020B0604020202020204" pitchFamily="34" charset="0"/>
              <a:buChar char="‒"/>
              <a:defRPr/>
            </a:pPr>
            <a:r>
              <a:rPr kumimoji="0" lang="zh-CN" altLang="en-US" sz="2400" b="0" i="0" u="none" strike="noStrike" kern="1200" cap="none" spc="0" normalizeH="0" baseline="0" noProof="1">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逼近（</a:t>
            </a:r>
            <a:r>
              <a:rPr kumimoji="0" lang="en-US" altLang="zh-CN" sz="2400" b="0" i="0" u="none" strike="noStrike" kern="1200" cap="none" spc="0" normalizeH="0" baseline="0" noProof="1">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Approximation</a:t>
            </a:r>
            <a:r>
              <a:rPr kumimoji="0" lang="zh-CN" altLang="en-US" sz="2400" b="0" i="0" u="none" strike="noStrike" kern="1200" cap="none" spc="0" normalizeH="0" baseline="0" noProof="1" smtClean="0">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a:t>
            </a:r>
            <a:r>
              <a:rPr kumimoji="0" lang="zh-CN" altLang="en-US" sz="24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构造</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一条曲线使之在某种意义下最接近给定的数据点，称为对这些数据点进行</a:t>
            </a:r>
            <a:r>
              <a:rPr kumimoji="0" lang="zh-CN" altLang="en-US" sz="2400" b="0" i="0" u="none" strike="noStrike" kern="1200" cap="none" spc="0" normalizeH="0" baseline="0" noProof="1">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逼近</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，所构造的曲线为</a:t>
            </a:r>
            <a:r>
              <a:rPr kumimoji="0" lang="zh-CN" altLang="en-US" sz="2400" b="0" i="0" u="none" strike="noStrike" kern="1200" cap="none" spc="0" normalizeH="0" baseline="0" noProof="1">
                <a:ln>
                  <a:noFill/>
                </a:ln>
                <a:solidFill>
                  <a:srgbClr val="8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逼近曲线</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a:t>
            </a:r>
            <a:r>
              <a:rPr kumimoji="0" lang="zh-CN" altLang="en-US" sz="2400" b="0" i="0" u="none" strike="noStrike" kern="1200" cap="none" spc="0" normalizeH="0" baseline="0" noProof="0" dirty="0" smtClean="0">
                <a:ln>
                  <a:noFill/>
                </a:ln>
                <a:solidFill>
                  <a:schemeClr val="tx1">
                    <a:lumMod val="95000"/>
                    <a:lumOff val="5000"/>
                  </a:schemeClr>
                </a:solidFill>
                <a:effectLst/>
                <a:uLnTx/>
                <a:uFillTx/>
                <a:latin typeface="Times New Roman" panose="02020603050405020304" pitchFamily="18" charset="0"/>
                <a:ea typeface="楷体" panose="02010609060101010101" pitchFamily="49" charset="-122"/>
                <a:cs typeface="Times New Roman" panose="02020603050405020304" pitchFamily="18" charset="0"/>
              </a:rPr>
              <a:t>比较适合于外形设计。</a:t>
            </a:r>
            <a:endPar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2530" name="标题 1"/>
          <p:cNvSpPr txBox="1"/>
          <p:nvPr/>
        </p:nvSpPr>
        <p:spPr>
          <a:xfrm>
            <a:off x="457200" y="407988"/>
            <a:ext cx="8229600" cy="706437"/>
          </a:xfrm>
          <a:prstGeom prst="rect">
            <a:avLst/>
          </a:prstGeom>
          <a:noFill/>
          <a:ln w="9525">
            <a:noFill/>
          </a:ln>
        </p:spPr>
        <p:txBody>
          <a:bodyPr anchor="t" anchorCtr="0"/>
          <a:p>
            <a:pPr algn="ctr">
              <a:buFontTx/>
            </a:pPr>
            <a:r>
              <a:rPr lang="en-US" altLang="zh-CN" dirty="0">
                <a:solidFill>
                  <a:schemeClr val="tx1"/>
                </a:solidFill>
                <a:latin typeface="华文楷体" panose="02010600040101010101" pitchFamily="2" charset="-122"/>
                <a:ea typeface="华文楷体" panose="02010600040101010101" pitchFamily="2" charset="-122"/>
              </a:rPr>
              <a:t>6.4.1 </a:t>
            </a:r>
            <a:r>
              <a:rPr lang="zh-CN" altLang="en-US" dirty="0">
                <a:solidFill>
                  <a:schemeClr val="tx1"/>
                </a:solidFill>
                <a:latin typeface="华文楷体" panose="02010600040101010101" pitchFamily="2" charset="-122"/>
                <a:ea typeface="华文楷体" panose="02010600040101010101" pitchFamily="2" charset="-122"/>
              </a:rPr>
              <a:t>曲线</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曲面基础</a:t>
            </a:r>
            <a:r>
              <a:rPr lang="en-US" altLang="zh-CN" dirty="0">
                <a:solidFill>
                  <a:schemeClr val="tx1"/>
                </a:solidFill>
                <a:latin typeface="华文楷体" panose="02010600040101010101" pitchFamily="2" charset="-122"/>
                <a:ea typeface="华文楷体" panose="02010600040101010101" pitchFamily="2" charset="-122"/>
              </a:rPr>
              <a:t>—</a:t>
            </a:r>
            <a:r>
              <a:rPr lang="zh-CN" altLang="en-US" sz="2800" b="0" dirty="0">
                <a:solidFill>
                  <a:schemeClr val="tx1"/>
                </a:solidFill>
                <a:latin typeface="华文楷体" panose="02010600040101010101" pitchFamily="2" charset="-122"/>
                <a:ea typeface="华文楷体" panose="02010600040101010101" pitchFamily="2" charset="-122"/>
              </a:rPr>
              <a:t>插值与逼近</a:t>
            </a:r>
            <a:endParaRPr lang="zh-CN" altLang="en-US" sz="2400" b="0" dirty="0">
              <a:solidFill>
                <a:schemeClr val="tx1"/>
              </a:solidFill>
              <a:latin typeface="华文楷体" panose="02010600040101010101" pitchFamily="2" charset="-122"/>
              <a:ea typeface="华文楷体" panose="02010600040101010101" pitchFamily="2" charset="-122"/>
            </a:endParaRPr>
          </a:p>
        </p:txBody>
      </p:sp>
      <p:sp>
        <p:nvSpPr>
          <p:cNvPr id="22531" name="TextBox 1"/>
          <p:cNvSpPr txBox="1"/>
          <p:nvPr/>
        </p:nvSpPr>
        <p:spPr>
          <a:xfrm>
            <a:off x="6001385" y="2492693"/>
            <a:ext cx="1728788" cy="461962"/>
          </a:xfrm>
          <a:prstGeom prst="rect">
            <a:avLst/>
          </a:prstGeom>
          <a:noFill/>
          <a:ln w="9525">
            <a:noFill/>
          </a:ln>
        </p:spPr>
        <p:txBody>
          <a:bodyPr anchor="t" anchorCtr="0">
            <a:spAutoFit/>
          </a:bodyPr>
          <a:p>
            <a:pPr>
              <a:buFontTx/>
            </a:pPr>
            <a:r>
              <a:rPr lang="zh-CN" altLang="en-US" sz="2400" u="sng" dirty="0">
                <a:solidFill>
                  <a:srgbClr val="0000FF"/>
                </a:solidFill>
                <a:latin typeface="华文楷体" panose="02010600040101010101" pitchFamily="2" charset="-122"/>
                <a:ea typeface="华文楷体" panose="02010600040101010101" pitchFamily="2" charset="-122"/>
              </a:rPr>
              <a:t>插值的目的</a:t>
            </a:r>
            <a:endParaRPr lang="zh-CN" altLang="en-US" sz="2400" u="sng" dirty="0">
              <a:solidFill>
                <a:srgbClr val="0000FF"/>
              </a:solidFill>
              <a:latin typeface="华文楷体" panose="02010600040101010101" pitchFamily="2" charset="-122"/>
              <a:ea typeface="华文楷体" panose="02010600040101010101" pitchFamily="2" charset="-122"/>
            </a:endParaRPr>
          </a:p>
        </p:txBody>
      </p:sp>
      <p:grpSp>
        <p:nvGrpSpPr>
          <p:cNvPr id="2" name="Group 4"/>
          <p:cNvGrpSpPr/>
          <p:nvPr/>
        </p:nvGrpSpPr>
        <p:grpSpPr>
          <a:xfrm>
            <a:off x="3516313" y="5684838"/>
            <a:ext cx="2784475" cy="782637"/>
            <a:chOff x="1296" y="1008"/>
            <a:chExt cx="2750" cy="1015"/>
          </a:xfrm>
        </p:grpSpPr>
        <p:sp>
          <p:nvSpPr>
            <p:cNvPr id="22533" name="Freeform 5"/>
            <p:cNvSpPr/>
            <p:nvPr/>
          </p:nvSpPr>
          <p:spPr>
            <a:xfrm>
              <a:off x="1342" y="1063"/>
              <a:ext cx="2649" cy="960"/>
            </a:xfrm>
            <a:custGeom>
              <a:avLst/>
              <a:gdLst/>
              <a:ahLst/>
              <a:cxnLst>
                <a:cxn ang="0">
                  <a:pos x="9" y="855"/>
                </a:cxn>
                <a:cxn ang="0">
                  <a:pos x="7" y="806"/>
                </a:cxn>
                <a:cxn ang="0">
                  <a:pos x="4" y="722"/>
                </a:cxn>
                <a:cxn ang="0">
                  <a:pos x="0" y="627"/>
                </a:cxn>
                <a:cxn ang="0">
                  <a:pos x="0" y="527"/>
                </a:cxn>
                <a:cxn ang="0">
                  <a:pos x="2" y="426"/>
                </a:cxn>
                <a:cxn ang="0">
                  <a:pos x="11" y="326"/>
                </a:cxn>
                <a:cxn ang="0">
                  <a:pos x="25" y="231"/>
                </a:cxn>
                <a:cxn ang="0">
                  <a:pos x="50" y="149"/>
                </a:cxn>
                <a:cxn ang="0">
                  <a:pos x="67" y="112"/>
                </a:cxn>
                <a:cxn ang="0">
                  <a:pos x="86" y="80"/>
                </a:cxn>
                <a:cxn ang="0">
                  <a:pos x="109" y="52"/>
                </a:cxn>
                <a:cxn ang="0">
                  <a:pos x="136" y="29"/>
                </a:cxn>
                <a:cxn ang="0">
                  <a:pos x="166" y="14"/>
                </a:cxn>
                <a:cxn ang="0">
                  <a:pos x="234" y="0"/>
                </a:cxn>
                <a:cxn ang="0">
                  <a:pos x="338" y="12"/>
                </a:cxn>
                <a:cxn ang="0">
                  <a:pos x="461" y="52"/>
                </a:cxn>
                <a:cxn ang="0">
                  <a:pos x="597" y="115"/>
                </a:cxn>
                <a:cxn ang="0">
                  <a:pos x="741" y="198"/>
                </a:cxn>
                <a:cxn ang="0">
                  <a:pos x="945" y="327"/>
                </a:cxn>
                <a:cxn ang="0">
                  <a:pos x="1250" y="538"/>
                </a:cxn>
                <a:cxn ang="0">
                  <a:pos x="1442" y="671"/>
                </a:cxn>
                <a:cxn ang="0">
                  <a:pos x="1574" y="760"/>
                </a:cxn>
                <a:cxn ang="0">
                  <a:pos x="1669" y="820"/>
                </a:cxn>
                <a:cxn ang="0">
                  <a:pos x="1743" y="862"/>
                </a:cxn>
                <a:cxn ang="0">
                  <a:pos x="1811" y="897"/>
                </a:cxn>
                <a:cxn ang="0">
                  <a:pos x="1873" y="924"/>
                </a:cxn>
                <a:cxn ang="0">
                  <a:pos x="1929" y="943"/>
                </a:cxn>
                <a:cxn ang="0">
                  <a:pos x="1982" y="955"/>
                </a:cxn>
                <a:cxn ang="0">
                  <a:pos x="2030" y="960"/>
                </a:cxn>
                <a:cxn ang="0">
                  <a:pos x="2074" y="959"/>
                </a:cxn>
                <a:cxn ang="0">
                  <a:pos x="2114" y="952"/>
                </a:cxn>
                <a:cxn ang="0">
                  <a:pos x="2153" y="938"/>
                </a:cxn>
                <a:cxn ang="0">
                  <a:pos x="2190" y="916"/>
                </a:cxn>
                <a:cxn ang="0">
                  <a:pos x="2225" y="892"/>
                </a:cxn>
                <a:cxn ang="0">
                  <a:pos x="2262" y="862"/>
                </a:cxn>
                <a:cxn ang="0">
                  <a:pos x="2297" y="827"/>
                </a:cxn>
                <a:cxn ang="0">
                  <a:pos x="2334" y="789"/>
                </a:cxn>
                <a:cxn ang="0">
                  <a:pos x="2385" y="731"/>
                </a:cxn>
                <a:cxn ang="0">
                  <a:pos x="2471" y="631"/>
                </a:cxn>
                <a:cxn ang="0">
                  <a:pos x="2519" y="575"/>
                </a:cxn>
                <a:cxn ang="0">
                  <a:pos x="2572" y="519"/>
                </a:cxn>
                <a:cxn ang="0">
                  <a:pos x="2628" y="457"/>
                </a:cxn>
              </a:cxnLst>
              <a:pathLst>
                <a:path w="2649" h="960">
                  <a:moveTo>
                    <a:pt x="9" y="876"/>
                  </a:moveTo>
                  <a:lnTo>
                    <a:pt x="9" y="866"/>
                  </a:lnTo>
                  <a:lnTo>
                    <a:pt x="9" y="855"/>
                  </a:lnTo>
                  <a:lnTo>
                    <a:pt x="9" y="843"/>
                  </a:lnTo>
                  <a:lnTo>
                    <a:pt x="7" y="831"/>
                  </a:lnTo>
                  <a:lnTo>
                    <a:pt x="7" y="806"/>
                  </a:lnTo>
                  <a:lnTo>
                    <a:pt x="6" y="780"/>
                  </a:lnTo>
                  <a:lnTo>
                    <a:pt x="6" y="752"/>
                  </a:lnTo>
                  <a:lnTo>
                    <a:pt x="4" y="722"/>
                  </a:lnTo>
                  <a:lnTo>
                    <a:pt x="4" y="690"/>
                  </a:lnTo>
                  <a:lnTo>
                    <a:pt x="2" y="661"/>
                  </a:lnTo>
                  <a:lnTo>
                    <a:pt x="0" y="627"/>
                  </a:lnTo>
                  <a:lnTo>
                    <a:pt x="0" y="594"/>
                  </a:lnTo>
                  <a:lnTo>
                    <a:pt x="0" y="561"/>
                  </a:lnTo>
                  <a:lnTo>
                    <a:pt x="0" y="527"/>
                  </a:lnTo>
                  <a:lnTo>
                    <a:pt x="0" y="492"/>
                  </a:lnTo>
                  <a:lnTo>
                    <a:pt x="0" y="459"/>
                  </a:lnTo>
                  <a:lnTo>
                    <a:pt x="2" y="426"/>
                  </a:lnTo>
                  <a:lnTo>
                    <a:pt x="4" y="391"/>
                  </a:lnTo>
                  <a:lnTo>
                    <a:pt x="7" y="357"/>
                  </a:lnTo>
                  <a:lnTo>
                    <a:pt x="11" y="326"/>
                  </a:lnTo>
                  <a:lnTo>
                    <a:pt x="14" y="292"/>
                  </a:lnTo>
                  <a:lnTo>
                    <a:pt x="20" y="263"/>
                  </a:lnTo>
                  <a:lnTo>
                    <a:pt x="25" y="231"/>
                  </a:lnTo>
                  <a:lnTo>
                    <a:pt x="32" y="203"/>
                  </a:lnTo>
                  <a:lnTo>
                    <a:pt x="41" y="175"/>
                  </a:lnTo>
                  <a:lnTo>
                    <a:pt x="50" y="149"/>
                  </a:lnTo>
                  <a:lnTo>
                    <a:pt x="55" y="136"/>
                  </a:lnTo>
                  <a:lnTo>
                    <a:pt x="60" y="124"/>
                  </a:lnTo>
                  <a:lnTo>
                    <a:pt x="67" y="112"/>
                  </a:lnTo>
                  <a:lnTo>
                    <a:pt x="72" y="101"/>
                  </a:lnTo>
                  <a:lnTo>
                    <a:pt x="79" y="91"/>
                  </a:lnTo>
                  <a:lnTo>
                    <a:pt x="86" y="80"/>
                  </a:lnTo>
                  <a:lnTo>
                    <a:pt x="94" y="70"/>
                  </a:lnTo>
                  <a:lnTo>
                    <a:pt x="101" y="61"/>
                  </a:lnTo>
                  <a:lnTo>
                    <a:pt x="109" y="52"/>
                  </a:lnTo>
                  <a:lnTo>
                    <a:pt x="116" y="45"/>
                  </a:lnTo>
                  <a:lnTo>
                    <a:pt x="125" y="36"/>
                  </a:lnTo>
                  <a:lnTo>
                    <a:pt x="136" y="29"/>
                  </a:lnTo>
                  <a:lnTo>
                    <a:pt x="145" y="24"/>
                  </a:lnTo>
                  <a:lnTo>
                    <a:pt x="155" y="19"/>
                  </a:lnTo>
                  <a:lnTo>
                    <a:pt x="166" y="14"/>
                  </a:lnTo>
                  <a:lnTo>
                    <a:pt x="176" y="10"/>
                  </a:lnTo>
                  <a:lnTo>
                    <a:pt x="204" y="3"/>
                  </a:lnTo>
                  <a:lnTo>
                    <a:pt x="234" y="0"/>
                  </a:lnTo>
                  <a:lnTo>
                    <a:pt x="268" y="0"/>
                  </a:lnTo>
                  <a:lnTo>
                    <a:pt x="301" y="3"/>
                  </a:lnTo>
                  <a:lnTo>
                    <a:pt x="338" y="12"/>
                  </a:lnTo>
                  <a:lnTo>
                    <a:pt x="379" y="22"/>
                  </a:lnTo>
                  <a:lnTo>
                    <a:pt x="419" y="35"/>
                  </a:lnTo>
                  <a:lnTo>
                    <a:pt x="461" y="52"/>
                  </a:lnTo>
                  <a:lnTo>
                    <a:pt x="505" y="70"/>
                  </a:lnTo>
                  <a:lnTo>
                    <a:pt x="549" y="93"/>
                  </a:lnTo>
                  <a:lnTo>
                    <a:pt x="597" y="115"/>
                  </a:lnTo>
                  <a:lnTo>
                    <a:pt x="644" y="142"/>
                  </a:lnTo>
                  <a:lnTo>
                    <a:pt x="692" y="168"/>
                  </a:lnTo>
                  <a:lnTo>
                    <a:pt x="741" y="198"/>
                  </a:lnTo>
                  <a:lnTo>
                    <a:pt x="792" y="228"/>
                  </a:lnTo>
                  <a:lnTo>
                    <a:pt x="842" y="261"/>
                  </a:lnTo>
                  <a:lnTo>
                    <a:pt x="945" y="327"/>
                  </a:lnTo>
                  <a:lnTo>
                    <a:pt x="1048" y="396"/>
                  </a:lnTo>
                  <a:lnTo>
                    <a:pt x="1150" y="468"/>
                  </a:lnTo>
                  <a:lnTo>
                    <a:pt x="1250" y="538"/>
                  </a:lnTo>
                  <a:lnTo>
                    <a:pt x="1348" y="606"/>
                  </a:lnTo>
                  <a:lnTo>
                    <a:pt x="1396" y="640"/>
                  </a:lnTo>
                  <a:lnTo>
                    <a:pt x="1442" y="671"/>
                  </a:lnTo>
                  <a:lnTo>
                    <a:pt x="1488" y="703"/>
                  </a:lnTo>
                  <a:lnTo>
                    <a:pt x="1532" y="732"/>
                  </a:lnTo>
                  <a:lnTo>
                    <a:pt x="1574" y="760"/>
                  </a:lnTo>
                  <a:lnTo>
                    <a:pt x="1614" y="787"/>
                  </a:lnTo>
                  <a:lnTo>
                    <a:pt x="1642" y="803"/>
                  </a:lnTo>
                  <a:lnTo>
                    <a:pt x="1669" y="820"/>
                  </a:lnTo>
                  <a:lnTo>
                    <a:pt x="1693" y="834"/>
                  </a:lnTo>
                  <a:lnTo>
                    <a:pt x="1718" y="848"/>
                  </a:lnTo>
                  <a:lnTo>
                    <a:pt x="1743" y="862"/>
                  </a:lnTo>
                  <a:lnTo>
                    <a:pt x="1767" y="874"/>
                  </a:lnTo>
                  <a:lnTo>
                    <a:pt x="1789" y="887"/>
                  </a:lnTo>
                  <a:lnTo>
                    <a:pt x="1811" y="897"/>
                  </a:lnTo>
                  <a:lnTo>
                    <a:pt x="1833" y="908"/>
                  </a:lnTo>
                  <a:lnTo>
                    <a:pt x="1854" y="916"/>
                  </a:lnTo>
                  <a:lnTo>
                    <a:pt x="1873" y="924"/>
                  </a:lnTo>
                  <a:lnTo>
                    <a:pt x="1892" y="931"/>
                  </a:lnTo>
                  <a:lnTo>
                    <a:pt x="1912" y="938"/>
                  </a:lnTo>
                  <a:lnTo>
                    <a:pt x="1929" y="943"/>
                  </a:lnTo>
                  <a:lnTo>
                    <a:pt x="1949" y="948"/>
                  </a:lnTo>
                  <a:lnTo>
                    <a:pt x="1965" y="952"/>
                  </a:lnTo>
                  <a:lnTo>
                    <a:pt x="1982" y="955"/>
                  </a:lnTo>
                  <a:lnTo>
                    <a:pt x="1998" y="957"/>
                  </a:lnTo>
                  <a:lnTo>
                    <a:pt x="2014" y="959"/>
                  </a:lnTo>
                  <a:lnTo>
                    <a:pt x="2030" y="960"/>
                  </a:lnTo>
                  <a:lnTo>
                    <a:pt x="2044" y="960"/>
                  </a:lnTo>
                  <a:lnTo>
                    <a:pt x="2060" y="960"/>
                  </a:lnTo>
                  <a:lnTo>
                    <a:pt x="2074" y="959"/>
                  </a:lnTo>
                  <a:lnTo>
                    <a:pt x="2088" y="957"/>
                  </a:lnTo>
                  <a:lnTo>
                    <a:pt x="2100" y="953"/>
                  </a:lnTo>
                  <a:lnTo>
                    <a:pt x="2114" y="952"/>
                  </a:lnTo>
                  <a:lnTo>
                    <a:pt x="2126" y="946"/>
                  </a:lnTo>
                  <a:lnTo>
                    <a:pt x="2141" y="943"/>
                  </a:lnTo>
                  <a:lnTo>
                    <a:pt x="2153" y="938"/>
                  </a:lnTo>
                  <a:lnTo>
                    <a:pt x="2165" y="931"/>
                  </a:lnTo>
                  <a:lnTo>
                    <a:pt x="2177" y="925"/>
                  </a:lnTo>
                  <a:lnTo>
                    <a:pt x="2190" y="916"/>
                  </a:lnTo>
                  <a:lnTo>
                    <a:pt x="2202" y="909"/>
                  </a:lnTo>
                  <a:lnTo>
                    <a:pt x="2214" y="901"/>
                  </a:lnTo>
                  <a:lnTo>
                    <a:pt x="2225" y="892"/>
                  </a:lnTo>
                  <a:lnTo>
                    <a:pt x="2237" y="883"/>
                  </a:lnTo>
                  <a:lnTo>
                    <a:pt x="2250" y="873"/>
                  </a:lnTo>
                  <a:lnTo>
                    <a:pt x="2262" y="862"/>
                  </a:lnTo>
                  <a:lnTo>
                    <a:pt x="2273" y="852"/>
                  </a:lnTo>
                  <a:lnTo>
                    <a:pt x="2285" y="839"/>
                  </a:lnTo>
                  <a:lnTo>
                    <a:pt x="2297" y="827"/>
                  </a:lnTo>
                  <a:lnTo>
                    <a:pt x="2309" y="815"/>
                  </a:lnTo>
                  <a:lnTo>
                    <a:pt x="2322" y="803"/>
                  </a:lnTo>
                  <a:lnTo>
                    <a:pt x="2334" y="789"/>
                  </a:lnTo>
                  <a:lnTo>
                    <a:pt x="2346" y="774"/>
                  </a:lnTo>
                  <a:lnTo>
                    <a:pt x="2359" y="760"/>
                  </a:lnTo>
                  <a:lnTo>
                    <a:pt x="2385" y="731"/>
                  </a:lnTo>
                  <a:lnTo>
                    <a:pt x="2413" y="697"/>
                  </a:lnTo>
                  <a:lnTo>
                    <a:pt x="2442" y="664"/>
                  </a:lnTo>
                  <a:lnTo>
                    <a:pt x="2471" y="631"/>
                  </a:lnTo>
                  <a:lnTo>
                    <a:pt x="2487" y="611"/>
                  </a:lnTo>
                  <a:lnTo>
                    <a:pt x="2503" y="594"/>
                  </a:lnTo>
                  <a:lnTo>
                    <a:pt x="2519" y="575"/>
                  </a:lnTo>
                  <a:lnTo>
                    <a:pt x="2537" y="557"/>
                  </a:lnTo>
                  <a:lnTo>
                    <a:pt x="2552" y="538"/>
                  </a:lnTo>
                  <a:lnTo>
                    <a:pt x="2572" y="519"/>
                  </a:lnTo>
                  <a:lnTo>
                    <a:pt x="2589" y="498"/>
                  </a:lnTo>
                  <a:lnTo>
                    <a:pt x="2609" y="478"/>
                  </a:lnTo>
                  <a:lnTo>
                    <a:pt x="2628" y="457"/>
                  </a:lnTo>
                  <a:lnTo>
                    <a:pt x="2649" y="438"/>
                  </a:lnTo>
                </a:path>
              </a:pathLst>
            </a:custGeom>
            <a:noFill/>
            <a:ln w="17463" cap="flat" cmpd="sng">
              <a:solidFill>
                <a:srgbClr val="000000"/>
              </a:solidFill>
              <a:prstDash val="solid"/>
              <a:round/>
              <a:headEnd type="none" w="med" len="med"/>
              <a:tailEnd type="none" w="med" len="med"/>
            </a:ln>
          </p:spPr>
          <p:txBody>
            <a:bodyPr/>
            <a:p>
              <a:endParaRPr lang="zh-CN" altLang="en-US"/>
            </a:p>
          </p:txBody>
        </p:sp>
        <p:sp>
          <p:nvSpPr>
            <p:cNvPr id="22534" name="Freeform 6"/>
            <p:cNvSpPr/>
            <p:nvPr/>
          </p:nvSpPr>
          <p:spPr>
            <a:xfrm>
              <a:off x="1296" y="1885"/>
              <a:ext cx="110" cy="109"/>
            </a:xfrm>
            <a:custGeom>
              <a:avLst/>
              <a:gdLst/>
              <a:ahLst/>
              <a:cxnLst>
                <a:cxn ang="0">
                  <a:pos x="0" y="54"/>
                </a:cxn>
                <a:cxn ang="0">
                  <a:pos x="0" y="49"/>
                </a:cxn>
                <a:cxn ang="0">
                  <a:pos x="0" y="44"/>
                </a:cxn>
                <a:cxn ang="0">
                  <a:pos x="2" y="38"/>
                </a:cxn>
                <a:cxn ang="0">
                  <a:pos x="4" y="33"/>
                </a:cxn>
                <a:cxn ang="0">
                  <a:pos x="6" y="28"/>
                </a:cxn>
                <a:cxn ang="0">
                  <a:pos x="9" y="23"/>
                </a:cxn>
                <a:cxn ang="0">
                  <a:pos x="16" y="16"/>
                </a:cxn>
                <a:cxn ang="0">
                  <a:pos x="23" y="9"/>
                </a:cxn>
                <a:cxn ang="0">
                  <a:pos x="29" y="5"/>
                </a:cxn>
                <a:cxn ang="0">
                  <a:pos x="34" y="3"/>
                </a:cxn>
                <a:cxn ang="0">
                  <a:pos x="39" y="2"/>
                </a:cxn>
                <a:cxn ang="0">
                  <a:pos x="44" y="0"/>
                </a:cxn>
                <a:cxn ang="0">
                  <a:pos x="50" y="0"/>
                </a:cxn>
                <a:cxn ang="0">
                  <a:pos x="55" y="0"/>
                </a:cxn>
                <a:cxn ang="0">
                  <a:pos x="60" y="0"/>
                </a:cxn>
                <a:cxn ang="0">
                  <a:pos x="66" y="0"/>
                </a:cxn>
                <a:cxn ang="0">
                  <a:pos x="71" y="2"/>
                </a:cxn>
                <a:cxn ang="0">
                  <a:pos x="76" y="3"/>
                </a:cxn>
                <a:cxn ang="0">
                  <a:pos x="81" y="5"/>
                </a:cxn>
                <a:cxn ang="0">
                  <a:pos x="85" y="9"/>
                </a:cxn>
                <a:cxn ang="0">
                  <a:pos x="94" y="16"/>
                </a:cxn>
                <a:cxn ang="0">
                  <a:pos x="101" y="23"/>
                </a:cxn>
                <a:cxn ang="0">
                  <a:pos x="103" y="28"/>
                </a:cxn>
                <a:cxn ang="0">
                  <a:pos x="106" y="33"/>
                </a:cxn>
                <a:cxn ang="0">
                  <a:pos x="108" y="38"/>
                </a:cxn>
                <a:cxn ang="0">
                  <a:pos x="110" y="44"/>
                </a:cxn>
                <a:cxn ang="0">
                  <a:pos x="110" y="49"/>
                </a:cxn>
                <a:cxn ang="0">
                  <a:pos x="110" y="54"/>
                </a:cxn>
                <a:cxn ang="0">
                  <a:pos x="110" y="59"/>
                </a:cxn>
                <a:cxn ang="0">
                  <a:pos x="110" y="65"/>
                </a:cxn>
                <a:cxn ang="0">
                  <a:pos x="108" y="70"/>
                </a:cxn>
                <a:cxn ang="0">
                  <a:pos x="106" y="75"/>
                </a:cxn>
                <a:cxn ang="0">
                  <a:pos x="103" y="80"/>
                </a:cxn>
                <a:cxn ang="0">
                  <a:pos x="101" y="84"/>
                </a:cxn>
                <a:cxn ang="0">
                  <a:pos x="94" y="93"/>
                </a:cxn>
                <a:cxn ang="0">
                  <a:pos x="85" y="100"/>
                </a:cxn>
                <a:cxn ang="0">
                  <a:pos x="81" y="102"/>
                </a:cxn>
                <a:cxn ang="0">
                  <a:pos x="76" y="105"/>
                </a:cxn>
                <a:cxn ang="0">
                  <a:pos x="71" y="107"/>
                </a:cxn>
                <a:cxn ang="0">
                  <a:pos x="66" y="109"/>
                </a:cxn>
                <a:cxn ang="0">
                  <a:pos x="60" y="109"/>
                </a:cxn>
                <a:cxn ang="0">
                  <a:pos x="55" y="109"/>
                </a:cxn>
                <a:cxn ang="0">
                  <a:pos x="50" y="109"/>
                </a:cxn>
                <a:cxn ang="0">
                  <a:pos x="44" y="109"/>
                </a:cxn>
                <a:cxn ang="0">
                  <a:pos x="39" y="107"/>
                </a:cxn>
                <a:cxn ang="0">
                  <a:pos x="34" y="105"/>
                </a:cxn>
                <a:cxn ang="0">
                  <a:pos x="29" y="102"/>
                </a:cxn>
                <a:cxn ang="0">
                  <a:pos x="23" y="100"/>
                </a:cxn>
                <a:cxn ang="0">
                  <a:pos x="16" y="93"/>
                </a:cxn>
                <a:cxn ang="0">
                  <a:pos x="9" y="84"/>
                </a:cxn>
                <a:cxn ang="0">
                  <a:pos x="6" y="80"/>
                </a:cxn>
                <a:cxn ang="0">
                  <a:pos x="4" y="75"/>
                </a:cxn>
                <a:cxn ang="0">
                  <a:pos x="2" y="70"/>
                </a:cxn>
                <a:cxn ang="0">
                  <a:pos x="0" y="65"/>
                </a:cxn>
                <a:cxn ang="0">
                  <a:pos x="0" y="59"/>
                </a:cxn>
                <a:cxn ang="0">
                  <a:pos x="0" y="54"/>
                </a:cxn>
              </a:cxnLst>
              <a:pathLst>
                <a:path w="110" h="109">
                  <a:moveTo>
                    <a:pt x="0" y="54"/>
                  </a:moveTo>
                  <a:lnTo>
                    <a:pt x="0" y="49"/>
                  </a:lnTo>
                  <a:lnTo>
                    <a:pt x="0" y="44"/>
                  </a:lnTo>
                  <a:lnTo>
                    <a:pt x="2" y="38"/>
                  </a:lnTo>
                  <a:lnTo>
                    <a:pt x="4" y="33"/>
                  </a:lnTo>
                  <a:lnTo>
                    <a:pt x="6" y="28"/>
                  </a:lnTo>
                  <a:lnTo>
                    <a:pt x="9" y="23"/>
                  </a:lnTo>
                  <a:lnTo>
                    <a:pt x="16" y="16"/>
                  </a:lnTo>
                  <a:lnTo>
                    <a:pt x="23" y="9"/>
                  </a:lnTo>
                  <a:lnTo>
                    <a:pt x="29" y="5"/>
                  </a:lnTo>
                  <a:lnTo>
                    <a:pt x="34" y="3"/>
                  </a:lnTo>
                  <a:lnTo>
                    <a:pt x="39" y="2"/>
                  </a:lnTo>
                  <a:lnTo>
                    <a:pt x="44" y="0"/>
                  </a:lnTo>
                  <a:lnTo>
                    <a:pt x="50" y="0"/>
                  </a:lnTo>
                  <a:lnTo>
                    <a:pt x="55" y="0"/>
                  </a:lnTo>
                  <a:lnTo>
                    <a:pt x="60" y="0"/>
                  </a:lnTo>
                  <a:lnTo>
                    <a:pt x="66" y="0"/>
                  </a:lnTo>
                  <a:lnTo>
                    <a:pt x="71" y="2"/>
                  </a:lnTo>
                  <a:lnTo>
                    <a:pt x="76" y="3"/>
                  </a:lnTo>
                  <a:lnTo>
                    <a:pt x="81" y="5"/>
                  </a:lnTo>
                  <a:lnTo>
                    <a:pt x="85" y="9"/>
                  </a:lnTo>
                  <a:lnTo>
                    <a:pt x="94" y="16"/>
                  </a:lnTo>
                  <a:lnTo>
                    <a:pt x="101" y="23"/>
                  </a:lnTo>
                  <a:lnTo>
                    <a:pt x="103" y="28"/>
                  </a:lnTo>
                  <a:lnTo>
                    <a:pt x="106" y="33"/>
                  </a:lnTo>
                  <a:lnTo>
                    <a:pt x="108" y="38"/>
                  </a:lnTo>
                  <a:lnTo>
                    <a:pt x="110" y="44"/>
                  </a:lnTo>
                  <a:lnTo>
                    <a:pt x="110" y="49"/>
                  </a:lnTo>
                  <a:lnTo>
                    <a:pt x="110" y="54"/>
                  </a:lnTo>
                  <a:lnTo>
                    <a:pt x="110" y="59"/>
                  </a:lnTo>
                  <a:lnTo>
                    <a:pt x="110" y="65"/>
                  </a:lnTo>
                  <a:lnTo>
                    <a:pt x="108" y="70"/>
                  </a:lnTo>
                  <a:lnTo>
                    <a:pt x="106" y="75"/>
                  </a:lnTo>
                  <a:lnTo>
                    <a:pt x="103" y="80"/>
                  </a:lnTo>
                  <a:lnTo>
                    <a:pt x="101" y="84"/>
                  </a:lnTo>
                  <a:lnTo>
                    <a:pt x="94" y="93"/>
                  </a:lnTo>
                  <a:lnTo>
                    <a:pt x="85" y="100"/>
                  </a:lnTo>
                  <a:lnTo>
                    <a:pt x="81" y="102"/>
                  </a:lnTo>
                  <a:lnTo>
                    <a:pt x="76" y="105"/>
                  </a:lnTo>
                  <a:lnTo>
                    <a:pt x="71" y="107"/>
                  </a:lnTo>
                  <a:lnTo>
                    <a:pt x="66" y="109"/>
                  </a:lnTo>
                  <a:lnTo>
                    <a:pt x="60" y="109"/>
                  </a:lnTo>
                  <a:lnTo>
                    <a:pt x="55" y="109"/>
                  </a:lnTo>
                  <a:lnTo>
                    <a:pt x="50" y="109"/>
                  </a:lnTo>
                  <a:lnTo>
                    <a:pt x="44" y="109"/>
                  </a:lnTo>
                  <a:lnTo>
                    <a:pt x="39" y="107"/>
                  </a:lnTo>
                  <a:lnTo>
                    <a:pt x="34" y="105"/>
                  </a:lnTo>
                  <a:lnTo>
                    <a:pt x="29" y="102"/>
                  </a:lnTo>
                  <a:lnTo>
                    <a:pt x="23" y="100"/>
                  </a:lnTo>
                  <a:lnTo>
                    <a:pt x="16" y="93"/>
                  </a:lnTo>
                  <a:lnTo>
                    <a:pt x="9" y="84"/>
                  </a:lnTo>
                  <a:lnTo>
                    <a:pt x="6" y="80"/>
                  </a:lnTo>
                  <a:lnTo>
                    <a:pt x="4" y="75"/>
                  </a:lnTo>
                  <a:lnTo>
                    <a:pt x="2" y="70"/>
                  </a:lnTo>
                  <a:lnTo>
                    <a:pt x="0" y="65"/>
                  </a:lnTo>
                  <a:lnTo>
                    <a:pt x="0" y="59"/>
                  </a:lnTo>
                  <a:lnTo>
                    <a:pt x="0" y="54"/>
                  </a:lnTo>
                  <a:close/>
                </a:path>
              </a:pathLst>
            </a:custGeom>
            <a:solidFill>
              <a:srgbClr val="FF0000"/>
            </a:solidFill>
            <a:ln w="9525">
              <a:noFill/>
            </a:ln>
          </p:spPr>
          <p:txBody>
            <a:bodyPr/>
            <a:p>
              <a:endParaRPr lang="zh-CN" altLang="en-US"/>
            </a:p>
          </p:txBody>
        </p:sp>
        <p:sp>
          <p:nvSpPr>
            <p:cNvPr id="22535" name="Freeform 7"/>
            <p:cNvSpPr/>
            <p:nvPr/>
          </p:nvSpPr>
          <p:spPr>
            <a:xfrm>
              <a:off x="1296" y="1885"/>
              <a:ext cx="110" cy="109"/>
            </a:xfrm>
            <a:custGeom>
              <a:avLst/>
              <a:gdLst/>
              <a:ahLst/>
              <a:cxnLst>
                <a:cxn ang="0">
                  <a:pos x="0" y="54"/>
                </a:cxn>
                <a:cxn ang="0">
                  <a:pos x="0" y="49"/>
                </a:cxn>
                <a:cxn ang="0">
                  <a:pos x="0" y="44"/>
                </a:cxn>
                <a:cxn ang="0">
                  <a:pos x="2" y="38"/>
                </a:cxn>
                <a:cxn ang="0">
                  <a:pos x="4" y="33"/>
                </a:cxn>
                <a:cxn ang="0">
                  <a:pos x="6" y="28"/>
                </a:cxn>
                <a:cxn ang="0">
                  <a:pos x="9" y="23"/>
                </a:cxn>
                <a:cxn ang="0">
                  <a:pos x="16" y="16"/>
                </a:cxn>
                <a:cxn ang="0">
                  <a:pos x="23" y="9"/>
                </a:cxn>
                <a:cxn ang="0">
                  <a:pos x="29" y="5"/>
                </a:cxn>
                <a:cxn ang="0">
                  <a:pos x="34" y="3"/>
                </a:cxn>
                <a:cxn ang="0">
                  <a:pos x="39" y="2"/>
                </a:cxn>
                <a:cxn ang="0">
                  <a:pos x="44" y="0"/>
                </a:cxn>
                <a:cxn ang="0">
                  <a:pos x="50" y="0"/>
                </a:cxn>
                <a:cxn ang="0">
                  <a:pos x="55" y="0"/>
                </a:cxn>
                <a:cxn ang="0">
                  <a:pos x="60" y="0"/>
                </a:cxn>
                <a:cxn ang="0">
                  <a:pos x="66" y="0"/>
                </a:cxn>
                <a:cxn ang="0">
                  <a:pos x="71" y="2"/>
                </a:cxn>
                <a:cxn ang="0">
                  <a:pos x="76" y="3"/>
                </a:cxn>
                <a:cxn ang="0">
                  <a:pos x="81" y="5"/>
                </a:cxn>
                <a:cxn ang="0">
                  <a:pos x="85" y="9"/>
                </a:cxn>
                <a:cxn ang="0">
                  <a:pos x="94" y="16"/>
                </a:cxn>
                <a:cxn ang="0">
                  <a:pos x="101" y="23"/>
                </a:cxn>
                <a:cxn ang="0">
                  <a:pos x="103" y="28"/>
                </a:cxn>
                <a:cxn ang="0">
                  <a:pos x="106" y="33"/>
                </a:cxn>
                <a:cxn ang="0">
                  <a:pos x="108" y="38"/>
                </a:cxn>
                <a:cxn ang="0">
                  <a:pos x="110" y="44"/>
                </a:cxn>
                <a:cxn ang="0">
                  <a:pos x="110" y="49"/>
                </a:cxn>
                <a:cxn ang="0">
                  <a:pos x="110" y="54"/>
                </a:cxn>
                <a:cxn ang="0">
                  <a:pos x="110" y="59"/>
                </a:cxn>
                <a:cxn ang="0">
                  <a:pos x="110" y="65"/>
                </a:cxn>
                <a:cxn ang="0">
                  <a:pos x="108" y="70"/>
                </a:cxn>
                <a:cxn ang="0">
                  <a:pos x="106" y="75"/>
                </a:cxn>
                <a:cxn ang="0">
                  <a:pos x="103" y="80"/>
                </a:cxn>
                <a:cxn ang="0">
                  <a:pos x="101" y="84"/>
                </a:cxn>
                <a:cxn ang="0">
                  <a:pos x="94" y="93"/>
                </a:cxn>
                <a:cxn ang="0">
                  <a:pos x="85" y="100"/>
                </a:cxn>
                <a:cxn ang="0">
                  <a:pos x="81" y="102"/>
                </a:cxn>
                <a:cxn ang="0">
                  <a:pos x="76" y="105"/>
                </a:cxn>
                <a:cxn ang="0">
                  <a:pos x="71" y="107"/>
                </a:cxn>
                <a:cxn ang="0">
                  <a:pos x="66" y="109"/>
                </a:cxn>
                <a:cxn ang="0">
                  <a:pos x="60" y="109"/>
                </a:cxn>
                <a:cxn ang="0">
                  <a:pos x="55" y="109"/>
                </a:cxn>
                <a:cxn ang="0">
                  <a:pos x="50" y="109"/>
                </a:cxn>
                <a:cxn ang="0">
                  <a:pos x="44" y="109"/>
                </a:cxn>
                <a:cxn ang="0">
                  <a:pos x="39" y="107"/>
                </a:cxn>
                <a:cxn ang="0">
                  <a:pos x="34" y="105"/>
                </a:cxn>
                <a:cxn ang="0">
                  <a:pos x="29" y="102"/>
                </a:cxn>
                <a:cxn ang="0">
                  <a:pos x="23" y="100"/>
                </a:cxn>
                <a:cxn ang="0">
                  <a:pos x="16" y="93"/>
                </a:cxn>
                <a:cxn ang="0">
                  <a:pos x="9" y="84"/>
                </a:cxn>
                <a:cxn ang="0">
                  <a:pos x="6" y="80"/>
                </a:cxn>
                <a:cxn ang="0">
                  <a:pos x="4" y="75"/>
                </a:cxn>
                <a:cxn ang="0">
                  <a:pos x="2" y="70"/>
                </a:cxn>
                <a:cxn ang="0">
                  <a:pos x="0" y="65"/>
                </a:cxn>
                <a:cxn ang="0">
                  <a:pos x="0" y="59"/>
                </a:cxn>
                <a:cxn ang="0">
                  <a:pos x="0" y="54"/>
                </a:cxn>
              </a:cxnLst>
              <a:pathLst>
                <a:path w="110" h="109">
                  <a:moveTo>
                    <a:pt x="0" y="54"/>
                  </a:moveTo>
                  <a:lnTo>
                    <a:pt x="0" y="49"/>
                  </a:lnTo>
                  <a:lnTo>
                    <a:pt x="0" y="44"/>
                  </a:lnTo>
                  <a:lnTo>
                    <a:pt x="2" y="38"/>
                  </a:lnTo>
                  <a:lnTo>
                    <a:pt x="4" y="33"/>
                  </a:lnTo>
                  <a:lnTo>
                    <a:pt x="6" y="28"/>
                  </a:lnTo>
                  <a:lnTo>
                    <a:pt x="9" y="23"/>
                  </a:lnTo>
                  <a:lnTo>
                    <a:pt x="16" y="16"/>
                  </a:lnTo>
                  <a:lnTo>
                    <a:pt x="23" y="9"/>
                  </a:lnTo>
                  <a:lnTo>
                    <a:pt x="29" y="5"/>
                  </a:lnTo>
                  <a:lnTo>
                    <a:pt x="34" y="3"/>
                  </a:lnTo>
                  <a:lnTo>
                    <a:pt x="39" y="2"/>
                  </a:lnTo>
                  <a:lnTo>
                    <a:pt x="44" y="0"/>
                  </a:lnTo>
                  <a:lnTo>
                    <a:pt x="50" y="0"/>
                  </a:lnTo>
                  <a:lnTo>
                    <a:pt x="55" y="0"/>
                  </a:lnTo>
                  <a:lnTo>
                    <a:pt x="60" y="0"/>
                  </a:lnTo>
                  <a:lnTo>
                    <a:pt x="66" y="0"/>
                  </a:lnTo>
                  <a:lnTo>
                    <a:pt x="71" y="2"/>
                  </a:lnTo>
                  <a:lnTo>
                    <a:pt x="76" y="3"/>
                  </a:lnTo>
                  <a:lnTo>
                    <a:pt x="81" y="5"/>
                  </a:lnTo>
                  <a:lnTo>
                    <a:pt x="85" y="9"/>
                  </a:lnTo>
                  <a:lnTo>
                    <a:pt x="94" y="16"/>
                  </a:lnTo>
                  <a:lnTo>
                    <a:pt x="101" y="23"/>
                  </a:lnTo>
                  <a:lnTo>
                    <a:pt x="103" y="28"/>
                  </a:lnTo>
                  <a:lnTo>
                    <a:pt x="106" y="33"/>
                  </a:lnTo>
                  <a:lnTo>
                    <a:pt x="108" y="38"/>
                  </a:lnTo>
                  <a:lnTo>
                    <a:pt x="110" y="44"/>
                  </a:lnTo>
                  <a:lnTo>
                    <a:pt x="110" y="49"/>
                  </a:lnTo>
                  <a:lnTo>
                    <a:pt x="110" y="54"/>
                  </a:lnTo>
                  <a:lnTo>
                    <a:pt x="110" y="59"/>
                  </a:lnTo>
                  <a:lnTo>
                    <a:pt x="110" y="65"/>
                  </a:lnTo>
                  <a:lnTo>
                    <a:pt x="108" y="70"/>
                  </a:lnTo>
                  <a:lnTo>
                    <a:pt x="106" y="75"/>
                  </a:lnTo>
                  <a:lnTo>
                    <a:pt x="103" y="80"/>
                  </a:lnTo>
                  <a:lnTo>
                    <a:pt x="101" y="84"/>
                  </a:lnTo>
                  <a:lnTo>
                    <a:pt x="94" y="93"/>
                  </a:lnTo>
                  <a:lnTo>
                    <a:pt x="85" y="100"/>
                  </a:lnTo>
                  <a:lnTo>
                    <a:pt x="81" y="102"/>
                  </a:lnTo>
                  <a:lnTo>
                    <a:pt x="76" y="105"/>
                  </a:lnTo>
                  <a:lnTo>
                    <a:pt x="71" y="107"/>
                  </a:lnTo>
                  <a:lnTo>
                    <a:pt x="66" y="109"/>
                  </a:lnTo>
                  <a:lnTo>
                    <a:pt x="60" y="109"/>
                  </a:lnTo>
                  <a:lnTo>
                    <a:pt x="55" y="109"/>
                  </a:lnTo>
                  <a:lnTo>
                    <a:pt x="50" y="109"/>
                  </a:lnTo>
                  <a:lnTo>
                    <a:pt x="44" y="109"/>
                  </a:lnTo>
                  <a:lnTo>
                    <a:pt x="39" y="107"/>
                  </a:lnTo>
                  <a:lnTo>
                    <a:pt x="34" y="105"/>
                  </a:lnTo>
                  <a:lnTo>
                    <a:pt x="29" y="102"/>
                  </a:lnTo>
                  <a:lnTo>
                    <a:pt x="23" y="100"/>
                  </a:lnTo>
                  <a:lnTo>
                    <a:pt x="16" y="93"/>
                  </a:lnTo>
                  <a:lnTo>
                    <a:pt x="9" y="84"/>
                  </a:lnTo>
                  <a:lnTo>
                    <a:pt x="6" y="80"/>
                  </a:lnTo>
                  <a:lnTo>
                    <a:pt x="4" y="75"/>
                  </a:lnTo>
                  <a:lnTo>
                    <a:pt x="2" y="70"/>
                  </a:lnTo>
                  <a:lnTo>
                    <a:pt x="0" y="65"/>
                  </a:lnTo>
                  <a:lnTo>
                    <a:pt x="0" y="59"/>
                  </a:lnTo>
                  <a:lnTo>
                    <a:pt x="0" y="54"/>
                  </a:lnTo>
                </a:path>
              </a:pathLst>
            </a:custGeom>
            <a:noFill/>
            <a:ln w="17463" cap="flat" cmpd="sng">
              <a:solidFill>
                <a:srgbClr val="000000"/>
              </a:solidFill>
              <a:prstDash val="solid"/>
              <a:round/>
              <a:headEnd type="none" w="med" len="med"/>
              <a:tailEnd type="none" w="med" len="med"/>
            </a:ln>
          </p:spPr>
          <p:txBody>
            <a:bodyPr/>
            <a:p>
              <a:endParaRPr lang="zh-CN" altLang="en-US"/>
            </a:p>
          </p:txBody>
        </p:sp>
        <p:sp>
          <p:nvSpPr>
            <p:cNvPr id="22536" name="Freeform 8"/>
            <p:cNvSpPr/>
            <p:nvPr/>
          </p:nvSpPr>
          <p:spPr>
            <a:xfrm>
              <a:off x="1296" y="1666"/>
              <a:ext cx="110" cy="108"/>
            </a:xfrm>
            <a:custGeom>
              <a:avLst/>
              <a:gdLst/>
              <a:ahLst/>
              <a:cxnLst>
                <a:cxn ang="0">
                  <a:pos x="0" y="54"/>
                </a:cxn>
                <a:cxn ang="0">
                  <a:pos x="0" y="49"/>
                </a:cxn>
                <a:cxn ang="0">
                  <a:pos x="0" y="44"/>
                </a:cxn>
                <a:cxn ang="0">
                  <a:pos x="2" y="38"/>
                </a:cxn>
                <a:cxn ang="0">
                  <a:pos x="4" y="33"/>
                </a:cxn>
                <a:cxn ang="0">
                  <a:pos x="6" y="28"/>
                </a:cxn>
                <a:cxn ang="0">
                  <a:pos x="9" y="22"/>
                </a:cxn>
                <a:cxn ang="0">
                  <a:pos x="16" y="15"/>
                </a:cxn>
                <a:cxn ang="0">
                  <a:pos x="23" y="8"/>
                </a:cxn>
                <a:cxn ang="0">
                  <a:pos x="29" y="5"/>
                </a:cxn>
                <a:cxn ang="0">
                  <a:pos x="34" y="3"/>
                </a:cxn>
                <a:cxn ang="0">
                  <a:pos x="39" y="1"/>
                </a:cxn>
                <a:cxn ang="0">
                  <a:pos x="44" y="0"/>
                </a:cxn>
                <a:cxn ang="0">
                  <a:pos x="50" y="0"/>
                </a:cxn>
                <a:cxn ang="0">
                  <a:pos x="55" y="0"/>
                </a:cxn>
                <a:cxn ang="0">
                  <a:pos x="60" y="0"/>
                </a:cxn>
                <a:cxn ang="0">
                  <a:pos x="66" y="0"/>
                </a:cxn>
                <a:cxn ang="0">
                  <a:pos x="71" y="1"/>
                </a:cxn>
                <a:cxn ang="0">
                  <a:pos x="76" y="3"/>
                </a:cxn>
                <a:cxn ang="0">
                  <a:pos x="81" y="5"/>
                </a:cxn>
                <a:cxn ang="0">
                  <a:pos x="85" y="8"/>
                </a:cxn>
                <a:cxn ang="0">
                  <a:pos x="94" y="15"/>
                </a:cxn>
                <a:cxn ang="0">
                  <a:pos x="101" y="22"/>
                </a:cxn>
                <a:cxn ang="0">
                  <a:pos x="103" y="28"/>
                </a:cxn>
                <a:cxn ang="0">
                  <a:pos x="106" y="33"/>
                </a:cxn>
                <a:cxn ang="0">
                  <a:pos x="108" y="38"/>
                </a:cxn>
                <a:cxn ang="0">
                  <a:pos x="110" y="44"/>
                </a:cxn>
                <a:cxn ang="0">
                  <a:pos x="110" y="49"/>
                </a:cxn>
                <a:cxn ang="0">
                  <a:pos x="110" y="54"/>
                </a:cxn>
                <a:cxn ang="0">
                  <a:pos x="110" y="59"/>
                </a:cxn>
                <a:cxn ang="0">
                  <a:pos x="110" y="65"/>
                </a:cxn>
                <a:cxn ang="0">
                  <a:pos x="108" y="70"/>
                </a:cxn>
                <a:cxn ang="0">
                  <a:pos x="106" y="75"/>
                </a:cxn>
                <a:cxn ang="0">
                  <a:pos x="103" y="80"/>
                </a:cxn>
                <a:cxn ang="0">
                  <a:pos x="101" y="84"/>
                </a:cxn>
                <a:cxn ang="0">
                  <a:pos x="94" y="93"/>
                </a:cxn>
                <a:cxn ang="0">
                  <a:pos x="85" y="100"/>
                </a:cxn>
                <a:cxn ang="0">
                  <a:pos x="81" y="101"/>
                </a:cxn>
                <a:cxn ang="0">
                  <a:pos x="76" y="105"/>
                </a:cxn>
                <a:cxn ang="0">
                  <a:pos x="71" y="107"/>
                </a:cxn>
                <a:cxn ang="0">
                  <a:pos x="66" y="108"/>
                </a:cxn>
                <a:cxn ang="0">
                  <a:pos x="60" y="108"/>
                </a:cxn>
                <a:cxn ang="0">
                  <a:pos x="55" y="108"/>
                </a:cxn>
                <a:cxn ang="0">
                  <a:pos x="50" y="108"/>
                </a:cxn>
                <a:cxn ang="0">
                  <a:pos x="44" y="108"/>
                </a:cxn>
                <a:cxn ang="0">
                  <a:pos x="39" y="107"/>
                </a:cxn>
                <a:cxn ang="0">
                  <a:pos x="34" y="105"/>
                </a:cxn>
                <a:cxn ang="0">
                  <a:pos x="29" y="101"/>
                </a:cxn>
                <a:cxn ang="0">
                  <a:pos x="23" y="100"/>
                </a:cxn>
                <a:cxn ang="0">
                  <a:pos x="16" y="93"/>
                </a:cxn>
                <a:cxn ang="0">
                  <a:pos x="9" y="84"/>
                </a:cxn>
                <a:cxn ang="0">
                  <a:pos x="6" y="80"/>
                </a:cxn>
                <a:cxn ang="0">
                  <a:pos x="4" y="75"/>
                </a:cxn>
                <a:cxn ang="0">
                  <a:pos x="2" y="70"/>
                </a:cxn>
                <a:cxn ang="0">
                  <a:pos x="0" y="65"/>
                </a:cxn>
                <a:cxn ang="0">
                  <a:pos x="0" y="59"/>
                </a:cxn>
                <a:cxn ang="0">
                  <a:pos x="0" y="54"/>
                </a:cxn>
              </a:cxnLst>
              <a:pathLst>
                <a:path w="110" h="108">
                  <a:moveTo>
                    <a:pt x="0" y="54"/>
                  </a:moveTo>
                  <a:lnTo>
                    <a:pt x="0" y="49"/>
                  </a:lnTo>
                  <a:lnTo>
                    <a:pt x="0" y="44"/>
                  </a:lnTo>
                  <a:lnTo>
                    <a:pt x="2" y="38"/>
                  </a:lnTo>
                  <a:lnTo>
                    <a:pt x="4" y="33"/>
                  </a:lnTo>
                  <a:lnTo>
                    <a:pt x="6" y="28"/>
                  </a:lnTo>
                  <a:lnTo>
                    <a:pt x="9" y="22"/>
                  </a:lnTo>
                  <a:lnTo>
                    <a:pt x="16" y="15"/>
                  </a:lnTo>
                  <a:lnTo>
                    <a:pt x="23" y="8"/>
                  </a:lnTo>
                  <a:lnTo>
                    <a:pt x="29" y="5"/>
                  </a:lnTo>
                  <a:lnTo>
                    <a:pt x="34" y="3"/>
                  </a:lnTo>
                  <a:lnTo>
                    <a:pt x="39" y="1"/>
                  </a:lnTo>
                  <a:lnTo>
                    <a:pt x="44" y="0"/>
                  </a:lnTo>
                  <a:lnTo>
                    <a:pt x="50" y="0"/>
                  </a:lnTo>
                  <a:lnTo>
                    <a:pt x="55" y="0"/>
                  </a:lnTo>
                  <a:lnTo>
                    <a:pt x="60" y="0"/>
                  </a:lnTo>
                  <a:lnTo>
                    <a:pt x="66" y="0"/>
                  </a:lnTo>
                  <a:lnTo>
                    <a:pt x="71" y="1"/>
                  </a:lnTo>
                  <a:lnTo>
                    <a:pt x="76" y="3"/>
                  </a:lnTo>
                  <a:lnTo>
                    <a:pt x="81" y="5"/>
                  </a:lnTo>
                  <a:lnTo>
                    <a:pt x="85" y="8"/>
                  </a:lnTo>
                  <a:lnTo>
                    <a:pt x="94" y="15"/>
                  </a:lnTo>
                  <a:lnTo>
                    <a:pt x="101" y="22"/>
                  </a:lnTo>
                  <a:lnTo>
                    <a:pt x="103" y="28"/>
                  </a:lnTo>
                  <a:lnTo>
                    <a:pt x="106" y="33"/>
                  </a:lnTo>
                  <a:lnTo>
                    <a:pt x="108" y="38"/>
                  </a:lnTo>
                  <a:lnTo>
                    <a:pt x="110" y="44"/>
                  </a:lnTo>
                  <a:lnTo>
                    <a:pt x="110" y="49"/>
                  </a:lnTo>
                  <a:lnTo>
                    <a:pt x="110" y="54"/>
                  </a:lnTo>
                  <a:lnTo>
                    <a:pt x="110" y="59"/>
                  </a:lnTo>
                  <a:lnTo>
                    <a:pt x="110" y="65"/>
                  </a:lnTo>
                  <a:lnTo>
                    <a:pt x="108" y="70"/>
                  </a:lnTo>
                  <a:lnTo>
                    <a:pt x="106" y="75"/>
                  </a:lnTo>
                  <a:lnTo>
                    <a:pt x="103" y="80"/>
                  </a:lnTo>
                  <a:lnTo>
                    <a:pt x="101" y="84"/>
                  </a:lnTo>
                  <a:lnTo>
                    <a:pt x="94" y="93"/>
                  </a:lnTo>
                  <a:lnTo>
                    <a:pt x="85" y="100"/>
                  </a:lnTo>
                  <a:lnTo>
                    <a:pt x="81" y="101"/>
                  </a:lnTo>
                  <a:lnTo>
                    <a:pt x="76" y="105"/>
                  </a:lnTo>
                  <a:lnTo>
                    <a:pt x="71" y="107"/>
                  </a:lnTo>
                  <a:lnTo>
                    <a:pt x="66" y="108"/>
                  </a:lnTo>
                  <a:lnTo>
                    <a:pt x="60" y="108"/>
                  </a:lnTo>
                  <a:lnTo>
                    <a:pt x="55" y="108"/>
                  </a:lnTo>
                  <a:lnTo>
                    <a:pt x="50" y="108"/>
                  </a:lnTo>
                  <a:lnTo>
                    <a:pt x="44" y="108"/>
                  </a:lnTo>
                  <a:lnTo>
                    <a:pt x="39" y="107"/>
                  </a:lnTo>
                  <a:lnTo>
                    <a:pt x="34" y="105"/>
                  </a:lnTo>
                  <a:lnTo>
                    <a:pt x="29" y="101"/>
                  </a:lnTo>
                  <a:lnTo>
                    <a:pt x="23" y="100"/>
                  </a:lnTo>
                  <a:lnTo>
                    <a:pt x="16" y="93"/>
                  </a:lnTo>
                  <a:lnTo>
                    <a:pt x="9" y="84"/>
                  </a:lnTo>
                  <a:lnTo>
                    <a:pt x="6" y="80"/>
                  </a:lnTo>
                  <a:lnTo>
                    <a:pt x="4" y="75"/>
                  </a:lnTo>
                  <a:lnTo>
                    <a:pt x="2" y="70"/>
                  </a:lnTo>
                  <a:lnTo>
                    <a:pt x="0" y="65"/>
                  </a:lnTo>
                  <a:lnTo>
                    <a:pt x="0" y="59"/>
                  </a:lnTo>
                  <a:lnTo>
                    <a:pt x="0" y="54"/>
                  </a:lnTo>
                  <a:close/>
                </a:path>
              </a:pathLst>
            </a:custGeom>
            <a:solidFill>
              <a:srgbClr val="FF0000"/>
            </a:solidFill>
            <a:ln w="9525">
              <a:noFill/>
            </a:ln>
          </p:spPr>
          <p:txBody>
            <a:bodyPr/>
            <a:p>
              <a:endParaRPr lang="zh-CN" altLang="en-US"/>
            </a:p>
          </p:txBody>
        </p:sp>
        <p:sp>
          <p:nvSpPr>
            <p:cNvPr id="22537" name="Freeform 9"/>
            <p:cNvSpPr/>
            <p:nvPr/>
          </p:nvSpPr>
          <p:spPr>
            <a:xfrm>
              <a:off x="1296" y="1666"/>
              <a:ext cx="110" cy="108"/>
            </a:xfrm>
            <a:custGeom>
              <a:avLst/>
              <a:gdLst/>
              <a:ahLst/>
              <a:cxnLst>
                <a:cxn ang="0">
                  <a:pos x="0" y="54"/>
                </a:cxn>
                <a:cxn ang="0">
                  <a:pos x="0" y="49"/>
                </a:cxn>
                <a:cxn ang="0">
                  <a:pos x="0" y="44"/>
                </a:cxn>
                <a:cxn ang="0">
                  <a:pos x="2" y="38"/>
                </a:cxn>
                <a:cxn ang="0">
                  <a:pos x="4" y="33"/>
                </a:cxn>
                <a:cxn ang="0">
                  <a:pos x="6" y="28"/>
                </a:cxn>
                <a:cxn ang="0">
                  <a:pos x="9" y="22"/>
                </a:cxn>
                <a:cxn ang="0">
                  <a:pos x="16" y="15"/>
                </a:cxn>
                <a:cxn ang="0">
                  <a:pos x="23" y="8"/>
                </a:cxn>
                <a:cxn ang="0">
                  <a:pos x="29" y="5"/>
                </a:cxn>
                <a:cxn ang="0">
                  <a:pos x="34" y="3"/>
                </a:cxn>
                <a:cxn ang="0">
                  <a:pos x="39" y="1"/>
                </a:cxn>
                <a:cxn ang="0">
                  <a:pos x="44" y="0"/>
                </a:cxn>
                <a:cxn ang="0">
                  <a:pos x="50" y="0"/>
                </a:cxn>
                <a:cxn ang="0">
                  <a:pos x="55" y="0"/>
                </a:cxn>
                <a:cxn ang="0">
                  <a:pos x="60" y="0"/>
                </a:cxn>
                <a:cxn ang="0">
                  <a:pos x="66" y="0"/>
                </a:cxn>
                <a:cxn ang="0">
                  <a:pos x="71" y="1"/>
                </a:cxn>
                <a:cxn ang="0">
                  <a:pos x="76" y="3"/>
                </a:cxn>
                <a:cxn ang="0">
                  <a:pos x="81" y="5"/>
                </a:cxn>
                <a:cxn ang="0">
                  <a:pos x="85" y="8"/>
                </a:cxn>
                <a:cxn ang="0">
                  <a:pos x="94" y="15"/>
                </a:cxn>
                <a:cxn ang="0">
                  <a:pos x="101" y="22"/>
                </a:cxn>
                <a:cxn ang="0">
                  <a:pos x="103" y="28"/>
                </a:cxn>
                <a:cxn ang="0">
                  <a:pos x="106" y="33"/>
                </a:cxn>
                <a:cxn ang="0">
                  <a:pos x="108" y="38"/>
                </a:cxn>
                <a:cxn ang="0">
                  <a:pos x="110" y="44"/>
                </a:cxn>
                <a:cxn ang="0">
                  <a:pos x="110" y="49"/>
                </a:cxn>
                <a:cxn ang="0">
                  <a:pos x="110" y="54"/>
                </a:cxn>
                <a:cxn ang="0">
                  <a:pos x="110" y="59"/>
                </a:cxn>
                <a:cxn ang="0">
                  <a:pos x="110" y="65"/>
                </a:cxn>
                <a:cxn ang="0">
                  <a:pos x="108" y="70"/>
                </a:cxn>
                <a:cxn ang="0">
                  <a:pos x="106" y="75"/>
                </a:cxn>
                <a:cxn ang="0">
                  <a:pos x="103" y="80"/>
                </a:cxn>
                <a:cxn ang="0">
                  <a:pos x="101" y="84"/>
                </a:cxn>
                <a:cxn ang="0">
                  <a:pos x="94" y="93"/>
                </a:cxn>
                <a:cxn ang="0">
                  <a:pos x="85" y="100"/>
                </a:cxn>
                <a:cxn ang="0">
                  <a:pos x="81" y="101"/>
                </a:cxn>
                <a:cxn ang="0">
                  <a:pos x="76" y="105"/>
                </a:cxn>
                <a:cxn ang="0">
                  <a:pos x="71" y="107"/>
                </a:cxn>
                <a:cxn ang="0">
                  <a:pos x="66" y="108"/>
                </a:cxn>
                <a:cxn ang="0">
                  <a:pos x="60" y="108"/>
                </a:cxn>
                <a:cxn ang="0">
                  <a:pos x="55" y="108"/>
                </a:cxn>
                <a:cxn ang="0">
                  <a:pos x="50" y="108"/>
                </a:cxn>
                <a:cxn ang="0">
                  <a:pos x="44" y="108"/>
                </a:cxn>
                <a:cxn ang="0">
                  <a:pos x="39" y="107"/>
                </a:cxn>
                <a:cxn ang="0">
                  <a:pos x="34" y="105"/>
                </a:cxn>
                <a:cxn ang="0">
                  <a:pos x="29" y="101"/>
                </a:cxn>
                <a:cxn ang="0">
                  <a:pos x="23" y="100"/>
                </a:cxn>
                <a:cxn ang="0">
                  <a:pos x="16" y="93"/>
                </a:cxn>
                <a:cxn ang="0">
                  <a:pos x="9" y="84"/>
                </a:cxn>
                <a:cxn ang="0">
                  <a:pos x="6" y="80"/>
                </a:cxn>
                <a:cxn ang="0">
                  <a:pos x="4" y="75"/>
                </a:cxn>
                <a:cxn ang="0">
                  <a:pos x="2" y="70"/>
                </a:cxn>
                <a:cxn ang="0">
                  <a:pos x="0" y="65"/>
                </a:cxn>
                <a:cxn ang="0">
                  <a:pos x="0" y="59"/>
                </a:cxn>
                <a:cxn ang="0">
                  <a:pos x="0" y="54"/>
                </a:cxn>
              </a:cxnLst>
              <a:pathLst>
                <a:path w="110" h="108">
                  <a:moveTo>
                    <a:pt x="0" y="54"/>
                  </a:moveTo>
                  <a:lnTo>
                    <a:pt x="0" y="49"/>
                  </a:lnTo>
                  <a:lnTo>
                    <a:pt x="0" y="44"/>
                  </a:lnTo>
                  <a:lnTo>
                    <a:pt x="2" y="38"/>
                  </a:lnTo>
                  <a:lnTo>
                    <a:pt x="4" y="33"/>
                  </a:lnTo>
                  <a:lnTo>
                    <a:pt x="6" y="28"/>
                  </a:lnTo>
                  <a:lnTo>
                    <a:pt x="9" y="22"/>
                  </a:lnTo>
                  <a:lnTo>
                    <a:pt x="16" y="15"/>
                  </a:lnTo>
                  <a:lnTo>
                    <a:pt x="23" y="8"/>
                  </a:lnTo>
                  <a:lnTo>
                    <a:pt x="29" y="5"/>
                  </a:lnTo>
                  <a:lnTo>
                    <a:pt x="34" y="3"/>
                  </a:lnTo>
                  <a:lnTo>
                    <a:pt x="39" y="1"/>
                  </a:lnTo>
                  <a:lnTo>
                    <a:pt x="44" y="0"/>
                  </a:lnTo>
                  <a:lnTo>
                    <a:pt x="50" y="0"/>
                  </a:lnTo>
                  <a:lnTo>
                    <a:pt x="55" y="0"/>
                  </a:lnTo>
                  <a:lnTo>
                    <a:pt x="60" y="0"/>
                  </a:lnTo>
                  <a:lnTo>
                    <a:pt x="66" y="0"/>
                  </a:lnTo>
                  <a:lnTo>
                    <a:pt x="71" y="1"/>
                  </a:lnTo>
                  <a:lnTo>
                    <a:pt x="76" y="3"/>
                  </a:lnTo>
                  <a:lnTo>
                    <a:pt x="81" y="5"/>
                  </a:lnTo>
                  <a:lnTo>
                    <a:pt x="85" y="8"/>
                  </a:lnTo>
                  <a:lnTo>
                    <a:pt x="94" y="15"/>
                  </a:lnTo>
                  <a:lnTo>
                    <a:pt x="101" y="22"/>
                  </a:lnTo>
                  <a:lnTo>
                    <a:pt x="103" y="28"/>
                  </a:lnTo>
                  <a:lnTo>
                    <a:pt x="106" y="33"/>
                  </a:lnTo>
                  <a:lnTo>
                    <a:pt x="108" y="38"/>
                  </a:lnTo>
                  <a:lnTo>
                    <a:pt x="110" y="44"/>
                  </a:lnTo>
                  <a:lnTo>
                    <a:pt x="110" y="49"/>
                  </a:lnTo>
                  <a:lnTo>
                    <a:pt x="110" y="54"/>
                  </a:lnTo>
                  <a:lnTo>
                    <a:pt x="110" y="59"/>
                  </a:lnTo>
                  <a:lnTo>
                    <a:pt x="110" y="65"/>
                  </a:lnTo>
                  <a:lnTo>
                    <a:pt x="108" y="70"/>
                  </a:lnTo>
                  <a:lnTo>
                    <a:pt x="106" y="75"/>
                  </a:lnTo>
                  <a:lnTo>
                    <a:pt x="103" y="80"/>
                  </a:lnTo>
                  <a:lnTo>
                    <a:pt x="101" y="84"/>
                  </a:lnTo>
                  <a:lnTo>
                    <a:pt x="94" y="93"/>
                  </a:lnTo>
                  <a:lnTo>
                    <a:pt x="85" y="100"/>
                  </a:lnTo>
                  <a:lnTo>
                    <a:pt x="81" y="101"/>
                  </a:lnTo>
                  <a:lnTo>
                    <a:pt x="76" y="105"/>
                  </a:lnTo>
                  <a:lnTo>
                    <a:pt x="71" y="107"/>
                  </a:lnTo>
                  <a:lnTo>
                    <a:pt x="66" y="108"/>
                  </a:lnTo>
                  <a:lnTo>
                    <a:pt x="60" y="108"/>
                  </a:lnTo>
                  <a:lnTo>
                    <a:pt x="55" y="108"/>
                  </a:lnTo>
                  <a:lnTo>
                    <a:pt x="50" y="108"/>
                  </a:lnTo>
                  <a:lnTo>
                    <a:pt x="44" y="108"/>
                  </a:lnTo>
                  <a:lnTo>
                    <a:pt x="39" y="107"/>
                  </a:lnTo>
                  <a:lnTo>
                    <a:pt x="34" y="105"/>
                  </a:lnTo>
                  <a:lnTo>
                    <a:pt x="29" y="101"/>
                  </a:lnTo>
                  <a:lnTo>
                    <a:pt x="23" y="100"/>
                  </a:lnTo>
                  <a:lnTo>
                    <a:pt x="16" y="93"/>
                  </a:lnTo>
                  <a:lnTo>
                    <a:pt x="9" y="84"/>
                  </a:lnTo>
                  <a:lnTo>
                    <a:pt x="6" y="80"/>
                  </a:lnTo>
                  <a:lnTo>
                    <a:pt x="4" y="75"/>
                  </a:lnTo>
                  <a:lnTo>
                    <a:pt x="2" y="70"/>
                  </a:lnTo>
                  <a:lnTo>
                    <a:pt x="0" y="65"/>
                  </a:lnTo>
                  <a:lnTo>
                    <a:pt x="0" y="59"/>
                  </a:lnTo>
                  <a:lnTo>
                    <a:pt x="0" y="54"/>
                  </a:lnTo>
                </a:path>
              </a:pathLst>
            </a:custGeom>
            <a:noFill/>
            <a:ln w="17463" cap="flat" cmpd="sng">
              <a:solidFill>
                <a:srgbClr val="000000"/>
              </a:solidFill>
              <a:prstDash val="solid"/>
              <a:round/>
              <a:headEnd type="none" w="med" len="med"/>
              <a:tailEnd type="none" w="med" len="med"/>
            </a:ln>
          </p:spPr>
          <p:txBody>
            <a:bodyPr/>
            <a:p>
              <a:endParaRPr lang="zh-CN" altLang="en-US"/>
            </a:p>
          </p:txBody>
        </p:sp>
        <p:sp>
          <p:nvSpPr>
            <p:cNvPr id="22538" name="Freeform 10"/>
            <p:cNvSpPr/>
            <p:nvPr/>
          </p:nvSpPr>
          <p:spPr>
            <a:xfrm>
              <a:off x="1516" y="1008"/>
              <a:ext cx="110" cy="109"/>
            </a:xfrm>
            <a:custGeom>
              <a:avLst/>
              <a:gdLst/>
              <a:ahLst/>
              <a:cxnLst>
                <a:cxn ang="0">
                  <a:pos x="0" y="55"/>
                </a:cxn>
                <a:cxn ang="0">
                  <a:pos x="0" y="49"/>
                </a:cxn>
                <a:cxn ang="0">
                  <a:pos x="0" y="44"/>
                </a:cxn>
                <a:cxn ang="0">
                  <a:pos x="2" y="39"/>
                </a:cxn>
                <a:cxn ang="0">
                  <a:pos x="4" y="34"/>
                </a:cxn>
                <a:cxn ang="0">
                  <a:pos x="6" y="28"/>
                </a:cxn>
                <a:cxn ang="0">
                  <a:pos x="9" y="23"/>
                </a:cxn>
                <a:cxn ang="0">
                  <a:pos x="16" y="16"/>
                </a:cxn>
                <a:cxn ang="0">
                  <a:pos x="23" y="9"/>
                </a:cxn>
                <a:cxn ang="0">
                  <a:pos x="29" y="6"/>
                </a:cxn>
                <a:cxn ang="0">
                  <a:pos x="34" y="4"/>
                </a:cxn>
                <a:cxn ang="0">
                  <a:pos x="39" y="2"/>
                </a:cxn>
                <a:cxn ang="0">
                  <a:pos x="44" y="0"/>
                </a:cxn>
                <a:cxn ang="0">
                  <a:pos x="50" y="0"/>
                </a:cxn>
                <a:cxn ang="0">
                  <a:pos x="55" y="0"/>
                </a:cxn>
                <a:cxn ang="0">
                  <a:pos x="60" y="0"/>
                </a:cxn>
                <a:cxn ang="0">
                  <a:pos x="66" y="0"/>
                </a:cxn>
                <a:cxn ang="0">
                  <a:pos x="71" y="2"/>
                </a:cxn>
                <a:cxn ang="0">
                  <a:pos x="76" y="4"/>
                </a:cxn>
                <a:cxn ang="0">
                  <a:pos x="81" y="6"/>
                </a:cxn>
                <a:cxn ang="0">
                  <a:pos x="85" y="9"/>
                </a:cxn>
                <a:cxn ang="0">
                  <a:pos x="94" y="16"/>
                </a:cxn>
                <a:cxn ang="0">
                  <a:pos x="101" y="23"/>
                </a:cxn>
                <a:cxn ang="0">
                  <a:pos x="103" y="28"/>
                </a:cxn>
                <a:cxn ang="0">
                  <a:pos x="106" y="34"/>
                </a:cxn>
                <a:cxn ang="0">
                  <a:pos x="108" y="39"/>
                </a:cxn>
                <a:cxn ang="0">
                  <a:pos x="110" y="44"/>
                </a:cxn>
                <a:cxn ang="0">
                  <a:pos x="110" y="49"/>
                </a:cxn>
                <a:cxn ang="0">
                  <a:pos x="110" y="55"/>
                </a:cxn>
                <a:cxn ang="0">
                  <a:pos x="110" y="60"/>
                </a:cxn>
                <a:cxn ang="0">
                  <a:pos x="110" y="65"/>
                </a:cxn>
                <a:cxn ang="0">
                  <a:pos x="108" y="70"/>
                </a:cxn>
                <a:cxn ang="0">
                  <a:pos x="106" y="76"/>
                </a:cxn>
                <a:cxn ang="0">
                  <a:pos x="103" y="81"/>
                </a:cxn>
                <a:cxn ang="0">
                  <a:pos x="101" y="84"/>
                </a:cxn>
                <a:cxn ang="0">
                  <a:pos x="94" y="93"/>
                </a:cxn>
                <a:cxn ang="0">
                  <a:pos x="85" y="100"/>
                </a:cxn>
                <a:cxn ang="0">
                  <a:pos x="81" y="102"/>
                </a:cxn>
                <a:cxn ang="0">
                  <a:pos x="76" y="106"/>
                </a:cxn>
                <a:cxn ang="0">
                  <a:pos x="71" y="107"/>
                </a:cxn>
                <a:cxn ang="0">
                  <a:pos x="66" y="109"/>
                </a:cxn>
                <a:cxn ang="0">
                  <a:pos x="60" y="109"/>
                </a:cxn>
                <a:cxn ang="0">
                  <a:pos x="55" y="109"/>
                </a:cxn>
                <a:cxn ang="0">
                  <a:pos x="50" y="109"/>
                </a:cxn>
                <a:cxn ang="0">
                  <a:pos x="44" y="109"/>
                </a:cxn>
                <a:cxn ang="0">
                  <a:pos x="39" y="107"/>
                </a:cxn>
                <a:cxn ang="0">
                  <a:pos x="34" y="106"/>
                </a:cxn>
                <a:cxn ang="0">
                  <a:pos x="29" y="102"/>
                </a:cxn>
                <a:cxn ang="0">
                  <a:pos x="23" y="100"/>
                </a:cxn>
                <a:cxn ang="0">
                  <a:pos x="16" y="93"/>
                </a:cxn>
                <a:cxn ang="0">
                  <a:pos x="9" y="84"/>
                </a:cxn>
                <a:cxn ang="0">
                  <a:pos x="6" y="81"/>
                </a:cxn>
                <a:cxn ang="0">
                  <a:pos x="4" y="76"/>
                </a:cxn>
                <a:cxn ang="0">
                  <a:pos x="2" y="70"/>
                </a:cxn>
                <a:cxn ang="0">
                  <a:pos x="0" y="65"/>
                </a:cxn>
                <a:cxn ang="0">
                  <a:pos x="0" y="60"/>
                </a:cxn>
                <a:cxn ang="0">
                  <a:pos x="0" y="55"/>
                </a:cxn>
              </a:cxnLst>
              <a:pathLst>
                <a:path w="110" h="109">
                  <a:moveTo>
                    <a:pt x="0" y="55"/>
                  </a:moveTo>
                  <a:lnTo>
                    <a:pt x="0" y="49"/>
                  </a:lnTo>
                  <a:lnTo>
                    <a:pt x="0" y="44"/>
                  </a:lnTo>
                  <a:lnTo>
                    <a:pt x="2" y="39"/>
                  </a:lnTo>
                  <a:lnTo>
                    <a:pt x="4" y="34"/>
                  </a:lnTo>
                  <a:lnTo>
                    <a:pt x="6" y="28"/>
                  </a:lnTo>
                  <a:lnTo>
                    <a:pt x="9" y="23"/>
                  </a:lnTo>
                  <a:lnTo>
                    <a:pt x="16" y="16"/>
                  </a:lnTo>
                  <a:lnTo>
                    <a:pt x="23" y="9"/>
                  </a:lnTo>
                  <a:lnTo>
                    <a:pt x="29" y="6"/>
                  </a:lnTo>
                  <a:lnTo>
                    <a:pt x="34" y="4"/>
                  </a:lnTo>
                  <a:lnTo>
                    <a:pt x="39" y="2"/>
                  </a:lnTo>
                  <a:lnTo>
                    <a:pt x="44" y="0"/>
                  </a:lnTo>
                  <a:lnTo>
                    <a:pt x="50" y="0"/>
                  </a:lnTo>
                  <a:lnTo>
                    <a:pt x="55" y="0"/>
                  </a:lnTo>
                  <a:lnTo>
                    <a:pt x="60" y="0"/>
                  </a:lnTo>
                  <a:lnTo>
                    <a:pt x="66" y="0"/>
                  </a:lnTo>
                  <a:lnTo>
                    <a:pt x="71" y="2"/>
                  </a:lnTo>
                  <a:lnTo>
                    <a:pt x="76" y="4"/>
                  </a:lnTo>
                  <a:lnTo>
                    <a:pt x="81" y="6"/>
                  </a:lnTo>
                  <a:lnTo>
                    <a:pt x="85" y="9"/>
                  </a:lnTo>
                  <a:lnTo>
                    <a:pt x="94" y="16"/>
                  </a:lnTo>
                  <a:lnTo>
                    <a:pt x="101" y="23"/>
                  </a:lnTo>
                  <a:lnTo>
                    <a:pt x="103" y="28"/>
                  </a:lnTo>
                  <a:lnTo>
                    <a:pt x="106" y="34"/>
                  </a:lnTo>
                  <a:lnTo>
                    <a:pt x="108" y="39"/>
                  </a:lnTo>
                  <a:lnTo>
                    <a:pt x="110" y="44"/>
                  </a:lnTo>
                  <a:lnTo>
                    <a:pt x="110" y="49"/>
                  </a:lnTo>
                  <a:lnTo>
                    <a:pt x="110" y="55"/>
                  </a:lnTo>
                  <a:lnTo>
                    <a:pt x="110" y="60"/>
                  </a:lnTo>
                  <a:lnTo>
                    <a:pt x="110" y="65"/>
                  </a:lnTo>
                  <a:lnTo>
                    <a:pt x="108" y="70"/>
                  </a:lnTo>
                  <a:lnTo>
                    <a:pt x="106" y="76"/>
                  </a:lnTo>
                  <a:lnTo>
                    <a:pt x="103" y="81"/>
                  </a:lnTo>
                  <a:lnTo>
                    <a:pt x="101" y="84"/>
                  </a:lnTo>
                  <a:lnTo>
                    <a:pt x="94" y="93"/>
                  </a:lnTo>
                  <a:lnTo>
                    <a:pt x="85" y="100"/>
                  </a:lnTo>
                  <a:lnTo>
                    <a:pt x="81" y="102"/>
                  </a:lnTo>
                  <a:lnTo>
                    <a:pt x="76" y="106"/>
                  </a:lnTo>
                  <a:lnTo>
                    <a:pt x="71" y="107"/>
                  </a:lnTo>
                  <a:lnTo>
                    <a:pt x="66" y="109"/>
                  </a:lnTo>
                  <a:lnTo>
                    <a:pt x="60" y="109"/>
                  </a:lnTo>
                  <a:lnTo>
                    <a:pt x="55" y="109"/>
                  </a:lnTo>
                  <a:lnTo>
                    <a:pt x="50" y="109"/>
                  </a:lnTo>
                  <a:lnTo>
                    <a:pt x="44" y="109"/>
                  </a:lnTo>
                  <a:lnTo>
                    <a:pt x="39" y="107"/>
                  </a:lnTo>
                  <a:lnTo>
                    <a:pt x="34" y="106"/>
                  </a:lnTo>
                  <a:lnTo>
                    <a:pt x="29" y="102"/>
                  </a:lnTo>
                  <a:lnTo>
                    <a:pt x="23" y="100"/>
                  </a:lnTo>
                  <a:lnTo>
                    <a:pt x="16" y="93"/>
                  </a:lnTo>
                  <a:lnTo>
                    <a:pt x="9" y="84"/>
                  </a:lnTo>
                  <a:lnTo>
                    <a:pt x="6" y="81"/>
                  </a:lnTo>
                  <a:lnTo>
                    <a:pt x="4" y="76"/>
                  </a:lnTo>
                  <a:lnTo>
                    <a:pt x="2" y="70"/>
                  </a:lnTo>
                  <a:lnTo>
                    <a:pt x="0" y="65"/>
                  </a:lnTo>
                  <a:lnTo>
                    <a:pt x="0" y="60"/>
                  </a:lnTo>
                  <a:lnTo>
                    <a:pt x="0" y="55"/>
                  </a:lnTo>
                  <a:close/>
                </a:path>
              </a:pathLst>
            </a:custGeom>
            <a:solidFill>
              <a:srgbClr val="FF0000"/>
            </a:solidFill>
            <a:ln w="9525">
              <a:noFill/>
            </a:ln>
          </p:spPr>
          <p:txBody>
            <a:bodyPr/>
            <a:p>
              <a:endParaRPr lang="zh-CN" altLang="en-US"/>
            </a:p>
          </p:txBody>
        </p:sp>
        <p:sp>
          <p:nvSpPr>
            <p:cNvPr id="22539" name="Freeform 11"/>
            <p:cNvSpPr/>
            <p:nvPr/>
          </p:nvSpPr>
          <p:spPr>
            <a:xfrm>
              <a:off x="1516" y="1008"/>
              <a:ext cx="110" cy="109"/>
            </a:xfrm>
            <a:custGeom>
              <a:avLst/>
              <a:gdLst/>
              <a:ahLst/>
              <a:cxnLst>
                <a:cxn ang="0">
                  <a:pos x="0" y="55"/>
                </a:cxn>
                <a:cxn ang="0">
                  <a:pos x="0" y="49"/>
                </a:cxn>
                <a:cxn ang="0">
                  <a:pos x="0" y="44"/>
                </a:cxn>
                <a:cxn ang="0">
                  <a:pos x="2" y="39"/>
                </a:cxn>
                <a:cxn ang="0">
                  <a:pos x="4" y="34"/>
                </a:cxn>
                <a:cxn ang="0">
                  <a:pos x="6" y="28"/>
                </a:cxn>
                <a:cxn ang="0">
                  <a:pos x="9" y="23"/>
                </a:cxn>
                <a:cxn ang="0">
                  <a:pos x="16" y="16"/>
                </a:cxn>
                <a:cxn ang="0">
                  <a:pos x="23" y="9"/>
                </a:cxn>
                <a:cxn ang="0">
                  <a:pos x="29" y="6"/>
                </a:cxn>
                <a:cxn ang="0">
                  <a:pos x="34" y="4"/>
                </a:cxn>
                <a:cxn ang="0">
                  <a:pos x="39" y="2"/>
                </a:cxn>
                <a:cxn ang="0">
                  <a:pos x="44" y="0"/>
                </a:cxn>
                <a:cxn ang="0">
                  <a:pos x="50" y="0"/>
                </a:cxn>
                <a:cxn ang="0">
                  <a:pos x="55" y="0"/>
                </a:cxn>
                <a:cxn ang="0">
                  <a:pos x="60" y="0"/>
                </a:cxn>
                <a:cxn ang="0">
                  <a:pos x="66" y="0"/>
                </a:cxn>
                <a:cxn ang="0">
                  <a:pos x="71" y="2"/>
                </a:cxn>
                <a:cxn ang="0">
                  <a:pos x="76" y="4"/>
                </a:cxn>
                <a:cxn ang="0">
                  <a:pos x="81" y="6"/>
                </a:cxn>
                <a:cxn ang="0">
                  <a:pos x="85" y="9"/>
                </a:cxn>
                <a:cxn ang="0">
                  <a:pos x="94" y="16"/>
                </a:cxn>
                <a:cxn ang="0">
                  <a:pos x="101" y="23"/>
                </a:cxn>
                <a:cxn ang="0">
                  <a:pos x="103" y="28"/>
                </a:cxn>
                <a:cxn ang="0">
                  <a:pos x="106" y="34"/>
                </a:cxn>
                <a:cxn ang="0">
                  <a:pos x="108" y="39"/>
                </a:cxn>
                <a:cxn ang="0">
                  <a:pos x="110" y="44"/>
                </a:cxn>
                <a:cxn ang="0">
                  <a:pos x="110" y="49"/>
                </a:cxn>
                <a:cxn ang="0">
                  <a:pos x="110" y="55"/>
                </a:cxn>
                <a:cxn ang="0">
                  <a:pos x="110" y="60"/>
                </a:cxn>
                <a:cxn ang="0">
                  <a:pos x="110" y="65"/>
                </a:cxn>
                <a:cxn ang="0">
                  <a:pos x="108" y="70"/>
                </a:cxn>
                <a:cxn ang="0">
                  <a:pos x="106" y="76"/>
                </a:cxn>
                <a:cxn ang="0">
                  <a:pos x="103" y="81"/>
                </a:cxn>
                <a:cxn ang="0">
                  <a:pos x="101" y="84"/>
                </a:cxn>
                <a:cxn ang="0">
                  <a:pos x="94" y="93"/>
                </a:cxn>
                <a:cxn ang="0">
                  <a:pos x="85" y="100"/>
                </a:cxn>
                <a:cxn ang="0">
                  <a:pos x="81" y="102"/>
                </a:cxn>
                <a:cxn ang="0">
                  <a:pos x="76" y="106"/>
                </a:cxn>
                <a:cxn ang="0">
                  <a:pos x="71" y="107"/>
                </a:cxn>
                <a:cxn ang="0">
                  <a:pos x="66" y="109"/>
                </a:cxn>
                <a:cxn ang="0">
                  <a:pos x="60" y="109"/>
                </a:cxn>
                <a:cxn ang="0">
                  <a:pos x="55" y="109"/>
                </a:cxn>
                <a:cxn ang="0">
                  <a:pos x="50" y="109"/>
                </a:cxn>
                <a:cxn ang="0">
                  <a:pos x="44" y="109"/>
                </a:cxn>
                <a:cxn ang="0">
                  <a:pos x="39" y="107"/>
                </a:cxn>
                <a:cxn ang="0">
                  <a:pos x="34" y="106"/>
                </a:cxn>
                <a:cxn ang="0">
                  <a:pos x="29" y="102"/>
                </a:cxn>
                <a:cxn ang="0">
                  <a:pos x="23" y="100"/>
                </a:cxn>
                <a:cxn ang="0">
                  <a:pos x="16" y="93"/>
                </a:cxn>
                <a:cxn ang="0">
                  <a:pos x="9" y="84"/>
                </a:cxn>
                <a:cxn ang="0">
                  <a:pos x="6" y="81"/>
                </a:cxn>
                <a:cxn ang="0">
                  <a:pos x="4" y="76"/>
                </a:cxn>
                <a:cxn ang="0">
                  <a:pos x="2" y="70"/>
                </a:cxn>
                <a:cxn ang="0">
                  <a:pos x="0" y="65"/>
                </a:cxn>
                <a:cxn ang="0">
                  <a:pos x="0" y="60"/>
                </a:cxn>
                <a:cxn ang="0">
                  <a:pos x="0" y="55"/>
                </a:cxn>
              </a:cxnLst>
              <a:pathLst>
                <a:path w="110" h="109">
                  <a:moveTo>
                    <a:pt x="0" y="55"/>
                  </a:moveTo>
                  <a:lnTo>
                    <a:pt x="0" y="49"/>
                  </a:lnTo>
                  <a:lnTo>
                    <a:pt x="0" y="44"/>
                  </a:lnTo>
                  <a:lnTo>
                    <a:pt x="2" y="39"/>
                  </a:lnTo>
                  <a:lnTo>
                    <a:pt x="4" y="34"/>
                  </a:lnTo>
                  <a:lnTo>
                    <a:pt x="6" y="28"/>
                  </a:lnTo>
                  <a:lnTo>
                    <a:pt x="9" y="23"/>
                  </a:lnTo>
                  <a:lnTo>
                    <a:pt x="16" y="16"/>
                  </a:lnTo>
                  <a:lnTo>
                    <a:pt x="23" y="9"/>
                  </a:lnTo>
                  <a:lnTo>
                    <a:pt x="29" y="6"/>
                  </a:lnTo>
                  <a:lnTo>
                    <a:pt x="34" y="4"/>
                  </a:lnTo>
                  <a:lnTo>
                    <a:pt x="39" y="2"/>
                  </a:lnTo>
                  <a:lnTo>
                    <a:pt x="44" y="0"/>
                  </a:lnTo>
                  <a:lnTo>
                    <a:pt x="50" y="0"/>
                  </a:lnTo>
                  <a:lnTo>
                    <a:pt x="55" y="0"/>
                  </a:lnTo>
                  <a:lnTo>
                    <a:pt x="60" y="0"/>
                  </a:lnTo>
                  <a:lnTo>
                    <a:pt x="66" y="0"/>
                  </a:lnTo>
                  <a:lnTo>
                    <a:pt x="71" y="2"/>
                  </a:lnTo>
                  <a:lnTo>
                    <a:pt x="76" y="4"/>
                  </a:lnTo>
                  <a:lnTo>
                    <a:pt x="81" y="6"/>
                  </a:lnTo>
                  <a:lnTo>
                    <a:pt x="85" y="9"/>
                  </a:lnTo>
                  <a:lnTo>
                    <a:pt x="94" y="16"/>
                  </a:lnTo>
                  <a:lnTo>
                    <a:pt x="101" y="23"/>
                  </a:lnTo>
                  <a:lnTo>
                    <a:pt x="103" y="28"/>
                  </a:lnTo>
                  <a:lnTo>
                    <a:pt x="106" y="34"/>
                  </a:lnTo>
                  <a:lnTo>
                    <a:pt x="108" y="39"/>
                  </a:lnTo>
                  <a:lnTo>
                    <a:pt x="110" y="44"/>
                  </a:lnTo>
                  <a:lnTo>
                    <a:pt x="110" y="49"/>
                  </a:lnTo>
                  <a:lnTo>
                    <a:pt x="110" y="55"/>
                  </a:lnTo>
                  <a:lnTo>
                    <a:pt x="110" y="60"/>
                  </a:lnTo>
                  <a:lnTo>
                    <a:pt x="110" y="65"/>
                  </a:lnTo>
                  <a:lnTo>
                    <a:pt x="108" y="70"/>
                  </a:lnTo>
                  <a:lnTo>
                    <a:pt x="106" y="76"/>
                  </a:lnTo>
                  <a:lnTo>
                    <a:pt x="103" y="81"/>
                  </a:lnTo>
                  <a:lnTo>
                    <a:pt x="101" y="84"/>
                  </a:lnTo>
                  <a:lnTo>
                    <a:pt x="94" y="93"/>
                  </a:lnTo>
                  <a:lnTo>
                    <a:pt x="85" y="100"/>
                  </a:lnTo>
                  <a:lnTo>
                    <a:pt x="81" y="102"/>
                  </a:lnTo>
                  <a:lnTo>
                    <a:pt x="76" y="106"/>
                  </a:lnTo>
                  <a:lnTo>
                    <a:pt x="71" y="107"/>
                  </a:lnTo>
                  <a:lnTo>
                    <a:pt x="66" y="109"/>
                  </a:lnTo>
                  <a:lnTo>
                    <a:pt x="60" y="109"/>
                  </a:lnTo>
                  <a:lnTo>
                    <a:pt x="55" y="109"/>
                  </a:lnTo>
                  <a:lnTo>
                    <a:pt x="50" y="109"/>
                  </a:lnTo>
                  <a:lnTo>
                    <a:pt x="44" y="109"/>
                  </a:lnTo>
                  <a:lnTo>
                    <a:pt x="39" y="107"/>
                  </a:lnTo>
                  <a:lnTo>
                    <a:pt x="34" y="106"/>
                  </a:lnTo>
                  <a:lnTo>
                    <a:pt x="29" y="102"/>
                  </a:lnTo>
                  <a:lnTo>
                    <a:pt x="23" y="100"/>
                  </a:lnTo>
                  <a:lnTo>
                    <a:pt x="16" y="93"/>
                  </a:lnTo>
                  <a:lnTo>
                    <a:pt x="9" y="84"/>
                  </a:lnTo>
                  <a:lnTo>
                    <a:pt x="6" y="81"/>
                  </a:lnTo>
                  <a:lnTo>
                    <a:pt x="4" y="76"/>
                  </a:lnTo>
                  <a:lnTo>
                    <a:pt x="2" y="70"/>
                  </a:lnTo>
                  <a:lnTo>
                    <a:pt x="0" y="65"/>
                  </a:lnTo>
                  <a:lnTo>
                    <a:pt x="0" y="60"/>
                  </a:lnTo>
                  <a:lnTo>
                    <a:pt x="0" y="55"/>
                  </a:lnTo>
                </a:path>
              </a:pathLst>
            </a:custGeom>
            <a:noFill/>
            <a:ln w="17463" cap="flat" cmpd="sng">
              <a:solidFill>
                <a:srgbClr val="000000"/>
              </a:solidFill>
              <a:prstDash val="solid"/>
              <a:round/>
              <a:headEnd type="none" w="med" len="med"/>
              <a:tailEnd type="none" w="med" len="med"/>
            </a:ln>
          </p:spPr>
          <p:txBody>
            <a:bodyPr/>
            <a:p>
              <a:endParaRPr lang="zh-CN" altLang="en-US"/>
            </a:p>
          </p:txBody>
        </p:sp>
        <p:sp>
          <p:nvSpPr>
            <p:cNvPr id="22540" name="Freeform 12"/>
            <p:cNvSpPr/>
            <p:nvPr/>
          </p:nvSpPr>
          <p:spPr>
            <a:xfrm>
              <a:off x="3497" y="1885"/>
              <a:ext cx="109" cy="109"/>
            </a:xfrm>
            <a:custGeom>
              <a:avLst/>
              <a:gdLst/>
              <a:ahLst/>
              <a:cxnLst>
                <a:cxn ang="0">
                  <a:pos x="0" y="54"/>
                </a:cxn>
                <a:cxn ang="0">
                  <a:pos x="0" y="49"/>
                </a:cxn>
                <a:cxn ang="0">
                  <a:pos x="0" y="44"/>
                </a:cxn>
                <a:cxn ang="0">
                  <a:pos x="1" y="38"/>
                </a:cxn>
                <a:cxn ang="0">
                  <a:pos x="3" y="33"/>
                </a:cxn>
                <a:cxn ang="0">
                  <a:pos x="5" y="28"/>
                </a:cxn>
                <a:cxn ang="0">
                  <a:pos x="8" y="23"/>
                </a:cxn>
                <a:cxn ang="0">
                  <a:pos x="15" y="16"/>
                </a:cxn>
                <a:cxn ang="0">
                  <a:pos x="22" y="9"/>
                </a:cxn>
                <a:cxn ang="0">
                  <a:pos x="28" y="5"/>
                </a:cxn>
                <a:cxn ang="0">
                  <a:pos x="33" y="3"/>
                </a:cxn>
                <a:cxn ang="0">
                  <a:pos x="38" y="2"/>
                </a:cxn>
                <a:cxn ang="0">
                  <a:pos x="44" y="0"/>
                </a:cxn>
                <a:cxn ang="0">
                  <a:pos x="49" y="0"/>
                </a:cxn>
                <a:cxn ang="0">
                  <a:pos x="54" y="0"/>
                </a:cxn>
                <a:cxn ang="0">
                  <a:pos x="59" y="0"/>
                </a:cxn>
                <a:cxn ang="0">
                  <a:pos x="65" y="0"/>
                </a:cxn>
                <a:cxn ang="0">
                  <a:pos x="70" y="2"/>
                </a:cxn>
                <a:cxn ang="0">
                  <a:pos x="75" y="3"/>
                </a:cxn>
                <a:cxn ang="0">
                  <a:pos x="81" y="5"/>
                </a:cxn>
                <a:cxn ang="0">
                  <a:pos x="84" y="9"/>
                </a:cxn>
                <a:cxn ang="0">
                  <a:pos x="93" y="16"/>
                </a:cxn>
                <a:cxn ang="0">
                  <a:pos x="100" y="23"/>
                </a:cxn>
                <a:cxn ang="0">
                  <a:pos x="102" y="28"/>
                </a:cxn>
                <a:cxn ang="0">
                  <a:pos x="105" y="33"/>
                </a:cxn>
                <a:cxn ang="0">
                  <a:pos x="107" y="38"/>
                </a:cxn>
                <a:cxn ang="0">
                  <a:pos x="109" y="44"/>
                </a:cxn>
                <a:cxn ang="0">
                  <a:pos x="109" y="49"/>
                </a:cxn>
                <a:cxn ang="0">
                  <a:pos x="109" y="54"/>
                </a:cxn>
                <a:cxn ang="0">
                  <a:pos x="109" y="59"/>
                </a:cxn>
                <a:cxn ang="0">
                  <a:pos x="109" y="65"/>
                </a:cxn>
                <a:cxn ang="0">
                  <a:pos x="107" y="70"/>
                </a:cxn>
                <a:cxn ang="0">
                  <a:pos x="105" y="75"/>
                </a:cxn>
                <a:cxn ang="0">
                  <a:pos x="102" y="80"/>
                </a:cxn>
                <a:cxn ang="0">
                  <a:pos x="100" y="84"/>
                </a:cxn>
                <a:cxn ang="0">
                  <a:pos x="93" y="93"/>
                </a:cxn>
                <a:cxn ang="0">
                  <a:pos x="84" y="100"/>
                </a:cxn>
                <a:cxn ang="0">
                  <a:pos x="81" y="102"/>
                </a:cxn>
                <a:cxn ang="0">
                  <a:pos x="75" y="105"/>
                </a:cxn>
                <a:cxn ang="0">
                  <a:pos x="70" y="107"/>
                </a:cxn>
                <a:cxn ang="0">
                  <a:pos x="65" y="109"/>
                </a:cxn>
                <a:cxn ang="0">
                  <a:pos x="59" y="109"/>
                </a:cxn>
                <a:cxn ang="0">
                  <a:pos x="54" y="109"/>
                </a:cxn>
                <a:cxn ang="0">
                  <a:pos x="49" y="109"/>
                </a:cxn>
                <a:cxn ang="0">
                  <a:pos x="44" y="109"/>
                </a:cxn>
                <a:cxn ang="0">
                  <a:pos x="38" y="107"/>
                </a:cxn>
                <a:cxn ang="0">
                  <a:pos x="33" y="105"/>
                </a:cxn>
                <a:cxn ang="0">
                  <a:pos x="28" y="102"/>
                </a:cxn>
                <a:cxn ang="0">
                  <a:pos x="22" y="100"/>
                </a:cxn>
                <a:cxn ang="0">
                  <a:pos x="15" y="93"/>
                </a:cxn>
                <a:cxn ang="0">
                  <a:pos x="8" y="84"/>
                </a:cxn>
                <a:cxn ang="0">
                  <a:pos x="5" y="80"/>
                </a:cxn>
                <a:cxn ang="0">
                  <a:pos x="3" y="75"/>
                </a:cxn>
                <a:cxn ang="0">
                  <a:pos x="1" y="70"/>
                </a:cxn>
                <a:cxn ang="0">
                  <a:pos x="0" y="65"/>
                </a:cxn>
                <a:cxn ang="0">
                  <a:pos x="0" y="59"/>
                </a:cxn>
                <a:cxn ang="0">
                  <a:pos x="0" y="54"/>
                </a:cxn>
              </a:cxnLst>
              <a:pathLst>
                <a:path w="109" h="109">
                  <a:moveTo>
                    <a:pt x="0" y="54"/>
                  </a:moveTo>
                  <a:lnTo>
                    <a:pt x="0" y="49"/>
                  </a:lnTo>
                  <a:lnTo>
                    <a:pt x="0" y="44"/>
                  </a:lnTo>
                  <a:lnTo>
                    <a:pt x="1" y="38"/>
                  </a:lnTo>
                  <a:lnTo>
                    <a:pt x="3" y="33"/>
                  </a:lnTo>
                  <a:lnTo>
                    <a:pt x="5" y="28"/>
                  </a:lnTo>
                  <a:lnTo>
                    <a:pt x="8" y="23"/>
                  </a:lnTo>
                  <a:lnTo>
                    <a:pt x="15" y="16"/>
                  </a:lnTo>
                  <a:lnTo>
                    <a:pt x="22" y="9"/>
                  </a:lnTo>
                  <a:lnTo>
                    <a:pt x="28" y="5"/>
                  </a:lnTo>
                  <a:lnTo>
                    <a:pt x="33" y="3"/>
                  </a:lnTo>
                  <a:lnTo>
                    <a:pt x="38" y="2"/>
                  </a:lnTo>
                  <a:lnTo>
                    <a:pt x="44" y="0"/>
                  </a:lnTo>
                  <a:lnTo>
                    <a:pt x="49" y="0"/>
                  </a:lnTo>
                  <a:lnTo>
                    <a:pt x="54" y="0"/>
                  </a:lnTo>
                  <a:lnTo>
                    <a:pt x="59" y="0"/>
                  </a:lnTo>
                  <a:lnTo>
                    <a:pt x="65" y="0"/>
                  </a:lnTo>
                  <a:lnTo>
                    <a:pt x="70" y="2"/>
                  </a:lnTo>
                  <a:lnTo>
                    <a:pt x="75" y="3"/>
                  </a:lnTo>
                  <a:lnTo>
                    <a:pt x="81" y="5"/>
                  </a:lnTo>
                  <a:lnTo>
                    <a:pt x="84" y="9"/>
                  </a:lnTo>
                  <a:lnTo>
                    <a:pt x="93" y="16"/>
                  </a:lnTo>
                  <a:lnTo>
                    <a:pt x="100" y="23"/>
                  </a:lnTo>
                  <a:lnTo>
                    <a:pt x="102" y="28"/>
                  </a:lnTo>
                  <a:lnTo>
                    <a:pt x="105" y="33"/>
                  </a:lnTo>
                  <a:lnTo>
                    <a:pt x="107" y="38"/>
                  </a:lnTo>
                  <a:lnTo>
                    <a:pt x="109" y="44"/>
                  </a:lnTo>
                  <a:lnTo>
                    <a:pt x="109" y="49"/>
                  </a:lnTo>
                  <a:lnTo>
                    <a:pt x="109" y="54"/>
                  </a:lnTo>
                  <a:lnTo>
                    <a:pt x="109" y="59"/>
                  </a:lnTo>
                  <a:lnTo>
                    <a:pt x="109" y="65"/>
                  </a:lnTo>
                  <a:lnTo>
                    <a:pt x="107" y="70"/>
                  </a:lnTo>
                  <a:lnTo>
                    <a:pt x="105" y="75"/>
                  </a:lnTo>
                  <a:lnTo>
                    <a:pt x="102" y="80"/>
                  </a:lnTo>
                  <a:lnTo>
                    <a:pt x="100" y="84"/>
                  </a:lnTo>
                  <a:lnTo>
                    <a:pt x="93" y="93"/>
                  </a:lnTo>
                  <a:lnTo>
                    <a:pt x="84" y="100"/>
                  </a:lnTo>
                  <a:lnTo>
                    <a:pt x="81" y="102"/>
                  </a:lnTo>
                  <a:lnTo>
                    <a:pt x="75" y="105"/>
                  </a:lnTo>
                  <a:lnTo>
                    <a:pt x="70" y="107"/>
                  </a:lnTo>
                  <a:lnTo>
                    <a:pt x="65" y="109"/>
                  </a:lnTo>
                  <a:lnTo>
                    <a:pt x="59" y="109"/>
                  </a:lnTo>
                  <a:lnTo>
                    <a:pt x="54" y="109"/>
                  </a:lnTo>
                  <a:lnTo>
                    <a:pt x="49" y="109"/>
                  </a:lnTo>
                  <a:lnTo>
                    <a:pt x="44" y="109"/>
                  </a:lnTo>
                  <a:lnTo>
                    <a:pt x="38" y="107"/>
                  </a:lnTo>
                  <a:lnTo>
                    <a:pt x="33" y="105"/>
                  </a:lnTo>
                  <a:lnTo>
                    <a:pt x="28" y="102"/>
                  </a:lnTo>
                  <a:lnTo>
                    <a:pt x="22" y="100"/>
                  </a:lnTo>
                  <a:lnTo>
                    <a:pt x="15" y="93"/>
                  </a:lnTo>
                  <a:lnTo>
                    <a:pt x="8" y="84"/>
                  </a:lnTo>
                  <a:lnTo>
                    <a:pt x="5" y="80"/>
                  </a:lnTo>
                  <a:lnTo>
                    <a:pt x="3" y="75"/>
                  </a:lnTo>
                  <a:lnTo>
                    <a:pt x="1" y="70"/>
                  </a:lnTo>
                  <a:lnTo>
                    <a:pt x="0" y="65"/>
                  </a:lnTo>
                  <a:lnTo>
                    <a:pt x="0" y="59"/>
                  </a:lnTo>
                  <a:lnTo>
                    <a:pt x="0" y="54"/>
                  </a:lnTo>
                  <a:close/>
                </a:path>
              </a:pathLst>
            </a:custGeom>
            <a:solidFill>
              <a:srgbClr val="FF0000"/>
            </a:solidFill>
            <a:ln w="9525">
              <a:noFill/>
            </a:ln>
          </p:spPr>
          <p:txBody>
            <a:bodyPr/>
            <a:p>
              <a:endParaRPr lang="zh-CN" altLang="en-US"/>
            </a:p>
          </p:txBody>
        </p:sp>
        <p:sp>
          <p:nvSpPr>
            <p:cNvPr id="22541" name="Freeform 13"/>
            <p:cNvSpPr/>
            <p:nvPr/>
          </p:nvSpPr>
          <p:spPr>
            <a:xfrm>
              <a:off x="3497" y="1885"/>
              <a:ext cx="109" cy="109"/>
            </a:xfrm>
            <a:custGeom>
              <a:avLst/>
              <a:gdLst/>
              <a:ahLst/>
              <a:cxnLst>
                <a:cxn ang="0">
                  <a:pos x="0" y="54"/>
                </a:cxn>
                <a:cxn ang="0">
                  <a:pos x="0" y="49"/>
                </a:cxn>
                <a:cxn ang="0">
                  <a:pos x="0" y="44"/>
                </a:cxn>
                <a:cxn ang="0">
                  <a:pos x="1" y="38"/>
                </a:cxn>
                <a:cxn ang="0">
                  <a:pos x="3" y="33"/>
                </a:cxn>
                <a:cxn ang="0">
                  <a:pos x="5" y="28"/>
                </a:cxn>
                <a:cxn ang="0">
                  <a:pos x="8" y="23"/>
                </a:cxn>
                <a:cxn ang="0">
                  <a:pos x="15" y="16"/>
                </a:cxn>
                <a:cxn ang="0">
                  <a:pos x="22" y="9"/>
                </a:cxn>
                <a:cxn ang="0">
                  <a:pos x="28" y="5"/>
                </a:cxn>
                <a:cxn ang="0">
                  <a:pos x="33" y="3"/>
                </a:cxn>
                <a:cxn ang="0">
                  <a:pos x="38" y="2"/>
                </a:cxn>
                <a:cxn ang="0">
                  <a:pos x="44" y="0"/>
                </a:cxn>
                <a:cxn ang="0">
                  <a:pos x="49" y="0"/>
                </a:cxn>
                <a:cxn ang="0">
                  <a:pos x="54" y="0"/>
                </a:cxn>
                <a:cxn ang="0">
                  <a:pos x="59" y="0"/>
                </a:cxn>
                <a:cxn ang="0">
                  <a:pos x="65" y="0"/>
                </a:cxn>
                <a:cxn ang="0">
                  <a:pos x="70" y="2"/>
                </a:cxn>
                <a:cxn ang="0">
                  <a:pos x="75" y="3"/>
                </a:cxn>
                <a:cxn ang="0">
                  <a:pos x="81" y="5"/>
                </a:cxn>
                <a:cxn ang="0">
                  <a:pos x="84" y="9"/>
                </a:cxn>
                <a:cxn ang="0">
                  <a:pos x="93" y="16"/>
                </a:cxn>
                <a:cxn ang="0">
                  <a:pos x="100" y="23"/>
                </a:cxn>
                <a:cxn ang="0">
                  <a:pos x="102" y="28"/>
                </a:cxn>
                <a:cxn ang="0">
                  <a:pos x="105" y="33"/>
                </a:cxn>
                <a:cxn ang="0">
                  <a:pos x="107" y="38"/>
                </a:cxn>
                <a:cxn ang="0">
                  <a:pos x="109" y="44"/>
                </a:cxn>
                <a:cxn ang="0">
                  <a:pos x="109" y="49"/>
                </a:cxn>
                <a:cxn ang="0">
                  <a:pos x="109" y="54"/>
                </a:cxn>
                <a:cxn ang="0">
                  <a:pos x="109" y="59"/>
                </a:cxn>
                <a:cxn ang="0">
                  <a:pos x="109" y="65"/>
                </a:cxn>
                <a:cxn ang="0">
                  <a:pos x="107" y="70"/>
                </a:cxn>
                <a:cxn ang="0">
                  <a:pos x="105" y="75"/>
                </a:cxn>
                <a:cxn ang="0">
                  <a:pos x="102" y="80"/>
                </a:cxn>
                <a:cxn ang="0">
                  <a:pos x="100" y="84"/>
                </a:cxn>
                <a:cxn ang="0">
                  <a:pos x="93" y="93"/>
                </a:cxn>
                <a:cxn ang="0">
                  <a:pos x="84" y="100"/>
                </a:cxn>
                <a:cxn ang="0">
                  <a:pos x="81" y="102"/>
                </a:cxn>
                <a:cxn ang="0">
                  <a:pos x="75" y="105"/>
                </a:cxn>
                <a:cxn ang="0">
                  <a:pos x="70" y="107"/>
                </a:cxn>
                <a:cxn ang="0">
                  <a:pos x="65" y="109"/>
                </a:cxn>
                <a:cxn ang="0">
                  <a:pos x="59" y="109"/>
                </a:cxn>
                <a:cxn ang="0">
                  <a:pos x="54" y="109"/>
                </a:cxn>
                <a:cxn ang="0">
                  <a:pos x="49" y="109"/>
                </a:cxn>
                <a:cxn ang="0">
                  <a:pos x="44" y="109"/>
                </a:cxn>
                <a:cxn ang="0">
                  <a:pos x="38" y="107"/>
                </a:cxn>
                <a:cxn ang="0">
                  <a:pos x="33" y="105"/>
                </a:cxn>
                <a:cxn ang="0">
                  <a:pos x="28" y="102"/>
                </a:cxn>
                <a:cxn ang="0">
                  <a:pos x="22" y="100"/>
                </a:cxn>
                <a:cxn ang="0">
                  <a:pos x="15" y="93"/>
                </a:cxn>
                <a:cxn ang="0">
                  <a:pos x="8" y="84"/>
                </a:cxn>
                <a:cxn ang="0">
                  <a:pos x="5" y="80"/>
                </a:cxn>
                <a:cxn ang="0">
                  <a:pos x="3" y="75"/>
                </a:cxn>
                <a:cxn ang="0">
                  <a:pos x="1" y="70"/>
                </a:cxn>
                <a:cxn ang="0">
                  <a:pos x="0" y="65"/>
                </a:cxn>
                <a:cxn ang="0">
                  <a:pos x="0" y="59"/>
                </a:cxn>
                <a:cxn ang="0">
                  <a:pos x="0" y="54"/>
                </a:cxn>
              </a:cxnLst>
              <a:pathLst>
                <a:path w="109" h="109">
                  <a:moveTo>
                    <a:pt x="0" y="54"/>
                  </a:moveTo>
                  <a:lnTo>
                    <a:pt x="0" y="49"/>
                  </a:lnTo>
                  <a:lnTo>
                    <a:pt x="0" y="44"/>
                  </a:lnTo>
                  <a:lnTo>
                    <a:pt x="1" y="38"/>
                  </a:lnTo>
                  <a:lnTo>
                    <a:pt x="3" y="33"/>
                  </a:lnTo>
                  <a:lnTo>
                    <a:pt x="5" y="28"/>
                  </a:lnTo>
                  <a:lnTo>
                    <a:pt x="8" y="23"/>
                  </a:lnTo>
                  <a:lnTo>
                    <a:pt x="15" y="16"/>
                  </a:lnTo>
                  <a:lnTo>
                    <a:pt x="22" y="9"/>
                  </a:lnTo>
                  <a:lnTo>
                    <a:pt x="28" y="5"/>
                  </a:lnTo>
                  <a:lnTo>
                    <a:pt x="33" y="3"/>
                  </a:lnTo>
                  <a:lnTo>
                    <a:pt x="38" y="2"/>
                  </a:lnTo>
                  <a:lnTo>
                    <a:pt x="44" y="0"/>
                  </a:lnTo>
                  <a:lnTo>
                    <a:pt x="49" y="0"/>
                  </a:lnTo>
                  <a:lnTo>
                    <a:pt x="54" y="0"/>
                  </a:lnTo>
                  <a:lnTo>
                    <a:pt x="59" y="0"/>
                  </a:lnTo>
                  <a:lnTo>
                    <a:pt x="65" y="0"/>
                  </a:lnTo>
                  <a:lnTo>
                    <a:pt x="70" y="2"/>
                  </a:lnTo>
                  <a:lnTo>
                    <a:pt x="75" y="3"/>
                  </a:lnTo>
                  <a:lnTo>
                    <a:pt x="81" y="5"/>
                  </a:lnTo>
                  <a:lnTo>
                    <a:pt x="84" y="9"/>
                  </a:lnTo>
                  <a:lnTo>
                    <a:pt x="93" y="16"/>
                  </a:lnTo>
                  <a:lnTo>
                    <a:pt x="100" y="23"/>
                  </a:lnTo>
                  <a:lnTo>
                    <a:pt x="102" y="28"/>
                  </a:lnTo>
                  <a:lnTo>
                    <a:pt x="105" y="33"/>
                  </a:lnTo>
                  <a:lnTo>
                    <a:pt x="107" y="38"/>
                  </a:lnTo>
                  <a:lnTo>
                    <a:pt x="109" y="44"/>
                  </a:lnTo>
                  <a:lnTo>
                    <a:pt x="109" y="49"/>
                  </a:lnTo>
                  <a:lnTo>
                    <a:pt x="109" y="54"/>
                  </a:lnTo>
                  <a:lnTo>
                    <a:pt x="109" y="59"/>
                  </a:lnTo>
                  <a:lnTo>
                    <a:pt x="109" y="65"/>
                  </a:lnTo>
                  <a:lnTo>
                    <a:pt x="107" y="70"/>
                  </a:lnTo>
                  <a:lnTo>
                    <a:pt x="105" y="75"/>
                  </a:lnTo>
                  <a:lnTo>
                    <a:pt x="102" y="80"/>
                  </a:lnTo>
                  <a:lnTo>
                    <a:pt x="100" y="84"/>
                  </a:lnTo>
                  <a:lnTo>
                    <a:pt x="93" y="93"/>
                  </a:lnTo>
                  <a:lnTo>
                    <a:pt x="84" y="100"/>
                  </a:lnTo>
                  <a:lnTo>
                    <a:pt x="81" y="102"/>
                  </a:lnTo>
                  <a:lnTo>
                    <a:pt x="75" y="105"/>
                  </a:lnTo>
                  <a:lnTo>
                    <a:pt x="70" y="107"/>
                  </a:lnTo>
                  <a:lnTo>
                    <a:pt x="65" y="109"/>
                  </a:lnTo>
                  <a:lnTo>
                    <a:pt x="59" y="109"/>
                  </a:lnTo>
                  <a:lnTo>
                    <a:pt x="54" y="109"/>
                  </a:lnTo>
                  <a:lnTo>
                    <a:pt x="49" y="109"/>
                  </a:lnTo>
                  <a:lnTo>
                    <a:pt x="44" y="109"/>
                  </a:lnTo>
                  <a:lnTo>
                    <a:pt x="38" y="107"/>
                  </a:lnTo>
                  <a:lnTo>
                    <a:pt x="33" y="105"/>
                  </a:lnTo>
                  <a:lnTo>
                    <a:pt x="28" y="102"/>
                  </a:lnTo>
                  <a:lnTo>
                    <a:pt x="22" y="100"/>
                  </a:lnTo>
                  <a:lnTo>
                    <a:pt x="15" y="93"/>
                  </a:lnTo>
                  <a:lnTo>
                    <a:pt x="8" y="84"/>
                  </a:lnTo>
                  <a:lnTo>
                    <a:pt x="5" y="80"/>
                  </a:lnTo>
                  <a:lnTo>
                    <a:pt x="3" y="75"/>
                  </a:lnTo>
                  <a:lnTo>
                    <a:pt x="1" y="70"/>
                  </a:lnTo>
                  <a:lnTo>
                    <a:pt x="0" y="65"/>
                  </a:lnTo>
                  <a:lnTo>
                    <a:pt x="0" y="59"/>
                  </a:lnTo>
                  <a:lnTo>
                    <a:pt x="0" y="54"/>
                  </a:lnTo>
                </a:path>
              </a:pathLst>
            </a:custGeom>
            <a:noFill/>
            <a:ln w="17463" cap="flat" cmpd="sng">
              <a:solidFill>
                <a:srgbClr val="000000"/>
              </a:solidFill>
              <a:prstDash val="solid"/>
              <a:round/>
              <a:headEnd type="none" w="med" len="med"/>
              <a:tailEnd type="none" w="med" len="med"/>
            </a:ln>
          </p:spPr>
          <p:txBody>
            <a:bodyPr/>
            <a:p>
              <a:endParaRPr lang="zh-CN" altLang="en-US"/>
            </a:p>
          </p:txBody>
        </p:sp>
        <p:sp>
          <p:nvSpPr>
            <p:cNvPr id="22542" name="Freeform 14"/>
            <p:cNvSpPr/>
            <p:nvPr/>
          </p:nvSpPr>
          <p:spPr>
            <a:xfrm>
              <a:off x="3937" y="1447"/>
              <a:ext cx="109" cy="108"/>
            </a:xfrm>
            <a:custGeom>
              <a:avLst/>
              <a:gdLst/>
              <a:ahLst/>
              <a:cxnLst>
                <a:cxn ang="0">
                  <a:pos x="0" y="54"/>
                </a:cxn>
                <a:cxn ang="0">
                  <a:pos x="0" y="49"/>
                </a:cxn>
                <a:cxn ang="0">
                  <a:pos x="0" y="43"/>
                </a:cxn>
                <a:cxn ang="0">
                  <a:pos x="1" y="38"/>
                </a:cxn>
                <a:cxn ang="0">
                  <a:pos x="3" y="33"/>
                </a:cxn>
                <a:cxn ang="0">
                  <a:pos x="5" y="28"/>
                </a:cxn>
                <a:cxn ang="0">
                  <a:pos x="8" y="22"/>
                </a:cxn>
                <a:cxn ang="0">
                  <a:pos x="15" y="15"/>
                </a:cxn>
                <a:cxn ang="0">
                  <a:pos x="23" y="8"/>
                </a:cxn>
                <a:cxn ang="0">
                  <a:pos x="28" y="5"/>
                </a:cxn>
                <a:cxn ang="0">
                  <a:pos x="33" y="3"/>
                </a:cxn>
                <a:cxn ang="0">
                  <a:pos x="38" y="1"/>
                </a:cxn>
                <a:cxn ang="0">
                  <a:pos x="44" y="0"/>
                </a:cxn>
                <a:cxn ang="0">
                  <a:pos x="49" y="0"/>
                </a:cxn>
                <a:cxn ang="0">
                  <a:pos x="54" y="0"/>
                </a:cxn>
                <a:cxn ang="0">
                  <a:pos x="59" y="0"/>
                </a:cxn>
                <a:cxn ang="0">
                  <a:pos x="65" y="0"/>
                </a:cxn>
                <a:cxn ang="0">
                  <a:pos x="70" y="1"/>
                </a:cxn>
                <a:cxn ang="0">
                  <a:pos x="75" y="3"/>
                </a:cxn>
                <a:cxn ang="0">
                  <a:pos x="81" y="5"/>
                </a:cxn>
                <a:cxn ang="0">
                  <a:pos x="84" y="8"/>
                </a:cxn>
                <a:cxn ang="0">
                  <a:pos x="93" y="15"/>
                </a:cxn>
                <a:cxn ang="0">
                  <a:pos x="100" y="22"/>
                </a:cxn>
                <a:cxn ang="0">
                  <a:pos x="102" y="28"/>
                </a:cxn>
                <a:cxn ang="0">
                  <a:pos x="105" y="33"/>
                </a:cxn>
                <a:cxn ang="0">
                  <a:pos x="107" y="38"/>
                </a:cxn>
                <a:cxn ang="0">
                  <a:pos x="109" y="43"/>
                </a:cxn>
                <a:cxn ang="0">
                  <a:pos x="109" y="49"/>
                </a:cxn>
                <a:cxn ang="0">
                  <a:pos x="109" y="54"/>
                </a:cxn>
                <a:cxn ang="0">
                  <a:pos x="109" y="59"/>
                </a:cxn>
                <a:cxn ang="0">
                  <a:pos x="109" y="64"/>
                </a:cxn>
                <a:cxn ang="0">
                  <a:pos x="107" y="70"/>
                </a:cxn>
                <a:cxn ang="0">
                  <a:pos x="105" y="75"/>
                </a:cxn>
                <a:cxn ang="0">
                  <a:pos x="102" y="80"/>
                </a:cxn>
                <a:cxn ang="0">
                  <a:pos x="100" y="84"/>
                </a:cxn>
                <a:cxn ang="0">
                  <a:pos x="93" y="92"/>
                </a:cxn>
                <a:cxn ang="0">
                  <a:pos x="84" y="99"/>
                </a:cxn>
                <a:cxn ang="0">
                  <a:pos x="81" y="101"/>
                </a:cxn>
                <a:cxn ang="0">
                  <a:pos x="75" y="105"/>
                </a:cxn>
                <a:cxn ang="0">
                  <a:pos x="70" y="107"/>
                </a:cxn>
                <a:cxn ang="0">
                  <a:pos x="65" y="108"/>
                </a:cxn>
                <a:cxn ang="0">
                  <a:pos x="59" y="108"/>
                </a:cxn>
                <a:cxn ang="0">
                  <a:pos x="54" y="108"/>
                </a:cxn>
                <a:cxn ang="0">
                  <a:pos x="49" y="108"/>
                </a:cxn>
                <a:cxn ang="0">
                  <a:pos x="44" y="108"/>
                </a:cxn>
                <a:cxn ang="0">
                  <a:pos x="38" y="107"/>
                </a:cxn>
                <a:cxn ang="0">
                  <a:pos x="33" y="105"/>
                </a:cxn>
                <a:cxn ang="0">
                  <a:pos x="28" y="101"/>
                </a:cxn>
                <a:cxn ang="0">
                  <a:pos x="23" y="99"/>
                </a:cxn>
                <a:cxn ang="0">
                  <a:pos x="15" y="92"/>
                </a:cxn>
                <a:cxn ang="0">
                  <a:pos x="8" y="84"/>
                </a:cxn>
                <a:cxn ang="0">
                  <a:pos x="5" y="80"/>
                </a:cxn>
                <a:cxn ang="0">
                  <a:pos x="3" y="75"/>
                </a:cxn>
                <a:cxn ang="0">
                  <a:pos x="1" y="70"/>
                </a:cxn>
                <a:cxn ang="0">
                  <a:pos x="0" y="64"/>
                </a:cxn>
                <a:cxn ang="0">
                  <a:pos x="0" y="59"/>
                </a:cxn>
                <a:cxn ang="0">
                  <a:pos x="0" y="54"/>
                </a:cxn>
              </a:cxnLst>
              <a:pathLst>
                <a:path w="109" h="108">
                  <a:moveTo>
                    <a:pt x="0" y="54"/>
                  </a:moveTo>
                  <a:lnTo>
                    <a:pt x="0" y="49"/>
                  </a:lnTo>
                  <a:lnTo>
                    <a:pt x="0" y="43"/>
                  </a:lnTo>
                  <a:lnTo>
                    <a:pt x="1" y="38"/>
                  </a:lnTo>
                  <a:lnTo>
                    <a:pt x="3" y="33"/>
                  </a:lnTo>
                  <a:lnTo>
                    <a:pt x="5" y="28"/>
                  </a:lnTo>
                  <a:lnTo>
                    <a:pt x="8" y="22"/>
                  </a:lnTo>
                  <a:lnTo>
                    <a:pt x="15" y="15"/>
                  </a:lnTo>
                  <a:lnTo>
                    <a:pt x="23" y="8"/>
                  </a:lnTo>
                  <a:lnTo>
                    <a:pt x="28" y="5"/>
                  </a:lnTo>
                  <a:lnTo>
                    <a:pt x="33" y="3"/>
                  </a:lnTo>
                  <a:lnTo>
                    <a:pt x="38" y="1"/>
                  </a:lnTo>
                  <a:lnTo>
                    <a:pt x="44" y="0"/>
                  </a:lnTo>
                  <a:lnTo>
                    <a:pt x="49" y="0"/>
                  </a:lnTo>
                  <a:lnTo>
                    <a:pt x="54" y="0"/>
                  </a:lnTo>
                  <a:lnTo>
                    <a:pt x="59" y="0"/>
                  </a:lnTo>
                  <a:lnTo>
                    <a:pt x="65" y="0"/>
                  </a:lnTo>
                  <a:lnTo>
                    <a:pt x="70" y="1"/>
                  </a:lnTo>
                  <a:lnTo>
                    <a:pt x="75" y="3"/>
                  </a:lnTo>
                  <a:lnTo>
                    <a:pt x="81" y="5"/>
                  </a:lnTo>
                  <a:lnTo>
                    <a:pt x="84" y="8"/>
                  </a:lnTo>
                  <a:lnTo>
                    <a:pt x="93" y="15"/>
                  </a:lnTo>
                  <a:lnTo>
                    <a:pt x="100" y="22"/>
                  </a:lnTo>
                  <a:lnTo>
                    <a:pt x="102" y="28"/>
                  </a:lnTo>
                  <a:lnTo>
                    <a:pt x="105" y="33"/>
                  </a:lnTo>
                  <a:lnTo>
                    <a:pt x="107" y="38"/>
                  </a:lnTo>
                  <a:lnTo>
                    <a:pt x="109" y="43"/>
                  </a:lnTo>
                  <a:lnTo>
                    <a:pt x="109" y="49"/>
                  </a:lnTo>
                  <a:lnTo>
                    <a:pt x="109" y="54"/>
                  </a:lnTo>
                  <a:lnTo>
                    <a:pt x="109" y="59"/>
                  </a:lnTo>
                  <a:lnTo>
                    <a:pt x="109" y="64"/>
                  </a:lnTo>
                  <a:lnTo>
                    <a:pt x="107" y="70"/>
                  </a:lnTo>
                  <a:lnTo>
                    <a:pt x="105" y="75"/>
                  </a:lnTo>
                  <a:lnTo>
                    <a:pt x="102" y="80"/>
                  </a:lnTo>
                  <a:lnTo>
                    <a:pt x="100" y="84"/>
                  </a:lnTo>
                  <a:lnTo>
                    <a:pt x="93" y="92"/>
                  </a:lnTo>
                  <a:lnTo>
                    <a:pt x="84" y="99"/>
                  </a:lnTo>
                  <a:lnTo>
                    <a:pt x="81" y="101"/>
                  </a:lnTo>
                  <a:lnTo>
                    <a:pt x="75" y="105"/>
                  </a:lnTo>
                  <a:lnTo>
                    <a:pt x="70" y="107"/>
                  </a:lnTo>
                  <a:lnTo>
                    <a:pt x="65" y="108"/>
                  </a:lnTo>
                  <a:lnTo>
                    <a:pt x="59" y="108"/>
                  </a:lnTo>
                  <a:lnTo>
                    <a:pt x="54" y="108"/>
                  </a:lnTo>
                  <a:lnTo>
                    <a:pt x="49" y="108"/>
                  </a:lnTo>
                  <a:lnTo>
                    <a:pt x="44" y="108"/>
                  </a:lnTo>
                  <a:lnTo>
                    <a:pt x="38" y="107"/>
                  </a:lnTo>
                  <a:lnTo>
                    <a:pt x="33" y="105"/>
                  </a:lnTo>
                  <a:lnTo>
                    <a:pt x="28" y="101"/>
                  </a:lnTo>
                  <a:lnTo>
                    <a:pt x="23" y="99"/>
                  </a:lnTo>
                  <a:lnTo>
                    <a:pt x="15" y="92"/>
                  </a:lnTo>
                  <a:lnTo>
                    <a:pt x="8" y="84"/>
                  </a:lnTo>
                  <a:lnTo>
                    <a:pt x="5" y="80"/>
                  </a:lnTo>
                  <a:lnTo>
                    <a:pt x="3" y="75"/>
                  </a:lnTo>
                  <a:lnTo>
                    <a:pt x="1" y="70"/>
                  </a:lnTo>
                  <a:lnTo>
                    <a:pt x="0" y="64"/>
                  </a:lnTo>
                  <a:lnTo>
                    <a:pt x="0" y="59"/>
                  </a:lnTo>
                  <a:lnTo>
                    <a:pt x="0" y="54"/>
                  </a:lnTo>
                  <a:close/>
                </a:path>
              </a:pathLst>
            </a:custGeom>
            <a:solidFill>
              <a:srgbClr val="FF0000"/>
            </a:solidFill>
            <a:ln w="9525">
              <a:noFill/>
            </a:ln>
          </p:spPr>
          <p:txBody>
            <a:bodyPr/>
            <a:p>
              <a:endParaRPr lang="zh-CN" altLang="en-US"/>
            </a:p>
          </p:txBody>
        </p:sp>
        <p:sp>
          <p:nvSpPr>
            <p:cNvPr id="22543" name="Freeform 15"/>
            <p:cNvSpPr/>
            <p:nvPr/>
          </p:nvSpPr>
          <p:spPr>
            <a:xfrm>
              <a:off x="3937" y="1447"/>
              <a:ext cx="109" cy="108"/>
            </a:xfrm>
            <a:custGeom>
              <a:avLst/>
              <a:gdLst/>
              <a:ahLst/>
              <a:cxnLst>
                <a:cxn ang="0">
                  <a:pos x="0" y="54"/>
                </a:cxn>
                <a:cxn ang="0">
                  <a:pos x="0" y="49"/>
                </a:cxn>
                <a:cxn ang="0">
                  <a:pos x="0" y="43"/>
                </a:cxn>
                <a:cxn ang="0">
                  <a:pos x="1" y="38"/>
                </a:cxn>
                <a:cxn ang="0">
                  <a:pos x="3" y="33"/>
                </a:cxn>
                <a:cxn ang="0">
                  <a:pos x="5" y="28"/>
                </a:cxn>
                <a:cxn ang="0">
                  <a:pos x="8" y="22"/>
                </a:cxn>
                <a:cxn ang="0">
                  <a:pos x="15" y="15"/>
                </a:cxn>
                <a:cxn ang="0">
                  <a:pos x="23" y="8"/>
                </a:cxn>
                <a:cxn ang="0">
                  <a:pos x="28" y="5"/>
                </a:cxn>
                <a:cxn ang="0">
                  <a:pos x="33" y="3"/>
                </a:cxn>
                <a:cxn ang="0">
                  <a:pos x="38" y="1"/>
                </a:cxn>
                <a:cxn ang="0">
                  <a:pos x="44" y="0"/>
                </a:cxn>
                <a:cxn ang="0">
                  <a:pos x="49" y="0"/>
                </a:cxn>
                <a:cxn ang="0">
                  <a:pos x="54" y="0"/>
                </a:cxn>
                <a:cxn ang="0">
                  <a:pos x="59" y="0"/>
                </a:cxn>
                <a:cxn ang="0">
                  <a:pos x="65" y="0"/>
                </a:cxn>
                <a:cxn ang="0">
                  <a:pos x="70" y="1"/>
                </a:cxn>
                <a:cxn ang="0">
                  <a:pos x="75" y="3"/>
                </a:cxn>
                <a:cxn ang="0">
                  <a:pos x="81" y="5"/>
                </a:cxn>
                <a:cxn ang="0">
                  <a:pos x="84" y="8"/>
                </a:cxn>
                <a:cxn ang="0">
                  <a:pos x="93" y="15"/>
                </a:cxn>
                <a:cxn ang="0">
                  <a:pos x="100" y="22"/>
                </a:cxn>
                <a:cxn ang="0">
                  <a:pos x="102" y="28"/>
                </a:cxn>
                <a:cxn ang="0">
                  <a:pos x="105" y="33"/>
                </a:cxn>
                <a:cxn ang="0">
                  <a:pos x="107" y="38"/>
                </a:cxn>
                <a:cxn ang="0">
                  <a:pos x="109" y="43"/>
                </a:cxn>
                <a:cxn ang="0">
                  <a:pos x="109" y="49"/>
                </a:cxn>
                <a:cxn ang="0">
                  <a:pos x="109" y="54"/>
                </a:cxn>
                <a:cxn ang="0">
                  <a:pos x="109" y="59"/>
                </a:cxn>
                <a:cxn ang="0">
                  <a:pos x="109" y="64"/>
                </a:cxn>
                <a:cxn ang="0">
                  <a:pos x="107" y="70"/>
                </a:cxn>
                <a:cxn ang="0">
                  <a:pos x="105" y="75"/>
                </a:cxn>
                <a:cxn ang="0">
                  <a:pos x="102" y="80"/>
                </a:cxn>
                <a:cxn ang="0">
                  <a:pos x="100" y="84"/>
                </a:cxn>
                <a:cxn ang="0">
                  <a:pos x="93" y="92"/>
                </a:cxn>
                <a:cxn ang="0">
                  <a:pos x="84" y="99"/>
                </a:cxn>
                <a:cxn ang="0">
                  <a:pos x="81" y="101"/>
                </a:cxn>
                <a:cxn ang="0">
                  <a:pos x="75" y="105"/>
                </a:cxn>
                <a:cxn ang="0">
                  <a:pos x="70" y="107"/>
                </a:cxn>
                <a:cxn ang="0">
                  <a:pos x="65" y="108"/>
                </a:cxn>
                <a:cxn ang="0">
                  <a:pos x="59" y="108"/>
                </a:cxn>
                <a:cxn ang="0">
                  <a:pos x="54" y="108"/>
                </a:cxn>
                <a:cxn ang="0">
                  <a:pos x="49" y="108"/>
                </a:cxn>
                <a:cxn ang="0">
                  <a:pos x="44" y="108"/>
                </a:cxn>
                <a:cxn ang="0">
                  <a:pos x="38" y="107"/>
                </a:cxn>
                <a:cxn ang="0">
                  <a:pos x="33" y="105"/>
                </a:cxn>
                <a:cxn ang="0">
                  <a:pos x="28" y="101"/>
                </a:cxn>
                <a:cxn ang="0">
                  <a:pos x="23" y="99"/>
                </a:cxn>
                <a:cxn ang="0">
                  <a:pos x="15" y="92"/>
                </a:cxn>
                <a:cxn ang="0">
                  <a:pos x="8" y="84"/>
                </a:cxn>
                <a:cxn ang="0">
                  <a:pos x="5" y="80"/>
                </a:cxn>
                <a:cxn ang="0">
                  <a:pos x="3" y="75"/>
                </a:cxn>
                <a:cxn ang="0">
                  <a:pos x="1" y="70"/>
                </a:cxn>
                <a:cxn ang="0">
                  <a:pos x="0" y="64"/>
                </a:cxn>
                <a:cxn ang="0">
                  <a:pos x="0" y="59"/>
                </a:cxn>
                <a:cxn ang="0">
                  <a:pos x="0" y="54"/>
                </a:cxn>
              </a:cxnLst>
              <a:pathLst>
                <a:path w="109" h="108">
                  <a:moveTo>
                    <a:pt x="0" y="54"/>
                  </a:moveTo>
                  <a:lnTo>
                    <a:pt x="0" y="49"/>
                  </a:lnTo>
                  <a:lnTo>
                    <a:pt x="0" y="43"/>
                  </a:lnTo>
                  <a:lnTo>
                    <a:pt x="1" y="38"/>
                  </a:lnTo>
                  <a:lnTo>
                    <a:pt x="3" y="33"/>
                  </a:lnTo>
                  <a:lnTo>
                    <a:pt x="5" y="28"/>
                  </a:lnTo>
                  <a:lnTo>
                    <a:pt x="8" y="22"/>
                  </a:lnTo>
                  <a:lnTo>
                    <a:pt x="15" y="15"/>
                  </a:lnTo>
                  <a:lnTo>
                    <a:pt x="23" y="8"/>
                  </a:lnTo>
                  <a:lnTo>
                    <a:pt x="28" y="5"/>
                  </a:lnTo>
                  <a:lnTo>
                    <a:pt x="33" y="3"/>
                  </a:lnTo>
                  <a:lnTo>
                    <a:pt x="38" y="1"/>
                  </a:lnTo>
                  <a:lnTo>
                    <a:pt x="44" y="0"/>
                  </a:lnTo>
                  <a:lnTo>
                    <a:pt x="49" y="0"/>
                  </a:lnTo>
                  <a:lnTo>
                    <a:pt x="54" y="0"/>
                  </a:lnTo>
                  <a:lnTo>
                    <a:pt x="59" y="0"/>
                  </a:lnTo>
                  <a:lnTo>
                    <a:pt x="65" y="0"/>
                  </a:lnTo>
                  <a:lnTo>
                    <a:pt x="70" y="1"/>
                  </a:lnTo>
                  <a:lnTo>
                    <a:pt x="75" y="3"/>
                  </a:lnTo>
                  <a:lnTo>
                    <a:pt x="81" y="5"/>
                  </a:lnTo>
                  <a:lnTo>
                    <a:pt x="84" y="8"/>
                  </a:lnTo>
                  <a:lnTo>
                    <a:pt x="93" y="15"/>
                  </a:lnTo>
                  <a:lnTo>
                    <a:pt x="100" y="22"/>
                  </a:lnTo>
                  <a:lnTo>
                    <a:pt x="102" y="28"/>
                  </a:lnTo>
                  <a:lnTo>
                    <a:pt x="105" y="33"/>
                  </a:lnTo>
                  <a:lnTo>
                    <a:pt x="107" y="38"/>
                  </a:lnTo>
                  <a:lnTo>
                    <a:pt x="109" y="43"/>
                  </a:lnTo>
                  <a:lnTo>
                    <a:pt x="109" y="49"/>
                  </a:lnTo>
                  <a:lnTo>
                    <a:pt x="109" y="54"/>
                  </a:lnTo>
                  <a:lnTo>
                    <a:pt x="109" y="59"/>
                  </a:lnTo>
                  <a:lnTo>
                    <a:pt x="109" y="64"/>
                  </a:lnTo>
                  <a:lnTo>
                    <a:pt x="107" y="70"/>
                  </a:lnTo>
                  <a:lnTo>
                    <a:pt x="105" y="75"/>
                  </a:lnTo>
                  <a:lnTo>
                    <a:pt x="102" y="80"/>
                  </a:lnTo>
                  <a:lnTo>
                    <a:pt x="100" y="84"/>
                  </a:lnTo>
                  <a:lnTo>
                    <a:pt x="93" y="92"/>
                  </a:lnTo>
                  <a:lnTo>
                    <a:pt x="84" y="99"/>
                  </a:lnTo>
                  <a:lnTo>
                    <a:pt x="81" y="101"/>
                  </a:lnTo>
                  <a:lnTo>
                    <a:pt x="75" y="105"/>
                  </a:lnTo>
                  <a:lnTo>
                    <a:pt x="70" y="107"/>
                  </a:lnTo>
                  <a:lnTo>
                    <a:pt x="65" y="108"/>
                  </a:lnTo>
                  <a:lnTo>
                    <a:pt x="59" y="108"/>
                  </a:lnTo>
                  <a:lnTo>
                    <a:pt x="54" y="108"/>
                  </a:lnTo>
                  <a:lnTo>
                    <a:pt x="49" y="108"/>
                  </a:lnTo>
                  <a:lnTo>
                    <a:pt x="44" y="108"/>
                  </a:lnTo>
                  <a:lnTo>
                    <a:pt x="38" y="107"/>
                  </a:lnTo>
                  <a:lnTo>
                    <a:pt x="33" y="105"/>
                  </a:lnTo>
                  <a:lnTo>
                    <a:pt x="28" y="101"/>
                  </a:lnTo>
                  <a:lnTo>
                    <a:pt x="23" y="99"/>
                  </a:lnTo>
                  <a:lnTo>
                    <a:pt x="15" y="92"/>
                  </a:lnTo>
                  <a:lnTo>
                    <a:pt x="8" y="84"/>
                  </a:lnTo>
                  <a:lnTo>
                    <a:pt x="5" y="80"/>
                  </a:lnTo>
                  <a:lnTo>
                    <a:pt x="3" y="75"/>
                  </a:lnTo>
                  <a:lnTo>
                    <a:pt x="1" y="70"/>
                  </a:lnTo>
                  <a:lnTo>
                    <a:pt x="0" y="64"/>
                  </a:lnTo>
                  <a:lnTo>
                    <a:pt x="0" y="59"/>
                  </a:lnTo>
                  <a:lnTo>
                    <a:pt x="0" y="54"/>
                  </a:lnTo>
                </a:path>
              </a:pathLst>
            </a:custGeom>
            <a:noFill/>
            <a:ln w="17463" cap="flat" cmpd="sng">
              <a:solidFill>
                <a:srgbClr val="000000"/>
              </a:solidFill>
              <a:prstDash val="solid"/>
              <a:round/>
              <a:headEnd type="none" w="med" len="med"/>
              <a:tailEnd type="none" w="med" len="med"/>
            </a:ln>
          </p:spPr>
          <p:txBody>
            <a:bodyPr/>
            <a:p>
              <a:endParaRPr lang="zh-CN" altLang="en-US"/>
            </a:p>
          </p:txBody>
        </p:sp>
        <p:sp>
          <p:nvSpPr>
            <p:cNvPr id="22544" name="Freeform 16"/>
            <p:cNvSpPr/>
            <p:nvPr/>
          </p:nvSpPr>
          <p:spPr>
            <a:xfrm>
              <a:off x="3057" y="1885"/>
              <a:ext cx="109" cy="109"/>
            </a:xfrm>
            <a:custGeom>
              <a:avLst/>
              <a:gdLst/>
              <a:ahLst/>
              <a:cxnLst>
                <a:cxn ang="0">
                  <a:pos x="0" y="54"/>
                </a:cxn>
                <a:cxn ang="0">
                  <a:pos x="0" y="49"/>
                </a:cxn>
                <a:cxn ang="0">
                  <a:pos x="0" y="44"/>
                </a:cxn>
                <a:cxn ang="0">
                  <a:pos x="1" y="38"/>
                </a:cxn>
                <a:cxn ang="0">
                  <a:pos x="3" y="33"/>
                </a:cxn>
                <a:cxn ang="0">
                  <a:pos x="5" y="28"/>
                </a:cxn>
                <a:cxn ang="0">
                  <a:pos x="8" y="23"/>
                </a:cxn>
                <a:cxn ang="0">
                  <a:pos x="15" y="16"/>
                </a:cxn>
                <a:cxn ang="0">
                  <a:pos x="22" y="9"/>
                </a:cxn>
                <a:cxn ang="0">
                  <a:pos x="28" y="5"/>
                </a:cxn>
                <a:cxn ang="0">
                  <a:pos x="33" y="3"/>
                </a:cxn>
                <a:cxn ang="0">
                  <a:pos x="38" y="2"/>
                </a:cxn>
                <a:cxn ang="0">
                  <a:pos x="44" y="0"/>
                </a:cxn>
                <a:cxn ang="0">
                  <a:pos x="49" y="0"/>
                </a:cxn>
                <a:cxn ang="0">
                  <a:pos x="54" y="0"/>
                </a:cxn>
                <a:cxn ang="0">
                  <a:pos x="59" y="0"/>
                </a:cxn>
                <a:cxn ang="0">
                  <a:pos x="65" y="0"/>
                </a:cxn>
                <a:cxn ang="0">
                  <a:pos x="70" y="2"/>
                </a:cxn>
                <a:cxn ang="0">
                  <a:pos x="75" y="3"/>
                </a:cxn>
                <a:cxn ang="0">
                  <a:pos x="81" y="5"/>
                </a:cxn>
                <a:cxn ang="0">
                  <a:pos x="84" y="9"/>
                </a:cxn>
                <a:cxn ang="0">
                  <a:pos x="93" y="16"/>
                </a:cxn>
                <a:cxn ang="0">
                  <a:pos x="100" y="23"/>
                </a:cxn>
                <a:cxn ang="0">
                  <a:pos x="102" y="28"/>
                </a:cxn>
                <a:cxn ang="0">
                  <a:pos x="105" y="33"/>
                </a:cxn>
                <a:cxn ang="0">
                  <a:pos x="107" y="38"/>
                </a:cxn>
                <a:cxn ang="0">
                  <a:pos x="109" y="44"/>
                </a:cxn>
                <a:cxn ang="0">
                  <a:pos x="109" y="49"/>
                </a:cxn>
                <a:cxn ang="0">
                  <a:pos x="109" y="54"/>
                </a:cxn>
                <a:cxn ang="0">
                  <a:pos x="109" y="59"/>
                </a:cxn>
                <a:cxn ang="0">
                  <a:pos x="109" y="65"/>
                </a:cxn>
                <a:cxn ang="0">
                  <a:pos x="107" y="70"/>
                </a:cxn>
                <a:cxn ang="0">
                  <a:pos x="105" y="75"/>
                </a:cxn>
                <a:cxn ang="0">
                  <a:pos x="102" y="80"/>
                </a:cxn>
                <a:cxn ang="0">
                  <a:pos x="100" y="84"/>
                </a:cxn>
                <a:cxn ang="0">
                  <a:pos x="93" y="93"/>
                </a:cxn>
                <a:cxn ang="0">
                  <a:pos x="84" y="100"/>
                </a:cxn>
                <a:cxn ang="0">
                  <a:pos x="81" y="102"/>
                </a:cxn>
                <a:cxn ang="0">
                  <a:pos x="75" y="105"/>
                </a:cxn>
                <a:cxn ang="0">
                  <a:pos x="70" y="107"/>
                </a:cxn>
                <a:cxn ang="0">
                  <a:pos x="65" y="109"/>
                </a:cxn>
                <a:cxn ang="0">
                  <a:pos x="59" y="109"/>
                </a:cxn>
                <a:cxn ang="0">
                  <a:pos x="54" y="109"/>
                </a:cxn>
                <a:cxn ang="0">
                  <a:pos x="49" y="109"/>
                </a:cxn>
                <a:cxn ang="0">
                  <a:pos x="44" y="109"/>
                </a:cxn>
                <a:cxn ang="0">
                  <a:pos x="38" y="107"/>
                </a:cxn>
                <a:cxn ang="0">
                  <a:pos x="33" y="105"/>
                </a:cxn>
                <a:cxn ang="0">
                  <a:pos x="28" y="102"/>
                </a:cxn>
                <a:cxn ang="0">
                  <a:pos x="22" y="100"/>
                </a:cxn>
                <a:cxn ang="0">
                  <a:pos x="15" y="93"/>
                </a:cxn>
                <a:cxn ang="0">
                  <a:pos x="8" y="84"/>
                </a:cxn>
                <a:cxn ang="0">
                  <a:pos x="5" y="80"/>
                </a:cxn>
                <a:cxn ang="0">
                  <a:pos x="3" y="75"/>
                </a:cxn>
                <a:cxn ang="0">
                  <a:pos x="1" y="70"/>
                </a:cxn>
                <a:cxn ang="0">
                  <a:pos x="0" y="65"/>
                </a:cxn>
                <a:cxn ang="0">
                  <a:pos x="0" y="59"/>
                </a:cxn>
                <a:cxn ang="0">
                  <a:pos x="0" y="54"/>
                </a:cxn>
              </a:cxnLst>
              <a:pathLst>
                <a:path w="109" h="109">
                  <a:moveTo>
                    <a:pt x="0" y="54"/>
                  </a:moveTo>
                  <a:lnTo>
                    <a:pt x="0" y="49"/>
                  </a:lnTo>
                  <a:lnTo>
                    <a:pt x="0" y="44"/>
                  </a:lnTo>
                  <a:lnTo>
                    <a:pt x="1" y="38"/>
                  </a:lnTo>
                  <a:lnTo>
                    <a:pt x="3" y="33"/>
                  </a:lnTo>
                  <a:lnTo>
                    <a:pt x="5" y="28"/>
                  </a:lnTo>
                  <a:lnTo>
                    <a:pt x="8" y="23"/>
                  </a:lnTo>
                  <a:lnTo>
                    <a:pt x="15" y="16"/>
                  </a:lnTo>
                  <a:lnTo>
                    <a:pt x="22" y="9"/>
                  </a:lnTo>
                  <a:lnTo>
                    <a:pt x="28" y="5"/>
                  </a:lnTo>
                  <a:lnTo>
                    <a:pt x="33" y="3"/>
                  </a:lnTo>
                  <a:lnTo>
                    <a:pt x="38" y="2"/>
                  </a:lnTo>
                  <a:lnTo>
                    <a:pt x="44" y="0"/>
                  </a:lnTo>
                  <a:lnTo>
                    <a:pt x="49" y="0"/>
                  </a:lnTo>
                  <a:lnTo>
                    <a:pt x="54" y="0"/>
                  </a:lnTo>
                  <a:lnTo>
                    <a:pt x="59" y="0"/>
                  </a:lnTo>
                  <a:lnTo>
                    <a:pt x="65" y="0"/>
                  </a:lnTo>
                  <a:lnTo>
                    <a:pt x="70" y="2"/>
                  </a:lnTo>
                  <a:lnTo>
                    <a:pt x="75" y="3"/>
                  </a:lnTo>
                  <a:lnTo>
                    <a:pt x="81" y="5"/>
                  </a:lnTo>
                  <a:lnTo>
                    <a:pt x="84" y="9"/>
                  </a:lnTo>
                  <a:lnTo>
                    <a:pt x="93" y="16"/>
                  </a:lnTo>
                  <a:lnTo>
                    <a:pt x="100" y="23"/>
                  </a:lnTo>
                  <a:lnTo>
                    <a:pt x="102" y="28"/>
                  </a:lnTo>
                  <a:lnTo>
                    <a:pt x="105" y="33"/>
                  </a:lnTo>
                  <a:lnTo>
                    <a:pt x="107" y="38"/>
                  </a:lnTo>
                  <a:lnTo>
                    <a:pt x="109" y="44"/>
                  </a:lnTo>
                  <a:lnTo>
                    <a:pt x="109" y="49"/>
                  </a:lnTo>
                  <a:lnTo>
                    <a:pt x="109" y="54"/>
                  </a:lnTo>
                  <a:lnTo>
                    <a:pt x="109" y="59"/>
                  </a:lnTo>
                  <a:lnTo>
                    <a:pt x="109" y="65"/>
                  </a:lnTo>
                  <a:lnTo>
                    <a:pt x="107" y="70"/>
                  </a:lnTo>
                  <a:lnTo>
                    <a:pt x="105" y="75"/>
                  </a:lnTo>
                  <a:lnTo>
                    <a:pt x="102" y="80"/>
                  </a:lnTo>
                  <a:lnTo>
                    <a:pt x="100" y="84"/>
                  </a:lnTo>
                  <a:lnTo>
                    <a:pt x="93" y="93"/>
                  </a:lnTo>
                  <a:lnTo>
                    <a:pt x="84" y="100"/>
                  </a:lnTo>
                  <a:lnTo>
                    <a:pt x="81" y="102"/>
                  </a:lnTo>
                  <a:lnTo>
                    <a:pt x="75" y="105"/>
                  </a:lnTo>
                  <a:lnTo>
                    <a:pt x="70" y="107"/>
                  </a:lnTo>
                  <a:lnTo>
                    <a:pt x="65" y="109"/>
                  </a:lnTo>
                  <a:lnTo>
                    <a:pt x="59" y="109"/>
                  </a:lnTo>
                  <a:lnTo>
                    <a:pt x="54" y="109"/>
                  </a:lnTo>
                  <a:lnTo>
                    <a:pt x="49" y="109"/>
                  </a:lnTo>
                  <a:lnTo>
                    <a:pt x="44" y="109"/>
                  </a:lnTo>
                  <a:lnTo>
                    <a:pt x="38" y="107"/>
                  </a:lnTo>
                  <a:lnTo>
                    <a:pt x="33" y="105"/>
                  </a:lnTo>
                  <a:lnTo>
                    <a:pt x="28" y="102"/>
                  </a:lnTo>
                  <a:lnTo>
                    <a:pt x="22" y="100"/>
                  </a:lnTo>
                  <a:lnTo>
                    <a:pt x="15" y="93"/>
                  </a:lnTo>
                  <a:lnTo>
                    <a:pt x="8" y="84"/>
                  </a:lnTo>
                  <a:lnTo>
                    <a:pt x="5" y="80"/>
                  </a:lnTo>
                  <a:lnTo>
                    <a:pt x="3" y="75"/>
                  </a:lnTo>
                  <a:lnTo>
                    <a:pt x="1" y="70"/>
                  </a:lnTo>
                  <a:lnTo>
                    <a:pt x="0" y="65"/>
                  </a:lnTo>
                  <a:lnTo>
                    <a:pt x="0" y="59"/>
                  </a:lnTo>
                  <a:lnTo>
                    <a:pt x="0" y="54"/>
                  </a:lnTo>
                  <a:close/>
                </a:path>
              </a:pathLst>
            </a:custGeom>
            <a:solidFill>
              <a:srgbClr val="FF0000"/>
            </a:solidFill>
            <a:ln w="9525">
              <a:noFill/>
            </a:ln>
          </p:spPr>
          <p:txBody>
            <a:bodyPr/>
            <a:p>
              <a:endParaRPr lang="zh-CN" altLang="en-US"/>
            </a:p>
          </p:txBody>
        </p:sp>
        <p:sp>
          <p:nvSpPr>
            <p:cNvPr id="22545" name="Freeform 17"/>
            <p:cNvSpPr/>
            <p:nvPr/>
          </p:nvSpPr>
          <p:spPr>
            <a:xfrm>
              <a:off x="3057" y="1885"/>
              <a:ext cx="109" cy="109"/>
            </a:xfrm>
            <a:custGeom>
              <a:avLst/>
              <a:gdLst/>
              <a:ahLst/>
              <a:cxnLst>
                <a:cxn ang="0">
                  <a:pos x="0" y="54"/>
                </a:cxn>
                <a:cxn ang="0">
                  <a:pos x="0" y="49"/>
                </a:cxn>
                <a:cxn ang="0">
                  <a:pos x="0" y="44"/>
                </a:cxn>
                <a:cxn ang="0">
                  <a:pos x="1" y="38"/>
                </a:cxn>
                <a:cxn ang="0">
                  <a:pos x="3" y="33"/>
                </a:cxn>
                <a:cxn ang="0">
                  <a:pos x="5" y="28"/>
                </a:cxn>
                <a:cxn ang="0">
                  <a:pos x="8" y="23"/>
                </a:cxn>
                <a:cxn ang="0">
                  <a:pos x="15" y="16"/>
                </a:cxn>
                <a:cxn ang="0">
                  <a:pos x="22" y="9"/>
                </a:cxn>
                <a:cxn ang="0">
                  <a:pos x="28" y="5"/>
                </a:cxn>
                <a:cxn ang="0">
                  <a:pos x="33" y="3"/>
                </a:cxn>
                <a:cxn ang="0">
                  <a:pos x="38" y="2"/>
                </a:cxn>
                <a:cxn ang="0">
                  <a:pos x="44" y="0"/>
                </a:cxn>
                <a:cxn ang="0">
                  <a:pos x="49" y="0"/>
                </a:cxn>
                <a:cxn ang="0">
                  <a:pos x="54" y="0"/>
                </a:cxn>
                <a:cxn ang="0">
                  <a:pos x="59" y="0"/>
                </a:cxn>
                <a:cxn ang="0">
                  <a:pos x="65" y="0"/>
                </a:cxn>
                <a:cxn ang="0">
                  <a:pos x="70" y="2"/>
                </a:cxn>
                <a:cxn ang="0">
                  <a:pos x="75" y="3"/>
                </a:cxn>
                <a:cxn ang="0">
                  <a:pos x="81" y="5"/>
                </a:cxn>
                <a:cxn ang="0">
                  <a:pos x="84" y="9"/>
                </a:cxn>
                <a:cxn ang="0">
                  <a:pos x="93" y="16"/>
                </a:cxn>
                <a:cxn ang="0">
                  <a:pos x="100" y="23"/>
                </a:cxn>
                <a:cxn ang="0">
                  <a:pos x="102" y="28"/>
                </a:cxn>
                <a:cxn ang="0">
                  <a:pos x="105" y="33"/>
                </a:cxn>
                <a:cxn ang="0">
                  <a:pos x="107" y="38"/>
                </a:cxn>
                <a:cxn ang="0">
                  <a:pos x="109" y="44"/>
                </a:cxn>
                <a:cxn ang="0">
                  <a:pos x="109" y="49"/>
                </a:cxn>
                <a:cxn ang="0">
                  <a:pos x="109" y="54"/>
                </a:cxn>
                <a:cxn ang="0">
                  <a:pos x="109" y="59"/>
                </a:cxn>
                <a:cxn ang="0">
                  <a:pos x="109" y="65"/>
                </a:cxn>
                <a:cxn ang="0">
                  <a:pos x="107" y="70"/>
                </a:cxn>
                <a:cxn ang="0">
                  <a:pos x="105" y="75"/>
                </a:cxn>
                <a:cxn ang="0">
                  <a:pos x="102" y="80"/>
                </a:cxn>
                <a:cxn ang="0">
                  <a:pos x="100" y="84"/>
                </a:cxn>
                <a:cxn ang="0">
                  <a:pos x="93" y="93"/>
                </a:cxn>
                <a:cxn ang="0">
                  <a:pos x="84" y="100"/>
                </a:cxn>
                <a:cxn ang="0">
                  <a:pos x="81" y="102"/>
                </a:cxn>
                <a:cxn ang="0">
                  <a:pos x="75" y="105"/>
                </a:cxn>
                <a:cxn ang="0">
                  <a:pos x="70" y="107"/>
                </a:cxn>
                <a:cxn ang="0">
                  <a:pos x="65" y="109"/>
                </a:cxn>
                <a:cxn ang="0">
                  <a:pos x="59" y="109"/>
                </a:cxn>
                <a:cxn ang="0">
                  <a:pos x="54" y="109"/>
                </a:cxn>
                <a:cxn ang="0">
                  <a:pos x="49" y="109"/>
                </a:cxn>
                <a:cxn ang="0">
                  <a:pos x="44" y="109"/>
                </a:cxn>
                <a:cxn ang="0">
                  <a:pos x="38" y="107"/>
                </a:cxn>
                <a:cxn ang="0">
                  <a:pos x="33" y="105"/>
                </a:cxn>
                <a:cxn ang="0">
                  <a:pos x="28" y="102"/>
                </a:cxn>
                <a:cxn ang="0">
                  <a:pos x="22" y="100"/>
                </a:cxn>
                <a:cxn ang="0">
                  <a:pos x="15" y="93"/>
                </a:cxn>
                <a:cxn ang="0">
                  <a:pos x="8" y="84"/>
                </a:cxn>
                <a:cxn ang="0">
                  <a:pos x="5" y="80"/>
                </a:cxn>
                <a:cxn ang="0">
                  <a:pos x="3" y="75"/>
                </a:cxn>
                <a:cxn ang="0">
                  <a:pos x="1" y="70"/>
                </a:cxn>
                <a:cxn ang="0">
                  <a:pos x="0" y="65"/>
                </a:cxn>
                <a:cxn ang="0">
                  <a:pos x="0" y="59"/>
                </a:cxn>
                <a:cxn ang="0">
                  <a:pos x="0" y="54"/>
                </a:cxn>
              </a:cxnLst>
              <a:pathLst>
                <a:path w="109" h="109">
                  <a:moveTo>
                    <a:pt x="0" y="54"/>
                  </a:moveTo>
                  <a:lnTo>
                    <a:pt x="0" y="49"/>
                  </a:lnTo>
                  <a:lnTo>
                    <a:pt x="0" y="44"/>
                  </a:lnTo>
                  <a:lnTo>
                    <a:pt x="1" y="38"/>
                  </a:lnTo>
                  <a:lnTo>
                    <a:pt x="3" y="33"/>
                  </a:lnTo>
                  <a:lnTo>
                    <a:pt x="5" y="28"/>
                  </a:lnTo>
                  <a:lnTo>
                    <a:pt x="8" y="23"/>
                  </a:lnTo>
                  <a:lnTo>
                    <a:pt x="15" y="16"/>
                  </a:lnTo>
                  <a:lnTo>
                    <a:pt x="22" y="9"/>
                  </a:lnTo>
                  <a:lnTo>
                    <a:pt x="28" y="5"/>
                  </a:lnTo>
                  <a:lnTo>
                    <a:pt x="33" y="3"/>
                  </a:lnTo>
                  <a:lnTo>
                    <a:pt x="38" y="2"/>
                  </a:lnTo>
                  <a:lnTo>
                    <a:pt x="44" y="0"/>
                  </a:lnTo>
                  <a:lnTo>
                    <a:pt x="49" y="0"/>
                  </a:lnTo>
                  <a:lnTo>
                    <a:pt x="54" y="0"/>
                  </a:lnTo>
                  <a:lnTo>
                    <a:pt x="59" y="0"/>
                  </a:lnTo>
                  <a:lnTo>
                    <a:pt x="65" y="0"/>
                  </a:lnTo>
                  <a:lnTo>
                    <a:pt x="70" y="2"/>
                  </a:lnTo>
                  <a:lnTo>
                    <a:pt x="75" y="3"/>
                  </a:lnTo>
                  <a:lnTo>
                    <a:pt x="81" y="5"/>
                  </a:lnTo>
                  <a:lnTo>
                    <a:pt x="84" y="9"/>
                  </a:lnTo>
                  <a:lnTo>
                    <a:pt x="93" y="16"/>
                  </a:lnTo>
                  <a:lnTo>
                    <a:pt x="100" y="23"/>
                  </a:lnTo>
                  <a:lnTo>
                    <a:pt x="102" y="28"/>
                  </a:lnTo>
                  <a:lnTo>
                    <a:pt x="105" y="33"/>
                  </a:lnTo>
                  <a:lnTo>
                    <a:pt x="107" y="38"/>
                  </a:lnTo>
                  <a:lnTo>
                    <a:pt x="109" y="44"/>
                  </a:lnTo>
                  <a:lnTo>
                    <a:pt x="109" y="49"/>
                  </a:lnTo>
                  <a:lnTo>
                    <a:pt x="109" y="54"/>
                  </a:lnTo>
                  <a:lnTo>
                    <a:pt x="109" y="59"/>
                  </a:lnTo>
                  <a:lnTo>
                    <a:pt x="109" y="65"/>
                  </a:lnTo>
                  <a:lnTo>
                    <a:pt x="107" y="70"/>
                  </a:lnTo>
                  <a:lnTo>
                    <a:pt x="105" y="75"/>
                  </a:lnTo>
                  <a:lnTo>
                    <a:pt x="102" y="80"/>
                  </a:lnTo>
                  <a:lnTo>
                    <a:pt x="100" y="84"/>
                  </a:lnTo>
                  <a:lnTo>
                    <a:pt x="93" y="93"/>
                  </a:lnTo>
                  <a:lnTo>
                    <a:pt x="84" y="100"/>
                  </a:lnTo>
                  <a:lnTo>
                    <a:pt x="81" y="102"/>
                  </a:lnTo>
                  <a:lnTo>
                    <a:pt x="75" y="105"/>
                  </a:lnTo>
                  <a:lnTo>
                    <a:pt x="70" y="107"/>
                  </a:lnTo>
                  <a:lnTo>
                    <a:pt x="65" y="109"/>
                  </a:lnTo>
                  <a:lnTo>
                    <a:pt x="59" y="109"/>
                  </a:lnTo>
                  <a:lnTo>
                    <a:pt x="54" y="109"/>
                  </a:lnTo>
                  <a:lnTo>
                    <a:pt x="49" y="109"/>
                  </a:lnTo>
                  <a:lnTo>
                    <a:pt x="44" y="109"/>
                  </a:lnTo>
                  <a:lnTo>
                    <a:pt x="38" y="107"/>
                  </a:lnTo>
                  <a:lnTo>
                    <a:pt x="33" y="105"/>
                  </a:lnTo>
                  <a:lnTo>
                    <a:pt x="28" y="102"/>
                  </a:lnTo>
                  <a:lnTo>
                    <a:pt x="22" y="100"/>
                  </a:lnTo>
                  <a:lnTo>
                    <a:pt x="15" y="93"/>
                  </a:lnTo>
                  <a:lnTo>
                    <a:pt x="8" y="84"/>
                  </a:lnTo>
                  <a:lnTo>
                    <a:pt x="5" y="80"/>
                  </a:lnTo>
                  <a:lnTo>
                    <a:pt x="3" y="75"/>
                  </a:lnTo>
                  <a:lnTo>
                    <a:pt x="1" y="70"/>
                  </a:lnTo>
                  <a:lnTo>
                    <a:pt x="0" y="65"/>
                  </a:lnTo>
                  <a:lnTo>
                    <a:pt x="0" y="59"/>
                  </a:lnTo>
                  <a:lnTo>
                    <a:pt x="0" y="54"/>
                  </a:lnTo>
                </a:path>
              </a:pathLst>
            </a:custGeom>
            <a:noFill/>
            <a:ln w="17463" cap="flat" cmpd="sng">
              <a:solidFill>
                <a:srgbClr val="000000"/>
              </a:solidFill>
              <a:prstDash val="solid"/>
              <a:round/>
              <a:headEnd type="none" w="med" len="med"/>
              <a:tailEnd type="none" w="med" len="med"/>
            </a:ln>
          </p:spPr>
          <p:txBody>
            <a:bodyPr/>
            <a:p>
              <a:endParaRPr lang="zh-CN" altLang="en-US"/>
            </a:p>
          </p:txBody>
        </p:sp>
      </p:grpSp>
      <p:grpSp>
        <p:nvGrpSpPr>
          <p:cNvPr id="3" name="Group 19"/>
          <p:cNvGrpSpPr/>
          <p:nvPr/>
        </p:nvGrpSpPr>
        <p:grpSpPr>
          <a:xfrm>
            <a:off x="6924675" y="5495925"/>
            <a:ext cx="1577975" cy="1158875"/>
            <a:chOff x="3714" y="1650"/>
            <a:chExt cx="1847" cy="2024"/>
          </a:xfrm>
        </p:grpSpPr>
        <p:sp>
          <p:nvSpPr>
            <p:cNvPr id="22547" name="Freeform 20"/>
            <p:cNvSpPr/>
            <p:nvPr/>
          </p:nvSpPr>
          <p:spPr>
            <a:xfrm>
              <a:off x="5473" y="1650"/>
              <a:ext cx="88" cy="88"/>
            </a:xfrm>
            <a:custGeom>
              <a:avLst/>
              <a:gdLst/>
              <a:ahLst/>
              <a:cxnLst>
                <a:cxn ang="0">
                  <a:pos x="0" y="45"/>
                </a:cxn>
                <a:cxn ang="0">
                  <a:pos x="3" y="28"/>
                </a:cxn>
                <a:cxn ang="0">
                  <a:pos x="11" y="16"/>
                </a:cxn>
                <a:cxn ang="0">
                  <a:pos x="23" y="6"/>
                </a:cxn>
                <a:cxn ang="0">
                  <a:pos x="37" y="0"/>
                </a:cxn>
                <a:cxn ang="0">
                  <a:pos x="52" y="0"/>
                </a:cxn>
                <a:cxn ang="0">
                  <a:pos x="66" y="6"/>
                </a:cxn>
                <a:cxn ang="0">
                  <a:pos x="78" y="16"/>
                </a:cxn>
                <a:cxn ang="0">
                  <a:pos x="85" y="28"/>
                </a:cxn>
                <a:cxn ang="0">
                  <a:pos x="88" y="45"/>
                </a:cxn>
                <a:cxn ang="0">
                  <a:pos x="85" y="59"/>
                </a:cxn>
                <a:cxn ang="0">
                  <a:pos x="78" y="73"/>
                </a:cxn>
                <a:cxn ang="0">
                  <a:pos x="66" y="82"/>
                </a:cxn>
                <a:cxn ang="0">
                  <a:pos x="52" y="88"/>
                </a:cxn>
                <a:cxn ang="0">
                  <a:pos x="37" y="88"/>
                </a:cxn>
                <a:cxn ang="0">
                  <a:pos x="23" y="82"/>
                </a:cxn>
                <a:cxn ang="0">
                  <a:pos x="11" y="73"/>
                </a:cxn>
                <a:cxn ang="0">
                  <a:pos x="3" y="59"/>
                </a:cxn>
                <a:cxn ang="0">
                  <a:pos x="0" y="45"/>
                </a:cxn>
              </a:cxnLst>
              <a:pathLst>
                <a:path w="88" h="88">
                  <a:moveTo>
                    <a:pt x="0" y="45"/>
                  </a:moveTo>
                  <a:lnTo>
                    <a:pt x="3" y="28"/>
                  </a:lnTo>
                  <a:lnTo>
                    <a:pt x="11" y="16"/>
                  </a:lnTo>
                  <a:lnTo>
                    <a:pt x="23" y="6"/>
                  </a:lnTo>
                  <a:lnTo>
                    <a:pt x="37" y="0"/>
                  </a:lnTo>
                  <a:lnTo>
                    <a:pt x="52" y="0"/>
                  </a:lnTo>
                  <a:lnTo>
                    <a:pt x="66" y="6"/>
                  </a:lnTo>
                  <a:lnTo>
                    <a:pt x="78" y="16"/>
                  </a:lnTo>
                  <a:lnTo>
                    <a:pt x="85" y="28"/>
                  </a:lnTo>
                  <a:lnTo>
                    <a:pt x="88" y="45"/>
                  </a:lnTo>
                  <a:lnTo>
                    <a:pt x="85" y="59"/>
                  </a:lnTo>
                  <a:lnTo>
                    <a:pt x="78" y="73"/>
                  </a:lnTo>
                  <a:lnTo>
                    <a:pt x="66" y="82"/>
                  </a:lnTo>
                  <a:lnTo>
                    <a:pt x="52" y="88"/>
                  </a:lnTo>
                  <a:lnTo>
                    <a:pt x="37" y="88"/>
                  </a:lnTo>
                  <a:lnTo>
                    <a:pt x="23" y="82"/>
                  </a:lnTo>
                  <a:lnTo>
                    <a:pt x="11" y="73"/>
                  </a:lnTo>
                  <a:lnTo>
                    <a:pt x="3" y="59"/>
                  </a:lnTo>
                  <a:lnTo>
                    <a:pt x="0" y="45"/>
                  </a:lnTo>
                  <a:close/>
                </a:path>
              </a:pathLst>
            </a:custGeom>
            <a:solidFill>
              <a:srgbClr val="FF0000"/>
            </a:solidFill>
            <a:ln w="14288" cap="flat" cmpd="sng">
              <a:solidFill>
                <a:srgbClr val="000000"/>
              </a:solidFill>
              <a:prstDash val="solid"/>
              <a:round/>
              <a:headEnd type="none" w="med" len="med"/>
              <a:tailEnd type="none" w="med" len="med"/>
            </a:ln>
          </p:spPr>
          <p:txBody>
            <a:bodyPr/>
            <a:p>
              <a:endParaRPr lang="zh-CN" altLang="en-US"/>
            </a:p>
          </p:txBody>
        </p:sp>
        <p:sp>
          <p:nvSpPr>
            <p:cNvPr id="22548" name="Freeform 21"/>
            <p:cNvSpPr/>
            <p:nvPr/>
          </p:nvSpPr>
          <p:spPr>
            <a:xfrm>
              <a:off x="3714" y="1650"/>
              <a:ext cx="88" cy="88"/>
            </a:xfrm>
            <a:custGeom>
              <a:avLst/>
              <a:gdLst/>
              <a:ahLst/>
              <a:cxnLst>
                <a:cxn ang="0">
                  <a:pos x="0" y="45"/>
                </a:cxn>
                <a:cxn ang="0">
                  <a:pos x="3" y="28"/>
                </a:cxn>
                <a:cxn ang="0">
                  <a:pos x="10" y="16"/>
                </a:cxn>
                <a:cxn ang="0">
                  <a:pos x="22" y="6"/>
                </a:cxn>
                <a:cxn ang="0">
                  <a:pos x="36" y="0"/>
                </a:cxn>
                <a:cxn ang="0">
                  <a:pos x="52" y="0"/>
                </a:cxn>
                <a:cxn ang="0">
                  <a:pos x="65" y="6"/>
                </a:cxn>
                <a:cxn ang="0">
                  <a:pos x="77" y="16"/>
                </a:cxn>
                <a:cxn ang="0">
                  <a:pos x="85" y="28"/>
                </a:cxn>
                <a:cxn ang="0">
                  <a:pos x="88" y="45"/>
                </a:cxn>
                <a:cxn ang="0">
                  <a:pos x="85" y="59"/>
                </a:cxn>
                <a:cxn ang="0">
                  <a:pos x="77" y="73"/>
                </a:cxn>
                <a:cxn ang="0">
                  <a:pos x="65" y="82"/>
                </a:cxn>
                <a:cxn ang="0">
                  <a:pos x="52" y="88"/>
                </a:cxn>
                <a:cxn ang="0">
                  <a:pos x="36" y="88"/>
                </a:cxn>
                <a:cxn ang="0">
                  <a:pos x="22" y="82"/>
                </a:cxn>
                <a:cxn ang="0">
                  <a:pos x="10" y="73"/>
                </a:cxn>
                <a:cxn ang="0">
                  <a:pos x="3" y="59"/>
                </a:cxn>
                <a:cxn ang="0">
                  <a:pos x="0" y="45"/>
                </a:cxn>
              </a:cxnLst>
              <a:pathLst>
                <a:path w="88" h="88">
                  <a:moveTo>
                    <a:pt x="0" y="45"/>
                  </a:moveTo>
                  <a:lnTo>
                    <a:pt x="3" y="28"/>
                  </a:lnTo>
                  <a:lnTo>
                    <a:pt x="10" y="16"/>
                  </a:lnTo>
                  <a:lnTo>
                    <a:pt x="22" y="6"/>
                  </a:lnTo>
                  <a:lnTo>
                    <a:pt x="36" y="0"/>
                  </a:lnTo>
                  <a:lnTo>
                    <a:pt x="52" y="0"/>
                  </a:lnTo>
                  <a:lnTo>
                    <a:pt x="65" y="6"/>
                  </a:lnTo>
                  <a:lnTo>
                    <a:pt x="77" y="16"/>
                  </a:lnTo>
                  <a:lnTo>
                    <a:pt x="85" y="28"/>
                  </a:lnTo>
                  <a:lnTo>
                    <a:pt x="88" y="45"/>
                  </a:lnTo>
                  <a:lnTo>
                    <a:pt x="85" y="59"/>
                  </a:lnTo>
                  <a:lnTo>
                    <a:pt x="77" y="73"/>
                  </a:lnTo>
                  <a:lnTo>
                    <a:pt x="65" y="82"/>
                  </a:lnTo>
                  <a:lnTo>
                    <a:pt x="52" y="88"/>
                  </a:lnTo>
                  <a:lnTo>
                    <a:pt x="36" y="88"/>
                  </a:lnTo>
                  <a:lnTo>
                    <a:pt x="22" y="82"/>
                  </a:lnTo>
                  <a:lnTo>
                    <a:pt x="10" y="73"/>
                  </a:lnTo>
                  <a:lnTo>
                    <a:pt x="3" y="59"/>
                  </a:lnTo>
                  <a:lnTo>
                    <a:pt x="0" y="45"/>
                  </a:lnTo>
                  <a:close/>
                </a:path>
              </a:pathLst>
            </a:custGeom>
            <a:solidFill>
              <a:srgbClr val="FF0000"/>
            </a:solidFill>
            <a:ln w="14288" cap="flat" cmpd="sng">
              <a:solidFill>
                <a:srgbClr val="000000"/>
              </a:solidFill>
              <a:prstDash val="solid"/>
              <a:round/>
              <a:headEnd type="none" w="med" len="med"/>
              <a:tailEnd type="none" w="med" len="med"/>
            </a:ln>
          </p:spPr>
          <p:txBody>
            <a:bodyPr/>
            <a:p>
              <a:endParaRPr lang="zh-CN" altLang="en-US"/>
            </a:p>
          </p:txBody>
        </p:sp>
        <p:sp>
          <p:nvSpPr>
            <p:cNvPr id="22549" name="Freeform 22"/>
            <p:cNvSpPr/>
            <p:nvPr/>
          </p:nvSpPr>
          <p:spPr>
            <a:xfrm>
              <a:off x="3714" y="3587"/>
              <a:ext cx="88" cy="87"/>
            </a:xfrm>
            <a:custGeom>
              <a:avLst/>
              <a:gdLst/>
              <a:ahLst/>
              <a:cxnLst>
                <a:cxn ang="0">
                  <a:pos x="0" y="43"/>
                </a:cxn>
                <a:cxn ang="0">
                  <a:pos x="3" y="28"/>
                </a:cxn>
                <a:cxn ang="0">
                  <a:pos x="10" y="15"/>
                </a:cxn>
                <a:cxn ang="0">
                  <a:pos x="22" y="5"/>
                </a:cxn>
                <a:cxn ang="0">
                  <a:pos x="36" y="0"/>
                </a:cxn>
                <a:cxn ang="0">
                  <a:pos x="52" y="0"/>
                </a:cxn>
                <a:cxn ang="0">
                  <a:pos x="65" y="5"/>
                </a:cxn>
                <a:cxn ang="0">
                  <a:pos x="77" y="15"/>
                </a:cxn>
                <a:cxn ang="0">
                  <a:pos x="85" y="28"/>
                </a:cxn>
                <a:cxn ang="0">
                  <a:pos x="88" y="43"/>
                </a:cxn>
                <a:cxn ang="0">
                  <a:pos x="85" y="58"/>
                </a:cxn>
                <a:cxn ang="0">
                  <a:pos x="77" y="72"/>
                </a:cxn>
                <a:cxn ang="0">
                  <a:pos x="65" y="81"/>
                </a:cxn>
                <a:cxn ang="0">
                  <a:pos x="52" y="87"/>
                </a:cxn>
                <a:cxn ang="0">
                  <a:pos x="36" y="87"/>
                </a:cxn>
                <a:cxn ang="0">
                  <a:pos x="22" y="81"/>
                </a:cxn>
                <a:cxn ang="0">
                  <a:pos x="10" y="72"/>
                </a:cxn>
                <a:cxn ang="0">
                  <a:pos x="3" y="58"/>
                </a:cxn>
                <a:cxn ang="0">
                  <a:pos x="0" y="43"/>
                </a:cxn>
              </a:cxnLst>
              <a:pathLst>
                <a:path w="88" h="87">
                  <a:moveTo>
                    <a:pt x="0" y="43"/>
                  </a:moveTo>
                  <a:lnTo>
                    <a:pt x="3" y="28"/>
                  </a:lnTo>
                  <a:lnTo>
                    <a:pt x="10" y="15"/>
                  </a:lnTo>
                  <a:lnTo>
                    <a:pt x="22" y="5"/>
                  </a:lnTo>
                  <a:lnTo>
                    <a:pt x="36" y="0"/>
                  </a:lnTo>
                  <a:lnTo>
                    <a:pt x="52" y="0"/>
                  </a:lnTo>
                  <a:lnTo>
                    <a:pt x="65" y="5"/>
                  </a:lnTo>
                  <a:lnTo>
                    <a:pt x="77" y="15"/>
                  </a:lnTo>
                  <a:lnTo>
                    <a:pt x="85" y="28"/>
                  </a:lnTo>
                  <a:lnTo>
                    <a:pt x="88" y="43"/>
                  </a:lnTo>
                  <a:lnTo>
                    <a:pt x="85" y="58"/>
                  </a:lnTo>
                  <a:lnTo>
                    <a:pt x="77" y="72"/>
                  </a:lnTo>
                  <a:lnTo>
                    <a:pt x="65" y="81"/>
                  </a:lnTo>
                  <a:lnTo>
                    <a:pt x="52" y="87"/>
                  </a:lnTo>
                  <a:lnTo>
                    <a:pt x="36" y="87"/>
                  </a:lnTo>
                  <a:lnTo>
                    <a:pt x="22" y="81"/>
                  </a:lnTo>
                  <a:lnTo>
                    <a:pt x="10" y="72"/>
                  </a:lnTo>
                  <a:lnTo>
                    <a:pt x="3" y="58"/>
                  </a:lnTo>
                  <a:lnTo>
                    <a:pt x="0" y="43"/>
                  </a:lnTo>
                  <a:close/>
                </a:path>
              </a:pathLst>
            </a:custGeom>
            <a:solidFill>
              <a:srgbClr val="FF0000"/>
            </a:solidFill>
            <a:ln w="14288" cap="flat" cmpd="sng">
              <a:solidFill>
                <a:srgbClr val="000000"/>
              </a:solidFill>
              <a:prstDash val="solid"/>
              <a:round/>
              <a:headEnd type="none" w="med" len="med"/>
              <a:tailEnd type="none" w="med" len="med"/>
            </a:ln>
          </p:spPr>
          <p:txBody>
            <a:bodyPr/>
            <a:p>
              <a:endParaRPr lang="zh-CN" altLang="en-US"/>
            </a:p>
          </p:txBody>
        </p:sp>
        <p:sp>
          <p:nvSpPr>
            <p:cNvPr id="22550" name="Freeform 23"/>
            <p:cNvSpPr/>
            <p:nvPr/>
          </p:nvSpPr>
          <p:spPr>
            <a:xfrm>
              <a:off x="5473" y="3587"/>
              <a:ext cx="88" cy="87"/>
            </a:xfrm>
            <a:custGeom>
              <a:avLst/>
              <a:gdLst/>
              <a:ahLst/>
              <a:cxnLst>
                <a:cxn ang="0">
                  <a:pos x="0" y="43"/>
                </a:cxn>
                <a:cxn ang="0">
                  <a:pos x="3" y="28"/>
                </a:cxn>
                <a:cxn ang="0">
                  <a:pos x="11" y="15"/>
                </a:cxn>
                <a:cxn ang="0">
                  <a:pos x="23" y="5"/>
                </a:cxn>
                <a:cxn ang="0">
                  <a:pos x="37" y="0"/>
                </a:cxn>
                <a:cxn ang="0">
                  <a:pos x="52" y="0"/>
                </a:cxn>
                <a:cxn ang="0">
                  <a:pos x="66" y="5"/>
                </a:cxn>
                <a:cxn ang="0">
                  <a:pos x="78" y="15"/>
                </a:cxn>
                <a:cxn ang="0">
                  <a:pos x="85" y="28"/>
                </a:cxn>
                <a:cxn ang="0">
                  <a:pos x="88" y="43"/>
                </a:cxn>
                <a:cxn ang="0">
                  <a:pos x="85" y="58"/>
                </a:cxn>
                <a:cxn ang="0">
                  <a:pos x="78" y="72"/>
                </a:cxn>
                <a:cxn ang="0">
                  <a:pos x="66" y="81"/>
                </a:cxn>
                <a:cxn ang="0">
                  <a:pos x="52" y="87"/>
                </a:cxn>
                <a:cxn ang="0">
                  <a:pos x="37" y="87"/>
                </a:cxn>
                <a:cxn ang="0">
                  <a:pos x="23" y="81"/>
                </a:cxn>
                <a:cxn ang="0">
                  <a:pos x="11" y="72"/>
                </a:cxn>
                <a:cxn ang="0">
                  <a:pos x="3" y="58"/>
                </a:cxn>
                <a:cxn ang="0">
                  <a:pos x="0" y="43"/>
                </a:cxn>
              </a:cxnLst>
              <a:pathLst>
                <a:path w="88" h="87">
                  <a:moveTo>
                    <a:pt x="0" y="43"/>
                  </a:moveTo>
                  <a:lnTo>
                    <a:pt x="3" y="28"/>
                  </a:lnTo>
                  <a:lnTo>
                    <a:pt x="11" y="15"/>
                  </a:lnTo>
                  <a:lnTo>
                    <a:pt x="23" y="5"/>
                  </a:lnTo>
                  <a:lnTo>
                    <a:pt x="37" y="0"/>
                  </a:lnTo>
                  <a:lnTo>
                    <a:pt x="52" y="0"/>
                  </a:lnTo>
                  <a:lnTo>
                    <a:pt x="66" y="5"/>
                  </a:lnTo>
                  <a:lnTo>
                    <a:pt x="78" y="15"/>
                  </a:lnTo>
                  <a:lnTo>
                    <a:pt x="85" y="28"/>
                  </a:lnTo>
                  <a:lnTo>
                    <a:pt x="88" y="43"/>
                  </a:lnTo>
                  <a:lnTo>
                    <a:pt x="85" y="58"/>
                  </a:lnTo>
                  <a:lnTo>
                    <a:pt x="78" y="72"/>
                  </a:lnTo>
                  <a:lnTo>
                    <a:pt x="66" y="81"/>
                  </a:lnTo>
                  <a:lnTo>
                    <a:pt x="52" y="87"/>
                  </a:lnTo>
                  <a:lnTo>
                    <a:pt x="37" y="87"/>
                  </a:lnTo>
                  <a:lnTo>
                    <a:pt x="23" y="81"/>
                  </a:lnTo>
                  <a:lnTo>
                    <a:pt x="11" y="72"/>
                  </a:lnTo>
                  <a:lnTo>
                    <a:pt x="3" y="58"/>
                  </a:lnTo>
                  <a:lnTo>
                    <a:pt x="0" y="43"/>
                  </a:lnTo>
                  <a:close/>
                </a:path>
              </a:pathLst>
            </a:custGeom>
            <a:solidFill>
              <a:srgbClr val="FF0000"/>
            </a:solidFill>
            <a:ln w="14288" cap="flat" cmpd="sng">
              <a:solidFill>
                <a:srgbClr val="000000"/>
              </a:solidFill>
              <a:prstDash val="solid"/>
              <a:round/>
              <a:headEnd type="none" w="med" len="med"/>
              <a:tailEnd type="none" w="med" len="med"/>
            </a:ln>
          </p:spPr>
          <p:txBody>
            <a:bodyPr/>
            <a:p>
              <a:endParaRPr lang="zh-CN" altLang="en-US"/>
            </a:p>
          </p:txBody>
        </p:sp>
        <p:sp>
          <p:nvSpPr>
            <p:cNvPr id="22551" name="Freeform 24"/>
            <p:cNvSpPr/>
            <p:nvPr/>
          </p:nvSpPr>
          <p:spPr>
            <a:xfrm>
              <a:off x="5473" y="2706"/>
              <a:ext cx="88" cy="87"/>
            </a:xfrm>
            <a:custGeom>
              <a:avLst/>
              <a:gdLst/>
              <a:ahLst/>
              <a:cxnLst>
                <a:cxn ang="0">
                  <a:pos x="0" y="44"/>
                </a:cxn>
                <a:cxn ang="0">
                  <a:pos x="3" y="29"/>
                </a:cxn>
                <a:cxn ang="0">
                  <a:pos x="11" y="15"/>
                </a:cxn>
                <a:cxn ang="0">
                  <a:pos x="23" y="6"/>
                </a:cxn>
                <a:cxn ang="0">
                  <a:pos x="37" y="0"/>
                </a:cxn>
                <a:cxn ang="0">
                  <a:pos x="52" y="0"/>
                </a:cxn>
                <a:cxn ang="0">
                  <a:pos x="66" y="6"/>
                </a:cxn>
                <a:cxn ang="0">
                  <a:pos x="78" y="15"/>
                </a:cxn>
                <a:cxn ang="0">
                  <a:pos x="85" y="29"/>
                </a:cxn>
                <a:cxn ang="0">
                  <a:pos x="88" y="44"/>
                </a:cxn>
                <a:cxn ang="0">
                  <a:pos x="85" y="59"/>
                </a:cxn>
                <a:cxn ang="0">
                  <a:pos x="78" y="72"/>
                </a:cxn>
                <a:cxn ang="0">
                  <a:pos x="66" y="82"/>
                </a:cxn>
                <a:cxn ang="0">
                  <a:pos x="52" y="87"/>
                </a:cxn>
                <a:cxn ang="0">
                  <a:pos x="37" y="87"/>
                </a:cxn>
                <a:cxn ang="0">
                  <a:pos x="23" y="82"/>
                </a:cxn>
                <a:cxn ang="0">
                  <a:pos x="11" y="72"/>
                </a:cxn>
                <a:cxn ang="0">
                  <a:pos x="3" y="59"/>
                </a:cxn>
                <a:cxn ang="0">
                  <a:pos x="0" y="44"/>
                </a:cxn>
              </a:cxnLst>
              <a:pathLst>
                <a:path w="88" h="87">
                  <a:moveTo>
                    <a:pt x="0" y="44"/>
                  </a:moveTo>
                  <a:lnTo>
                    <a:pt x="3" y="29"/>
                  </a:lnTo>
                  <a:lnTo>
                    <a:pt x="11" y="15"/>
                  </a:lnTo>
                  <a:lnTo>
                    <a:pt x="23" y="6"/>
                  </a:lnTo>
                  <a:lnTo>
                    <a:pt x="37" y="0"/>
                  </a:lnTo>
                  <a:lnTo>
                    <a:pt x="52" y="0"/>
                  </a:lnTo>
                  <a:lnTo>
                    <a:pt x="66" y="6"/>
                  </a:lnTo>
                  <a:lnTo>
                    <a:pt x="78" y="15"/>
                  </a:lnTo>
                  <a:lnTo>
                    <a:pt x="85" y="29"/>
                  </a:lnTo>
                  <a:lnTo>
                    <a:pt x="88" y="44"/>
                  </a:lnTo>
                  <a:lnTo>
                    <a:pt x="85" y="59"/>
                  </a:lnTo>
                  <a:lnTo>
                    <a:pt x="78" y="72"/>
                  </a:lnTo>
                  <a:lnTo>
                    <a:pt x="66" y="82"/>
                  </a:lnTo>
                  <a:lnTo>
                    <a:pt x="52" y="87"/>
                  </a:lnTo>
                  <a:lnTo>
                    <a:pt x="37" y="87"/>
                  </a:lnTo>
                  <a:lnTo>
                    <a:pt x="23" y="82"/>
                  </a:lnTo>
                  <a:lnTo>
                    <a:pt x="11" y="72"/>
                  </a:lnTo>
                  <a:lnTo>
                    <a:pt x="3" y="59"/>
                  </a:lnTo>
                  <a:lnTo>
                    <a:pt x="0" y="44"/>
                  </a:lnTo>
                  <a:close/>
                </a:path>
              </a:pathLst>
            </a:custGeom>
            <a:solidFill>
              <a:srgbClr val="FF0000"/>
            </a:solidFill>
            <a:ln w="14288" cap="flat" cmpd="sng">
              <a:solidFill>
                <a:srgbClr val="000000"/>
              </a:solidFill>
              <a:prstDash val="solid"/>
              <a:round/>
              <a:headEnd type="none" w="med" len="med"/>
              <a:tailEnd type="none" w="med" len="med"/>
            </a:ln>
          </p:spPr>
          <p:txBody>
            <a:bodyPr/>
            <a:p>
              <a:endParaRPr lang="zh-CN" altLang="en-US"/>
            </a:p>
          </p:txBody>
        </p:sp>
        <p:sp>
          <p:nvSpPr>
            <p:cNvPr id="22552" name="Freeform 25"/>
            <p:cNvSpPr/>
            <p:nvPr/>
          </p:nvSpPr>
          <p:spPr>
            <a:xfrm>
              <a:off x="3913" y="1693"/>
              <a:ext cx="1609" cy="1662"/>
            </a:xfrm>
            <a:custGeom>
              <a:avLst/>
              <a:gdLst/>
              <a:ahLst/>
              <a:cxnLst>
                <a:cxn ang="0">
                  <a:pos x="1519" y="0"/>
                </a:cxn>
                <a:cxn ang="0">
                  <a:pos x="1384" y="2"/>
                </a:cxn>
                <a:cxn ang="0">
                  <a:pos x="1244" y="5"/>
                </a:cxn>
                <a:cxn ang="0">
                  <a:pos x="1103" y="12"/>
                </a:cxn>
                <a:cxn ang="0">
                  <a:pos x="961" y="27"/>
                </a:cxn>
                <a:cxn ang="0">
                  <a:pos x="821" y="49"/>
                </a:cxn>
                <a:cxn ang="0">
                  <a:pos x="686" y="84"/>
                </a:cxn>
                <a:cxn ang="0">
                  <a:pos x="556" y="131"/>
                </a:cxn>
                <a:cxn ang="0">
                  <a:pos x="452" y="183"/>
                </a:cxn>
                <a:cxn ang="0">
                  <a:pos x="386" y="224"/>
                </a:cxn>
                <a:cxn ang="0">
                  <a:pos x="325" y="270"/>
                </a:cxn>
                <a:cxn ang="0">
                  <a:pos x="269" y="319"/>
                </a:cxn>
                <a:cxn ang="0">
                  <a:pos x="215" y="371"/>
                </a:cxn>
                <a:cxn ang="0">
                  <a:pos x="167" y="426"/>
                </a:cxn>
                <a:cxn ang="0">
                  <a:pos x="126" y="483"/>
                </a:cxn>
                <a:cxn ang="0">
                  <a:pos x="88" y="543"/>
                </a:cxn>
                <a:cxn ang="0">
                  <a:pos x="57" y="602"/>
                </a:cxn>
                <a:cxn ang="0">
                  <a:pos x="27" y="683"/>
                </a:cxn>
                <a:cxn ang="0">
                  <a:pos x="6" y="772"/>
                </a:cxn>
                <a:cxn ang="0">
                  <a:pos x="0" y="861"/>
                </a:cxn>
                <a:cxn ang="0">
                  <a:pos x="6" y="949"/>
                </a:cxn>
                <a:cxn ang="0">
                  <a:pos x="24" y="1036"/>
                </a:cxn>
                <a:cxn ang="0">
                  <a:pos x="54" y="1121"/>
                </a:cxn>
                <a:cxn ang="0">
                  <a:pos x="96" y="1201"/>
                </a:cxn>
                <a:cxn ang="0">
                  <a:pos x="148" y="1279"/>
                </a:cxn>
                <a:cxn ang="0">
                  <a:pos x="209" y="1352"/>
                </a:cxn>
                <a:cxn ang="0">
                  <a:pos x="273" y="1413"/>
                </a:cxn>
                <a:cxn ang="0">
                  <a:pos x="343" y="1469"/>
                </a:cxn>
                <a:cxn ang="0">
                  <a:pos x="419" y="1520"/>
                </a:cxn>
                <a:cxn ang="0">
                  <a:pos x="500" y="1565"/>
                </a:cxn>
                <a:cxn ang="0">
                  <a:pos x="586" y="1602"/>
                </a:cxn>
                <a:cxn ang="0">
                  <a:pos x="675" y="1630"/>
                </a:cxn>
                <a:cxn ang="0">
                  <a:pos x="769" y="1650"/>
                </a:cxn>
                <a:cxn ang="0">
                  <a:pos x="865" y="1660"/>
                </a:cxn>
                <a:cxn ang="0">
                  <a:pos x="961" y="1659"/>
                </a:cxn>
                <a:cxn ang="0">
                  <a:pos x="1075" y="1645"/>
                </a:cxn>
                <a:cxn ang="0">
                  <a:pos x="1185" y="1615"/>
                </a:cxn>
                <a:cxn ang="0">
                  <a:pos x="1291" y="1572"/>
                </a:cxn>
                <a:cxn ang="0">
                  <a:pos x="1386" y="1516"/>
                </a:cxn>
                <a:cxn ang="0">
                  <a:pos x="1469" y="1447"/>
                </a:cxn>
                <a:cxn ang="0">
                  <a:pos x="1536" y="1365"/>
                </a:cxn>
                <a:cxn ang="0">
                  <a:pos x="1584" y="1273"/>
                </a:cxn>
                <a:cxn ang="0">
                  <a:pos x="1608" y="1170"/>
                </a:cxn>
                <a:cxn ang="0">
                  <a:pos x="1605" y="1057"/>
                </a:cxn>
              </a:cxnLst>
              <a:pathLst>
                <a:path w="1609" h="1662">
                  <a:moveTo>
                    <a:pt x="1605" y="2"/>
                  </a:moveTo>
                  <a:lnTo>
                    <a:pt x="1562" y="2"/>
                  </a:lnTo>
                  <a:lnTo>
                    <a:pt x="1519" y="0"/>
                  </a:lnTo>
                  <a:lnTo>
                    <a:pt x="1474" y="0"/>
                  </a:lnTo>
                  <a:lnTo>
                    <a:pt x="1429" y="2"/>
                  </a:lnTo>
                  <a:lnTo>
                    <a:pt x="1384" y="2"/>
                  </a:lnTo>
                  <a:lnTo>
                    <a:pt x="1338" y="2"/>
                  </a:lnTo>
                  <a:lnTo>
                    <a:pt x="1292" y="3"/>
                  </a:lnTo>
                  <a:lnTo>
                    <a:pt x="1244" y="5"/>
                  </a:lnTo>
                  <a:lnTo>
                    <a:pt x="1198" y="6"/>
                  </a:lnTo>
                  <a:lnTo>
                    <a:pt x="1151" y="9"/>
                  </a:lnTo>
                  <a:lnTo>
                    <a:pt x="1103" y="12"/>
                  </a:lnTo>
                  <a:lnTo>
                    <a:pt x="1057" y="16"/>
                  </a:lnTo>
                  <a:lnTo>
                    <a:pt x="1009" y="21"/>
                  </a:lnTo>
                  <a:lnTo>
                    <a:pt x="961" y="27"/>
                  </a:lnTo>
                  <a:lnTo>
                    <a:pt x="915" y="33"/>
                  </a:lnTo>
                  <a:lnTo>
                    <a:pt x="869" y="40"/>
                  </a:lnTo>
                  <a:lnTo>
                    <a:pt x="821" y="49"/>
                  </a:lnTo>
                  <a:lnTo>
                    <a:pt x="777" y="60"/>
                  </a:lnTo>
                  <a:lnTo>
                    <a:pt x="730" y="72"/>
                  </a:lnTo>
                  <a:lnTo>
                    <a:pt x="686" y="84"/>
                  </a:lnTo>
                  <a:lnTo>
                    <a:pt x="643" y="98"/>
                  </a:lnTo>
                  <a:lnTo>
                    <a:pt x="599" y="113"/>
                  </a:lnTo>
                  <a:lnTo>
                    <a:pt x="556" y="131"/>
                  </a:lnTo>
                  <a:lnTo>
                    <a:pt x="514" y="151"/>
                  </a:lnTo>
                  <a:lnTo>
                    <a:pt x="474" y="171"/>
                  </a:lnTo>
                  <a:lnTo>
                    <a:pt x="452" y="183"/>
                  </a:lnTo>
                  <a:lnTo>
                    <a:pt x="430" y="197"/>
                  </a:lnTo>
                  <a:lnTo>
                    <a:pt x="409" y="210"/>
                  </a:lnTo>
                  <a:lnTo>
                    <a:pt x="386" y="224"/>
                  </a:lnTo>
                  <a:lnTo>
                    <a:pt x="365" y="239"/>
                  </a:lnTo>
                  <a:lnTo>
                    <a:pt x="346" y="253"/>
                  </a:lnTo>
                  <a:lnTo>
                    <a:pt x="325" y="270"/>
                  </a:lnTo>
                  <a:lnTo>
                    <a:pt x="306" y="285"/>
                  </a:lnTo>
                  <a:lnTo>
                    <a:pt x="287" y="301"/>
                  </a:lnTo>
                  <a:lnTo>
                    <a:pt x="269" y="319"/>
                  </a:lnTo>
                  <a:lnTo>
                    <a:pt x="251" y="335"/>
                  </a:lnTo>
                  <a:lnTo>
                    <a:pt x="233" y="353"/>
                  </a:lnTo>
                  <a:lnTo>
                    <a:pt x="215" y="371"/>
                  </a:lnTo>
                  <a:lnTo>
                    <a:pt x="199" y="389"/>
                  </a:lnTo>
                  <a:lnTo>
                    <a:pt x="184" y="407"/>
                  </a:lnTo>
                  <a:lnTo>
                    <a:pt x="167" y="426"/>
                  </a:lnTo>
                  <a:lnTo>
                    <a:pt x="152" y="444"/>
                  </a:lnTo>
                  <a:lnTo>
                    <a:pt x="139" y="464"/>
                  </a:lnTo>
                  <a:lnTo>
                    <a:pt x="126" y="483"/>
                  </a:lnTo>
                  <a:lnTo>
                    <a:pt x="112" y="502"/>
                  </a:lnTo>
                  <a:lnTo>
                    <a:pt x="100" y="522"/>
                  </a:lnTo>
                  <a:lnTo>
                    <a:pt x="88" y="543"/>
                  </a:lnTo>
                  <a:lnTo>
                    <a:pt x="78" y="562"/>
                  </a:lnTo>
                  <a:lnTo>
                    <a:pt x="68" y="583"/>
                  </a:lnTo>
                  <a:lnTo>
                    <a:pt x="57" y="602"/>
                  </a:lnTo>
                  <a:lnTo>
                    <a:pt x="48" y="623"/>
                  </a:lnTo>
                  <a:lnTo>
                    <a:pt x="38" y="653"/>
                  </a:lnTo>
                  <a:lnTo>
                    <a:pt x="27" y="683"/>
                  </a:lnTo>
                  <a:lnTo>
                    <a:pt x="18" y="712"/>
                  </a:lnTo>
                  <a:lnTo>
                    <a:pt x="12" y="742"/>
                  </a:lnTo>
                  <a:lnTo>
                    <a:pt x="6" y="772"/>
                  </a:lnTo>
                  <a:lnTo>
                    <a:pt x="3" y="802"/>
                  </a:lnTo>
                  <a:lnTo>
                    <a:pt x="0" y="832"/>
                  </a:lnTo>
                  <a:lnTo>
                    <a:pt x="0" y="861"/>
                  </a:lnTo>
                  <a:lnTo>
                    <a:pt x="0" y="891"/>
                  </a:lnTo>
                  <a:lnTo>
                    <a:pt x="2" y="920"/>
                  </a:lnTo>
                  <a:lnTo>
                    <a:pt x="6" y="949"/>
                  </a:lnTo>
                  <a:lnTo>
                    <a:pt x="11" y="978"/>
                  </a:lnTo>
                  <a:lnTo>
                    <a:pt x="17" y="1007"/>
                  </a:lnTo>
                  <a:lnTo>
                    <a:pt x="24" y="1036"/>
                  </a:lnTo>
                  <a:lnTo>
                    <a:pt x="33" y="1064"/>
                  </a:lnTo>
                  <a:lnTo>
                    <a:pt x="44" y="1092"/>
                  </a:lnTo>
                  <a:lnTo>
                    <a:pt x="54" y="1121"/>
                  </a:lnTo>
                  <a:lnTo>
                    <a:pt x="68" y="1148"/>
                  </a:lnTo>
                  <a:lnTo>
                    <a:pt x="81" y="1174"/>
                  </a:lnTo>
                  <a:lnTo>
                    <a:pt x="96" y="1201"/>
                  </a:lnTo>
                  <a:lnTo>
                    <a:pt x="112" y="1228"/>
                  </a:lnTo>
                  <a:lnTo>
                    <a:pt x="129" y="1253"/>
                  </a:lnTo>
                  <a:lnTo>
                    <a:pt x="148" y="1279"/>
                  </a:lnTo>
                  <a:lnTo>
                    <a:pt x="167" y="1304"/>
                  </a:lnTo>
                  <a:lnTo>
                    <a:pt x="188" y="1328"/>
                  </a:lnTo>
                  <a:lnTo>
                    <a:pt x="209" y="1352"/>
                  </a:lnTo>
                  <a:lnTo>
                    <a:pt x="230" y="1373"/>
                  </a:lnTo>
                  <a:lnTo>
                    <a:pt x="251" y="1393"/>
                  </a:lnTo>
                  <a:lnTo>
                    <a:pt x="273" y="1413"/>
                  </a:lnTo>
                  <a:lnTo>
                    <a:pt x="295" y="1434"/>
                  </a:lnTo>
                  <a:lnTo>
                    <a:pt x="318" y="1452"/>
                  </a:lnTo>
                  <a:lnTo>
                    <a:pt x="343" y="1469"/>
                  </a:lnTo>
                  <a:lnTo>
                    <a:pt x="367" y="1487"/>
                  </a:lnTo>
                  <a:lnTo>
                    <a:pt x="392" y="1505"/>
                  </a:lnTo>
                  <a:lnTo>
                    <a:pt x="419" y="1520"/>
                  </a:lnTo>
                  <a:lnTo>
                    <a:pt x="444" y="1536"/>
                  </a:lnTo>
                  <a:lnTo>
                    <a:pt x="473" y="1551"/>
                  </a:lnTo>
                  <a:lnTo>
                    <a:pt x="500" y="1565"/>
                  </a:lnTo>
                  <a:lnTo>
                    <a:pt x="528" y="1578"/>
                  </a:lnTo>
                  <a:lnTo>
                    <a:pt x="556" y="1590"/>
                  </a:lnTo>
                  <a:lnTo>
                    <a:pt x="586" y="1602"/>
                  </a:lnTo>
                  <a:lnTo>
                    <a:pt x="616" y="1612"/>
                  </a:lnTo>
                  <a:lnTo>
                    <a:pt x="646" y="1621"/>
                  </a:lnTo>
                  <a:lnTo>
                    <a:pt x="675" y="1630"/>
                  </a:lnTo>
                  <a:lnTo>
                    <a:pt x="707" y="1638"/>
                  </a:lnTo>
                  <a:lnTo>
                    <a:pt x="738" y="1645"/>
                  </a:lnTo>
                  <a:lnTo>
                    <a:pt x="769" y="1650"/>
                  </a:lnTo>
                  <a:lnTo>
                    <a:pt x="800" y="1654"/>
                  </a:lnTo>
                  <a:lnTo>
                    <a:pt x="832" y="1659"/>
                  </a:lnTo>
                  <a:lnTo>
                    <a:pt x="865" y="1660"/>
                  </a:lnTo>
                  <a:lnTo>
                    <a:pt x="897" y="1662"/>
                  </a:lnTo>
                  <a:lnTo>
                    <a:pt x="929" y="1660"/>
                  </a:lnTo>
                  <a:lnTo>
                    <a:pt x="961" y="1659"/>
                  </a:lnTo>
                  <a:lnTo>
                    <a:pt x="1000" y="1656"/>
                  </a:lnTo>
                  <a:lnTo>
                    <a:pt x="1037" y="1651"/>
                  </a:lnTo>
                  <a:lnTo>
                    <a:pt x="1075" y="1645"/>
                  </a:lnTo>
                  <a:lnTo>
                    <a:pt x="1112" y="1636"/>
                  </a:lnTo>
                  <a:lnTo>
                    <a:pt x="1149" y="1626"/>
                  </a:lnTo>
                  <a:lnTo>
                    <a:pt x="1185" y="1615"/>
                  </a:lnTo>
                  <a:lnTo>
                    <a:pt x="1221" y="1602"/>
                  </a:lnTo>
                  <a:lnTo>
                    <a:pt x="1256" y="1589"/>
                  </a:lnTo>
                  <a:lnTo>
                    <a:pt x="1291" y="1572"/>
                  </a:lnTo>
                  <a:lnTo>
                    <a:pt x="1323" y="1554"/>
                  </a:lnTo>
                  <a:lnTo>
                    <a:pt x="1356" y="1536"/>
                  </a:lnTo>
                  <a:lnTo>
                    <a:pt x="1386" y="1516"/>
                  </a:lnTo>
                  <a:lnTo>
                    <a:pt x="1416" y="1493"/>
                  </a:lnTo>
                  <a:lnTo>
                    <a:pt x="1444" y="1471"/>
                  </a:lnTo>
                  <a:lnTo>
                    <a:pt x="1469" y="1447"/>
                  </a:lnTo>
                  <a:lnTo>
                    <a:pt x="1493" y="1420"/>
                  </a:lnTo>
                  <a:lnTo>
                    <a:pt x="1516" y="1393"/>
                  </a:lnTo>
                  <a:lnTo>
                    <a:pt x="1536" y="1365"/>
                  </a:lnTo>
                  <a:lnTo>
                    <a:pt x="1554" y="1335"/>
                  </a:lnTo>
                  <a:lnTo>
                    <a:pt x="1571" y="1305"/>
                  </a:lnTo>
                  <a:lnTo>
                    <a:pt x="1584" y="1273"/>
                  </a:lnTo>
                  <a:lnTo>
                    <a:pt x="1594" y="1240"/>
                  </a:lnTo>
                  <a:lnTo>
                    <a:pt x="1602" y="1206"/>
                  </a:lnTo>
                  <a:lnTo>
                    <a:pt x="1608" y="1170"/>
                  </a:lnTo>
                  <a:lnTo>
                    <a:pt x="1609" y="1134"/>
                  </a:lnTo>
                  <a:lnTo>
                    <a:pt x="1608" y="1095"/>
                  </a:lnTo>
                  <a:lnTo>
                    <a:pt x="1605" y="1057"/>
                  </a:lnTo>
                </a:path>
              </a:pathLst>
            </a:custGeom>
            <a:noFill/>
            <a:ln w="14288" cap="flat" cmpd="sng">
              <a:solidFill>
                <a:srgbClr val="000000"/>
              </a:solidFill>
              <a:prstDash val="solid"/>
              <a:round/>
              <a:headEnd type="none" w="med" len="med"/>
              <a:tailEnd type="none" w="med" len="med"/>
            </a:ln>
          </p:spPr>
          <p:txBody>
            <a:bodyPr/>
            <a:p>
              <a:endParaRPr lang="zh-CN" altLang="en-US"/>
            </a:p>
          </p:txBody>
        </p:sp>
        <p:sp>
          <p:nvSpPr>
            <p:cNvPr id="22553" name="Line 27"/>
            <p:cNvSpPr/>
            <p:nvPr/>
          </p:nvSpPr>
          <p:spPr>
            <a:xfrm>
              <a:off x="3763" y="1686"/>
              <a:ext cx="18" cy="1"/>
            </a:xfrm>
            <a:prstGeom prst="line">
              <a:avLst/>
            </a:prstGeom>
            <a:ln w="14288" cap="flat" cmpd="sng">
              <a:solidFill>
                <a:srgbClr val="000000"/>
              </a:solidFill>
              <a:prstDash val="solid"/>
              <a:round/>
              <a:headEnd type="none" w="med" len="med"/>
              <a:tailEnd type="none" w="med" len="med"/>
            </a:ln>
          </p:spPr>
        </p:sp>
        <p:sp>
          <p:nvSpPr>
            <p:cNvPr id="22554" name="Line 28"/>
            <p:cNvSpPr/>
            <p:nvPr/>
          </p:nvSpPr>
          <p:spPr>
            <a:xfrm>
              <a:off x="3799" y="1686"/>
              <a:ext cx="18" cy="1"/>
            </a:xfrm>
            <a:prstGeom prst="line">
              <a:avLst/>
            </a:prstGeom>
            <a:ln w="14288" cap="flat" cmpd="sng">
              <a:solidFill>
                <a:srgbClr val="000000"/>
              </a:solidFill>
              <a:prstDash val="solid"/>
              <a:round/>
              <a:headEnd type="none" w="med" len="med"/>
              <a:tailEnd type="none" w="med" len="med"/>
            </a:ln>
          </p:spPr>
        </p:sp>
        <p:sp>
          <p:nvSpPr>
            <p:cNvPr id="22555" name="Line 29"/>
            <p:cNvSpPr/>
            <p:nvPr/>
          </p:nvSpPr>
          <p:spPr>
            <a:xfrm>
              <a:off x="3835" y="1686"/>
              <a:ext cx="17" cy="1"/>
            </a:xfrm>
            <a:prstGeom prst="line">
              <a:avLst/>
            </a:prstGeom>
            <a:ln w="14288" cap="flat" cmpd="sng">
              <a:solidFill>
                <a:srgbClr val="000000"/>
              </a:solidFill>
              <a:prstDash val="solid"/>
              <a:round/>
              <a:headEnd type="none" w="med" len="med"/>
              <a:tailEnd type="none" w="med" len="med"/>
            </a:ln>
          </p:spPr>
        </p:sp>
        <p:sp>
          <p:nvSpPr>
            <p:cNvPr id="22556" name="Line 30"/>
            <p:cNvSpPr/>
            <p:nvPr/>
          </p:nvSpPr>
          <p:spPr>
            <a:xfrm>
              <a:off x="3870" y="1686"/>
              <a:ext cx="18" cy="1"/>
            </a:xfrm>
            <a:prstGeom prst="line">
              <a:avLst/>
            </a:prstGeom>
            <a:ln w="14288" cap="flat" cmpd="sng">
              <a:solidFill>
                <a:srgbClr val="000000"/>
              </a:solidFill>
              <a:prstDash val="solid"/>
              <a:round/>
              <a:headEnd type="none" w="med" len="med"/>
              <a:tailEnd type="none" w="med" len="med"/>
            </a:ln>
          </p:spPr>
        </p:sp>
        <p:sp>
          <p:nvSpPr>
            <p:cNvPr id="22557" name="Line 31"/>
            <p:cNvSpPr/>
            <p:nvPr/>
          </p:nvSpPr>
          <p:spPr>
            <a:xfrm>
              <a:off x="3906" y="1686"/>
              <a:ext cx="18" cy="1"/>
            </a:xfrm>
            <a:prstGeom prst="line">
              <a:avLst/>
            </a:prstGeom>
            <a:ln w="14288" cap="flat" cmpd="sng">
              <a:solidFill>
                <a:srgbClr val="000000"/>
              </a:solidFill>
              <a:prstDash val="solid"/>
              <a:round/>
              <a:headEnd type="none" w="med" len="med"/>
              <a:tailEnd type="none" w="med" len="med"/>
            </a:ln>
          </p:spPr>
        </p:sp>
        <p:sp>
          <p:nvSpPr>
            <p:cNvPr id="22558" name="Line 32"/>
            <p:cNvSpPr/>
            <p:nvPr/>
          </p:nvSpPr>
          <p:spPr>
            <a:xfrm>
              <a:off x="3942" y="1686"/>
              <a:ext cx="18" cy="1"/>
            </a:xfrm>
            <a:prstGeom prst="line">
              <a:avLst/>
            </a:prstGeom>
            <a:ln w="14288" cap="flat" cmpd="sng">
              <a:solidFill>
                <a:srgbClr val="000000"/>
              </a:solidFill>
              <a:prstDash val="solid"/>
              <a:round/>
              <a:headEnd type="none" w="med" len="med"/>
              <a:tailEnd type="none" w="med" len="med"/>
            </a:ln>
          </p:spPr>
        </p:sp>
        <p:sp>
          <p:nvSpPr>
            <p:cNvPr id="22559" name="Line 33"/>
            <p:cNvSpPr/>
            <p:nvPr/>
          </p:nvSpPr>
          <p:spPr>
            <a:xfrm>
              <a:off x="3978" y="1686"/>
              <a:ext cx="17" cy="1"/>
            </a:xfrm>
            <a:prstGeom prst="line">
              <a:avLst/>
            </a:prstGeom>
            <a:ln w="14288" cap="flat" cmpd="sng">
              <a:solidFill>
                <a:srgbClr val="000000"/>
              </a:solidFill>
              <a:prstDash val="solid"/>
              <a:round/>
              <a:headEnd type="none" w="med" len="med"/>
              <a:tailEnd type="none" w="med" len="med"/>
            </a:ln>
          </p:spPr>
        </p:sp>
        <p:sp>
          <p:nvSpPr>
            <p:cNvPr id="22560" name="Line 34"/>
            <p:cNvSpPr/>
            <p:nvPr/>
          </p:nvSpPr>
          <p:spPr>
            <a:xfrm>
              <a:off x="4013" y="1686"/>
              <a:ext cx="18" cy="1"/>
            </a:xfrm>
            <a:prstGeom prst="line">
              <a:avLst/>
            </a:prstGeom>
            <a:ln w="14288" cap="flat" cmpd="sng">
              <a:solidFill>
                <a:srgbClr val="000000"/>
              </a:solidFill>
              <a:prstDash val="solid"/>
              <a:round/>
              <a:headEnd type="none" w="med" len="med"/>
              <a:tailEnd type="none" w="med" len="med"/>
            </a:ln>
          </p:spPr>
        </p:sp>
        <p:sp>
          <p:nvSpPr>
            <p:cNvPr id="22561" name="Line 35"/>
            <p:cNvSpPr/>
            <p:nvPr/>
          </p:nvSpPr>
          <p:spPr>
            <a:xfrm>
              <a:off x="4049" y="1686"/>
              <a:ext cx="18" cy="1"/>
            </a:xfrm>
            <a:prstGeom prst="line">
              <a:avLst/>
            </a:prstGeom>
            <a:ln w="14288" cap="flat" cmpd="sng">
              <a:solidFill>
                <a:srgbClr val="000000"/>
              </a:solidFill>
              <a:prstDash val="solid"/>
              <a:round/>
              <a:headEnd type="none" w="med" len="med"/>
              <a:tailEnd type="none" w="med" len="med"/>
            </a:ln>
          </p:spPr>
        </p:sp>
        <p:sp>
          <p:nvSpPr>
            <p:cNvPr id="22562" name="Line 36"/>
            <p:cNvSpPr/>
            <p:nvPr/>
          </p:nvSpPr>
          <p:spPr>
            <a:xfrm>
              <a:off x="4085" y="1686"/>
              <a:ext cx="18" cy="1"/>
            </a:xfrm>
            <a:prstGeom prst="line">
              <a:avLst/>
            </a:prstGeom>
            <a:ln w="14288" cap="flat" cmpd="sng">
              <a:solidFill>
                <a:srgbClr val="000000"/>
              </a:solidFill>
              <a:prstDash val="solid"/>
              <a:round/>
              <a:headEnd type="none" w="med" len="med"/>
              <a:tailEnd type="none" w="med" len="med"/>
            </a:ln>
          </p:spPr>
        </p:sp>
        <p:sp>
          <p:nvSpPr>
            <p:cNvPr id="22563" name="Line 37"/>
            <p:cNvSpPr/>
            <p:nvPr/>
          </p:nvSpPr>
          <p:spPr>
            <a:xfrm>
              <a:off x="4121" y="1686"/>
              <a:ext cx="17" cy="1"/>
            </a:xfrm>
            <a:prstGeom prst="line">
              <a:avLst/>
            </a:prstGeom>
            <a:ln w="14288" cap="flat" cmpd="sng">
              <a:solidFill>
                <a:srgbClr val="000000"/>
              </a:solidFill>
              <a:prstDash val="solid"/>
              <a:round/>
              <a:headEnd type="none" w="med" len="med"/>
              <a:tailEnd type="none" w="med" len="med"/>
            </a:ln>
          </p:spPr>
        </p:sp>
        <p:sp>
          <p:nvSpPr>
            <p:cNvPr id="22564" name="Line 38"/>
            <p:cNvSpPr/>
            <p:nvPr/>
          </p:nvSpPr>
          <p:spPr>
            <a:xfrm>
              <a:off x="4156" y="1686"/>
              <a:ext cx="18" cy="1"/>
            </a:xfrm>
            <a:prstGeom prst="line">
              <a:avLst/>
            </a:prstGeom>
            <a:ln w="14288" cap="flat" cmpd="sng">
              <a:solidFill>
                <a:srgbClr val="000000"/>
              </a:solidFill>
              <a:prstDash val="solid"/>
              <a:round/>
              <a:headEnd type="none" w="med" len="med"/>
              <a:tailEnd type="none" w="med" len="med"/>
            </a:ln>
          </p:spPr>
        </p:sp>
        <p:sp>
          <p:nvSpPr>
            <p:cNvPr id="22565" name="Line 39"/>
            <p:cNvSpPr/>
            <p:nvPr/>
          </p:nvSpPr>
          <p:spPr>
            <a:xfrm>
              <a:off x="4192" y="1686"/>
              <a:ext cx="18" cy="1"/>
            </a:xfrm>
            <a:prstGeom prst="line">
              <a:avLst/>
            </a:prstGeom>
            <a:ln w="14288" cap="flat" cmpd="sng">
              <a:solidFill>
                <a:srgbClr val="000000"/>
              </a:solidFill>
              <a:prstDash val="solid"/>
              <a:round/>
              <a:headEnd type="none" w="med" len="med"/>
              <a:tailEnd type="none" w="med" len="med"/>
            </a:ln>
          </p:spPr>
        </p:sp>
        <p:sp>
          <p:nvSpPr>
            <p:cNvPr id="22566" name="Line 40"/>
            <p:cNvSpPr/>
            <p:nvPr/>
          </p:nvSpPr>
          <p:spPr>
            <a:xfrm>
              <a:off x="4228" y="1686"/>
              <a:ext cx="18" cy="1"/>
            </a:xfrm>
            <a:prstGeom prst="line">
              <a:avLst/>
            </a:prstGeom>
            <a:ln w="14288" cap="flat" cmpd="sng">
              <a:solidFill>
                <a:srgbClr val="000000"/>
              </a:solidFill>
              <a:prstDash val="solid"/>
              <a:round/>
              <a:headEnd type="none" w="med" len="med"/>
              <a:tailEnd type="none" w="med" len="med"/>
            </a:ln>
          </p:spPr>
        </p:sp>
        <p:sp>
          <p:nvSpPr>
            <p:cNvPr id="22567" name="Line 41"/>
            <p:cNvSpPr/>
            <p:nvPr/>
          </p:nvSpPr>
          <p:spPr>
            <a:xfrm>
              <a:off x="4264" y="1686"/>
              <a:ext cx="17" cy="1"/>
            </a:xfrm>
            <a:prstGeom prst="line">
              <a:avLst/>
            </a:prstGeom>
            <a:ln w="14288" cap="flat" cmpd="sng">
              <a:solidFill>
                <a:srgbClr val="000000"/>
              </a:solidFill>
              <a:prstDash val="solid"/>
              <a:round/>
              <a:headEnd type="none" w="med" len="med"/>
              <a:tailEnd type="none" w="med" len="med"/>
            </a:ln>
          </p:spPr>
        </p:sp>
        <p:sp>
          <p:nvSpPr>
            <p:cNvPr id="22568" name="Line 42"/>
            <p:cNvSpPr/>
            <p:nvPr/>
          </p:nvSpPr>
          <p:spPr>
            <a:xfrm>
              <a:off x="4299" y="1686"/>
              <a:ext cx="18" cy="1"/>
            </a:xfrm>
            <a:prstGeom prst="line">
              <a:avLst/>
            </a:prstGeom>
            <a:ln w="14288" cap="flat" cmpd="sng">
              <a:solidFill>
                <a:srgbClr val="000000"/>
              </a:solidFill>
              <a:prstDash val="solid"/>
              <a:round/>
              <a:headEnd type="none" w="med" len="med"/>
              <a:tailEnd type="none" w="med" len="med"/>
            </a:ln>
          </p:spPr>
        </p:sp>
        <p:sp>
          <p:nvSpPr>
            <p:cNvPr id="22569" name="Line 43"/>
            <p:cNvSpPr/>
            <p:nvPr/>
          </p:nvSpPr>
          <p:spPr>
            <a:xfrm>
              <a:off x="4335" y="1686"/>
              <a:ext cx="18" cy="1"/>
            </a:xfrm>
            <a:prstGeom prst="line">
              <a:avLst/>
            </a:prstGeom>
            <a:ln w="14288" cap="flat" cmpd="sng">
              <a:solidFill>
                <a:srgbClr val="000000"/>
              </a:solidFill>
              <a:prstDash val="solid"/>
              <a:round/>
              <a:headEnd type="none" w="med" len="med"/>
              <a:tailEnd type="none" w="med" len="med"/>
            </a:ln>
          </p:spPr>
        </p:sp>
        <p:sp>
          <p:nvSpPr>
            <p:cNvPr id="22570" name="Line 44"/>
            <p:cNvSpPr/>
            <p:nvPr/>
          </p:nvSpPr>
          <p:spPr>
            <a:xfrm>
              <a:off x="4371" y="1686"/>
              <a:ext cx="18" cy="1"/>
            </a:xfrm>
            <a:prstGeom prst="line">
              <a:avLst/>
            </a:prstGeom>
            <a:ln w="14288" cap="flat" cmpd="sng">
              <a:solidFill>
                <a:srgbClr val="000000"/>
              </a:solidFill>
              <a:prstDash val="solid"/>
              <a:round/>
              <a:headEnd type="none" w="med" len="med"/>
              <a:tailEnd type="none" w="med" len="med"/>
            </a:ln>
          </p:spPr>
        </p:sp>
        <p:sp>
          <p:nvSpPr>
            <p:cNvPr id="22571" name="Line 45"/>
            <p:cNvSpPr/>
            <p:nvPr/>
          </p:nvSpPr>
          <p:spPr>
            <a:xfrm>
              <a:off x="4407" y="1686"/>
              <a:ext cx="17" cy="1"/>
            </a:xfrm>
            <a:prstGeom prst="line">
              <a:avLst/>
            </a:prstGeom>
            <a:ln w="14288" cap="flat" cmpd="sng">
              <a:solidFill>
                <a:srgbClr val="000000"/>
              </a:solidFill>
              <a:prstDash val="solid"/>
              <a:round/>
              <a:headEnd type="none" w="med" len="med"/>
              <a:tailEnd type="none" w="med" len="med"/>
            </a:ln>
          </p:spPr>
        </p:sp>
        <p:sp>
          <p:nvSpPr>
            <p:cNvPr id="22572" name="Line 46"/>
            <p:cNvSpPr/>
            <p:nvPr/>
          </p:nvSpPr>
          <p:spPr>
            <a:xfrm>
              <a:off x="4442" y="1686"/>
              <a:ext cx="18" cy="1"/>
            </a:xfrm>
            <a:prstGeom prst="line">
              <a:avLst/>
            </a:prstGeom>
            <a:ln w="14288" cap="flat" cmpd="sng">
              <a:solidFill>
                <a:srgbClr val="000000"/>
              </a:solidFill>
              <a:prstDash val="solid"/>
              <a:round/>
              <a:headEnd type="none" w="med" len="med"/>
              <a:tailEnd type="none" w="med" len="med"/>
            </a:ln>
          </p:spPr>
        </p:sp>
        <p:sp>
          <p:nvSpPr>
            <p:cNvPr id="22573" name="Line 47"/>
            <p:cNvSpPr/>
            <p:nvPr/>
          </p:nvSpPr>
          <p:spPr>
            <a:xfrm>
              <a:off x="4478" y="1686"/>
              <a:ext cx="18" cy="1"/>
            </a:xfrm>
            <a:prstGeom prst="line">
              <a:avLst/>
            </a:prstGeom>
            <a:ln w="14288" cap="flat" cmpd="sng">
              <a:solidFill>
                <a:srgbClr val="000000"/>
              </a:solidFill>
              <a:prstDash val="solid"/>
              <a:round/>
              <a:headEnd type="none" w="med" len="med"/>
              <a:tailEnd type="none" w="med" len="med"/>
            </a:ln>
          </p:spPr>
        </p:sp>
        <p:sp>
          <p:nvSpPr>
            <p:cNvPr id="22574" name="Line 48"/>
            <p:cNvSpPr/>
            <p:nvPr/>
          </p:nvSpPr>
          <p:spPr>
            <a:xfrm>
              <a:off x="4514" y="1686"/>
              <a:ext cx="18" cy="1"/>
            </a:xfrm>
            <a:prstGeom prst="line">
              <a:avLst/>
            </a:prstGeom>
            <a:ln w="14288" cap="flat" cmpd="sng">
              <a:solidFill>
                <a:srgbClr val="000000"/>
              </a:solidFill>
              <a:prstDash val="solid"/>
              <a:round/>
              <a:headEnd type="none" w="med" len="med"/>
              <a:tailEnd type="none" w="med" len="med"/>
            </a:ln>
          </p:spPr>
        </p:sp>
        <p:sp>
          <p:nvSpPr>
            <p:cNvPr id="22575" name="Line 49"/>
            <p:cNvSpPr/>
            <p:nvPr/>
          </p:nvSpPr>
          <p:spPr>
            <a:xfrm>
              <a:off x="4550" y="1686"/>
              <a:ext cx="17" cy="1"/>
            </a:xfrm>
            <a:prstGeom prst="line">
              <a:avLst/>
            </a:prstGeom>
            <a:ln w="14288" cap="flat" cmpd="sng">
              <a:solidFill>
                <a:srgbClr val="000000"/>
              </a:solidFill>
              <a:prstDash val="solid"/>
              <a:round/>
              <a:headEnd type="none" w="med" len="med"/>
              <a:tailEnd type="none" w="med" len="med"/>
            </a:ln>
          </p:spPr>
        </p:sp>
        <p:sp>
          <p:nvSpPr>
            <p:cNvPr id="22576" name="Line 50"/>
            <p:cNvSpPr/>
            <p:nvPr/>
          </p:nvSpPr>
          <p:spPr>
            <a:xfrm>
              <a:off x="4585" y="1686"/>
              <a:ext cx="18" cy="1"/>
            </a:xfrm>
            <a:prstGeom prst="line">
              <a:avLst/>
            </a:prstGeom>
            <a:ln w="14288" cap="flat" cmpd="sng">
              <a:solidFill>
                <a:srgbClr val="000000"/>
              </a:solidFill>
              <a:prstDash val="solid"/>
              <a:round/>
              <a:headEnd type="none" w="med" len="med"/>
              <a:tailEnd type="none" w="med" len="med"/>
            </a:ln>
          </p:spPr>
        </p:sp>
        <p:sp>
          <p:nvSpPr>
            <p:cNvPr id="22577" name="Line 51"/>
            <p:cNvSpPr/>
            <p:nvPr/>
          </p:nvSpPr>
          <p:spPr>
            <a:xfrm>
              <a:off x="4621" y="1686"/>
              <a:ext cx="18" cy="1"/>
            </a:xfrm>
            <a:prstGeom prst="line">
              <a:avLst/>
            </a:prstGeom>
            <a:ln w="14288" cap="flat" cmpd="sng">
              <a:solidFill>
                <a:srgbClr val="000000"/>
              </a:solidFill>
              <a:prstDash val="solid"/>
              <a:round/>
              <a:headEnd type="none" w="med" len="med"/>
              <a:tailEnd type="none" w="med" len="med"/>
            </a:ln>
          </p:spPr>
        </p:sp>
        <p:sp>
          <p:nvSpPr>
            <p:cNvPr id="22578" name="Line 52"/>
            <p:cNvSpPr/>
            <p:nvPr/>
          </p:nvSpPr>
          <p:spPr>
            <a:xfrm>
              <a:off x="4657" y="1686"/>
              <a:ext cx="18" cy="1"/>
            </a:xfrm>
            <a:prstGeom prst="line">
              <a:avLst/>
            </a:prstGeom>
            <a:ln w="14288" cap="flat" cmpd="sng">
              <a:solidFill>
                <a:srgbClr val="000000"/>
              </a:solidFill>
              <a:prstDash val="solid"/>
              <a:round/>
              <a:headEnd type="none" w="med" len="med"/>
              <a:tailEnd type="none" w="med" len="med"/>
            </a:ln>
          </p:spPr>
        </p:sp>
        <p:sp>
          <p:nvSpPr>
            <p:cNvPr id="22579" name="Line 53"/>
            <p:cNvSpPr/>
            <p:nvPr/>
          </p:nvSpPr>
          <p:spPr>
            <a:xfrm>
              <a:off x="4693" y="1686"/>
              <a:ext cx="17" cy="1"/>
            </a:xfrm>
            <a:prstGeom prst="line">
              <a:avLst/>
            </a:prstGeom>
            <a:ln w="14288" cap="flat" cmpd="sng">
              <a:solidFill>
                <a:srgbClr val="000000"/>
              </a:solidFill>
              <a:prstDash val="solid"/>
              <a:round/>
              <a:headEnd type="none" w="med" len="med"/>
              <a:tailEnd type="none" w="med" len="med"/>
            </a:ln>
          </p:spPr>
        </p:sp>
        <p:sp>
          <p:nvSpPr>
            <p:cNvPr id="22580" name="Line 54"/>
            <p:cNvSpPr/>
            <p:nvPr/>
          </p:nvSpPr>
          <p:spPr>
            <a:xfrm>
              <a:off x="4728" y="1686"/>
              <a:ext cx="18" cy="1"/>
            </a:xfrm>
            <a:prstGeom prst="line">
              <a:avLst/>
            </a:prstGeom>
            <a:ln w="14288" cap="flat" cmpd="sng">
              <a:solidFill>
                <a:srgbClr val="000000"/>
              </a:solidFill>
              <a:prstDash val="solid"/>
              <a:round/>
              <a:headEnd type="none" w="med" len="med"/>
              <a:tailEnd type="none" w="med" len="med"/>
            </a:ln>
          </p:spPr>
        </p:sp>
        <p:sp>
          <p:nvSpPr>
            <p:cNvPr id="22581" name="Line 55"/>
            <p:cNvSpPr/>
            <p:nvPr/>
          </p:nvSpPr>
          <p:spPr>
            <a:xfrm>
              <a:off x="4764" y="1686"/>
              <a:ext cx="18" cy="1"/>
            </a:xfrm>
            <a:prstGeom prst="line">
              <a:avLst/>
            </a:prstGeom>
            <a:ln w="14288" cap="flat" cmpd="sng">
              <a:solidFill>
                <a:srgbClr val="000000"/>
              </a:solidFill>
              <a:prstDash val="solid"/>
              <a:round/>
              <a:headEnd type="none" w="med" len="med"/>
              <a:tailEnd type="none" w="med" len="med"/>
            </a:ln>
          </p:spPr>
        </p:sp>
        <p:sp>
          <p:nvSpPr>
            <p:cNvPr id="22582" name="Line 56"/>
            <p:cNvSpPr/>
            <p:nvPr/>
          </p:nvSpPr>
          <p:spPr>
            <a:xfrm>
              <a:off x="4800" y="1686"/>
              <a:ext cx="18" cy="1"/>
            </a:xfrm>
            <a:prstGeom prst="line">
              <a:avLst/>
            </a:prstGeom>
            <a:ln w="14288" cap="flat" cmpd="sng">
              <a:solidFill>
                <a:srgbClr val="000000"/>
              </a:solidFill>
              <a:prstDash val="solid"/>
              <a:round/>
              <a:headEnd type="none" w="med" len="med"/>
              <a:tailEnd type="none" w="med" len="med"/>
            </a:ln>
          </p:spPr>
        </p:sp>
        <p:sp>
          <p:nvSpPr>
            <p:cNvPr id="22583" name="Line 57"/>
            <p:cNvSpPr/>
            <p:nvPr/>
          </p:nvSpPr>
          <p:spPr>
            <a:xfrm>
              <a:off x="4836" y="1686"/>
              <a:ext cx="18" cy="1"/>
            </a:xfrm>
            <a:prstGeom prst="line">
              <a:avLst/>
            </a:prstGeom>
            <a:ln w="14288" cap="flat" cmpd="sng">
              <a:solidFill>
                <a:srgbClr val="000000"/>
              </a:solidFill>
              <a:prstDash val="solid"/>
              <a:round/>
              <a:headEnd type="none" w="med" len="med"/>
              <a:tailEnd type="none" w="med" len="med"/>
            </a:ln>
          </p:spPr>
        </p:sp>
        <p:sp>
          <p:nvSpPr>
            <p:cNvPr id="22584" name="Line 58"/>
            <p:cNvSpPr/>
            <p:nvPr/>
          </p:nvSpPr>
          <p:spPr>
            <a:xfrm>
              <a:off x="4871" y="1686"/>
              <a:ext cx="18" cy="1"/>
            </a:xfrm>
            <a:prstGeom prst="line">
              <a:avLst/>
            </a:prstGeom>
            <a:ln w="14288" cap="flat" cmpd="sng">
              <a:solidFill>
                <a:srgbClr val="000000"/>
              </a:solidFill>
              <a:prstDash val="solid"/>
              <a:round/>
              <a:headEnd type="none" w="med" len="med"/>
              <a:tailEnd type="none" w="med" len="med"/>
            </a:ln>
          </p:spPr>
        </p:sp>
        <p:sp>
          <p:nvSpPr>
            <p:cNvPr id="22585" name="Line 59"/>
            <p:cNvSpPr/>
            <p:nvPr/>
          </p:nvSpPr>
          <p:spPr>
            <a:xfrm>
              <a:off x="4907" y="1686"/>
              <a:ext cx="18" cy="1"/>
            </a:xfrm>
            <a:prstGeom prst="line">
              <a:avLst/>
            </a:prstGeom>
            <a:ln w="14288" cap="flat" cmpd="sng">
              <a:solidFill>
                <a:srgbClr val="000000"/>
              </a:solidFill>
              <a:prstDash val="solid"/>
              <a:round/>
              <a:headEnd type="none" w="med" len="med"/>
              <a:tailEnd type="none" w="med" len="med"/>
            </a:ln>
          </p:spPr>
        </p:sp>
        <p:sp>
          <p:nvSpPr>
            <p:cNvPr id="22586" name="Line 60"/>
            <p:cNvSpPr/>
            <p:nvPr/>
          </p:nvSpPr>
          <p:spPr>
            <a:xfrm>
              <a:off x="4943" y="1686"/>
              <a:ext cx="18" cy="1"/>
            </a:xfrm>
            <a:prstGeom prst="line">
              <a:avLst/>
            </a:prstGeom>
            <a:ln w="14288" cap="flat" cmpd="sng">
              <a:solidFill>
                <a:srgbClr val="000000"/>
              </a:solidFill>
              <a:prstDash val="solid"/>
              <a:round/>
              <a:headEnd type="none" w="med" len="med"/>
              <a:tailEnd type="none" w="med" len="med"/>
            </a:ln>
          </p:spPr>
        </p:sp>
        <p:sp>
          <p:nvSpPr>
            <p:cNvPr id="22587" name="Line 61"/>
            <p:cNvSpPr/>
            <p:nvPr/>
          </p:nvSpPr>
          <p:spPr>
            <a:xfrm>
              <a:off x="4979" y="1686"/>
              <a:ext cx="18" cy="1"/>
            </a:xfrm>
            <a:prstGeom prst="line">
              <a:avLst/>
            </a:prstGeom>
            <a:ln w="14288" cap="flat" cmpd="sng">
              <a:solidFill>
                <a:srgbClr val="000000"/>
              </a:solidFill>
              <a:prstDash val="solid"/>
              <a:round/>
              <a:headEnd type="none" w="med" len="med"/>
              <a:tailEnd type="none" w="med" len="med"/>
            </a:ln>
          </p:spPr>
        </p:sp>
        <p:sp>
          <p:nvSpPr>
            <p:cNvPr id="22588" name="Line 62"/>
            <p:cNvSpPr/>
            <p:nvPr/>
          </p:nvSpPr>
          <p:spPr>
            <a:xfrm>
              <a:off x="5014" y="1686"/>
              <a:ext cx="18" cy="1"/>
            </a:xfrm>
            <a:prstGeom prst="line">
              <a:avLst/>
            </a:prstGeom>
            <a:ln w="14288" cap="flat" cmpd="sng">
              <a:solidFill>
                <a:srgbClr val="000000"/>
              </a:solidFill>
              <a:prstDash val="solid"/>
              <a:round/>
              <a:headEnd type="none" w="med" len="med"/>
              <a:tailEnd type="none" w="med" len="med"/>
            </a:ln>
          </p:spPr>
        </p:sp>
        <p:sp>
          <p:nvSpPr>
            <p:cNvPr id="22589" name="Line 63"/>
            <p:cNvSpPr/>
            <p:nvPr/>
          </p:nvSpPr>
          <p:spPr>
            <a:xfrm>
              <a:off x="5050" y="1686"/>
              <a:ext cx="18" cy="1"/>
            </a:xfrm>
            <a:prstGeom prst="line">
              <a:avLst/>
            </a:prstGeom>
            <a:ln w="14288" cap="flat" cmpd="sng">
              <a:solidFill>
                <a:srgbClr val="000000"/>
              </a:solidFill>
              <a:prstDash val="solid"/>
              <a:round/>
              <a:headEnd type="none" w="med" len="med"/>
              <a:tailEnd type="none" w="med" len="med"/>
            </a:ln>
          </p:spPr>
        </p:sp>
        <p:sp>
          <p:nvSpPr>
            <p:cNvPr id="22590" name="Line 64"/>
            <p:cNvSpPr/>
            <p:nvPr/>
          </p:nvSpPr>
          <p:spPr>
            <a:xfrm>
              <a:off x="5086" y="1686"/>
              <a:ext cx="18" cy="1"/>
            </a:xfrm>
            <a:prstGeom prst="line">
              <a:avLst/>
            </a:prstGeom>
            <a:ln w="14288" cap="flat" cmpd="sng">
              <a:solidFill>
                <a:srgbClr val="000000"/>
              </a:solidFill>
              <a:prstDash val="solid"/>
              <a:round/>
              <a:headEnd type="none" w="med" len="med"/>
              <a:tailEnd type="none" w="med" len="med"/>
            </a:ln>
          </p:spPr>
        </p:sp>
        <p:sp>
          <p:nvSpPr>
            <p:cNvPr id="22591" name="Line 65"/>
            <p:cNvSpPr/>
            <p:nvPr/>
          </p:nvSpPr>
          <p:spPr>
            <a:xfrm>
              <a:off x="5122" y="1686"/>
              <a:ext cx="18" cy="1"/>
            </a:xfrm>
            <a:prstGeom prst="line">
              <a:avLst/>
            </a:prstGeom>
            <a:ln w="14288" cap="flat" cmpd="sng">
              <a:solidFill>
                <a:srgbClr val="000000"/>
              </a:solidFill>
              <a:prstDash val="solid"/>
              <a:round/>
              <a:headEnd type="none" w="med" len="med"/>
              <a:tailEnd type="none" w="med" len="med"/>
            </a:ln>
          </p:spPr>
        </p:sp>
        <p:sp>
          <p:nvSpPr>
            <p:cNvPr id="22592" name="Line 66"/>
            <p:cNvSpPr/>
            <p:nvPr/>
          </p:nvSpPr>
          <p:spPr>
            <a:xfrm>
              <a:off x="5157" y="1686"/>
              <a:ext cx="18" cy="1"/>
            </a:xfrm>
            <a:prstGeom prst="line">
              <a:avLst/>
            </a:prstGeom>
            <a:ln w="14288" cap="flat" cmpd="sng">
              <a:solidFill>
                <a:srgbClr val="000000"/>
              </a:solidFill>
              <a:prstDash val="solid"/>
              <a:round/>
              <a:headEnd type="none" w="med" len="med"/>
              <a:tailEnd type="none" w="med" len="med"/>
            </a:ln>
          </p:spPr>
        </p:sp>
        <p:sp>
          <p:nvSpPr>
            <p:cNvPr id="22593" name="Line 67"/>
            <p:cNvSpPr/>
            <p:nvPr/>
          </p:nvSpPr>
          <p:spPr>
            <a:xfrm>
              <a:off x="5193" y="1686"/>
              <a:ext cx="18" cy="1"/>
            </a:xfrm>
            <a:prstGeom prst="line">
              <a:avLst/>
            </a:prstGeom>
            <a:ln w="14288" cap="flat" cmpd="sng">
              <a:solidFill>
                <a:srgbClr val="000000"/>
              </a:solidFill>
              <a:prstDash val="solid"/>
              <a:round/>
              <a:headEnd type="none" w="med" len="med"/>
              <a:tailEnd type="none" w="med" len="med"/>
            </a:ln>
          </p:spPr>
        </p:sp>
        <p:sp>
          <p:nvSpPr>
            <p:cNvPr id="22594" name="Line 68"/>
            <p:cNvSpPr/>
            <p:nvPr/>
          </p:nvSpPr>
          <p:spPr>
            <a:xfrm>
              <a:off x="5229" y="1686"/>
              <a:ext cx="18" cy="1"/>
            </a:xfrm>
            <a:prstGeom prst="line">
              <a:avLst/>
            </a:prstGeom>
            <a:ln w="14288" cap="flat" cmpd="sng">
              <a:solidFill>
                <a:srgbClr val="000000"/>
              </a:solidFill>
              <a:prstDash val="solid"/>
              <a:round/>
              <a:headEnd type="none" w="med" len="med"/>
              <a:tailEnd type="none" w="med" len="med"/>
            </a:ln>
          </p:spPr>
        </p:sp>
        <p:sp>
          <p:nvSpPr>
            <p:cNvPr id="22595" name="Line 69"/>
            <p:cNvSpPr/>
            <p:nvPr/>
          </p:nvSpPr>
          <p:spPr>
            <a:xfrm>
              <a:off x="5265" y="1686"/>
              <a:ext cx="18" cy="1"/>
            </a:xfrm>
            <a:prstGeom prst="line">
              <a:avLst/>
            </a:prstGeom>
            <a:ln w="14288" cap="flat" cmpd="sng">
              <a:solidFill>
                <a:srgbClr val="000000"/>
              </a:solidFill>
              <a:prstDash val="solid"/>
              <a:round/>
              <a:headEnd type="none" w="med" len="med"/>
              <a:tailEnd type="none" w="med" len="med"/>
            </a:ln>
          </p:spPr>
        </p:sp>
        <p:sp>
          <p:nvSpPr>
            <p:cNvPr id="22596" name="Line 70"/>
            <p:cNvSpPr/>
            <p:nvPr/>
          </p:nvSpPr>
          <p:spPr>
            <a:xfrm>
              <a:off x="5300" y="1686"/>
              <a:ext cx="18" cy="1"/>
            </a:xfrm>
            <a:prstGeom prst="line">
              <a:avLst/>
            </a:prstGeom>
            <a:ln w="14288" cap="flat" cmpd="sng">
              <a:solidFill>
                <a:srgbClr val="000000"/>
              </a:solidFill>
              <a:prstDash val="solid"/>
              <a:round/>
              <a:headEnd type="none" w="med" len="med"/>
              <a:tailEnd type="none" w="med" len="med"/>
            </a:ln>
          </p:spPr>
        </p:sp>
        <p:sp>
          <p:nvSpPr>
            <p:cNvPr id="22597" name="Line 71"/>
            <p:cNvSpPr/>
            <p:nvPr/>
          </p:nvSpPr>
          <p:spPr>
            <a:xfrm>
              <a:off x="5336" y="1686"/>
              <a:ext cx="18" cy="1"/>
            </a:xfrm>
            <a:prstGeom prst="line">
              <a:avLst/>
            </a:prstGeom>
            <a:ln w="14288" cap="flat" cmpd="sng">
              <a:solidFill>
                <a:srgbClr val="000000"/>
              </a:solidFill>
              <a:prstDash val="solid"/>
              <a:round/>
              <a:headEnd type="none" w="med" len="med"/>
              <a:tailEnd type="none" w="med" len="med"/>
            </a:ln>
          </p:spPr>
        </p:sp>
        <p:sp>
          <p:nvSpPr>
            <p:cNvPr id="22598" name="Line 72"/>
            <p:cNvSpPr/>
            <p:nvPr/>
          </p:nvSpPr>
          <p:spPr>
            <a:xfrm>
              <a:off x="5372" y="1686"/>
              <a:ext cx="18" cy="1"/>
            </a:xfrm>
            <a:prstGeom prst="line">
              <a:avLst/>
            </a:prstGeom>
            <a:ln w="14288" cap="flat" cmpd="sng">
              <a:solidFill>
                <a:srgbClr val="000000"/>
              </a:solidFill>
              <a:prstDash val="solid"/>
              <a:round/>
              <a:headEnd type="none" w="med" len="med"/>
              <a:tailEnd type="none" w="med" len="med"/>
            </a:ln>
          </p:spPr>
        </p:sp>
        <p:sp>
          <p:nvSpPr>
            <p:cNvPr id="22599" name="Line 73"/>
            <p:cNvSpPr/>
            <p:nvPr/>
          </p:nvSpPr>
          <p:spPr>
            <a:xfrm>
              <a:off x="5408" y="1686"/>
              <a:ext cx="18" cy="1"/>
            </a:xfrm>
            <a:prstGeom prst="line">
              <a:avLst/>
            </a:prstGeom>
            <a:ln w="14288" cap="flat" cmpd="sng">
              <a:solidFill>
                <a:srgbClr val="000000"/>
              </a:solidFill>
              <a:prstDash val="solid"/>
              <a:round/>
              <a:headEnd type="none" w="med" len="med"/>
              <a:tailEnd type="none" w="med" len="med"/>
            </a:ln>
          </p:spPr>
        </p:sp>
        <p:sp>
          <p:nvSpPr>
            <p:cNvPr id="22600" name="Line 74"/>
            <p:cNvSpPr/>
            <p:nvPr/>
          </p:nvSpPr>
          <p:spPr>
            <a:xfrm>
              <a:off x="5443" y="1686"/>
              <a:ext cx="18" cy="1"/>
            </a:xfrm>
            <a:prstGeom prst="line">
              <a:avLst/>
            </a:prstGeom>
            <a:ln w="14288" cap="flat" cmpd="sng">
              <a:solidFill>
                <a:srgbClr val="000000"/>
              </a:solidFill>
              <a:prstDash val="solid"/>
              <a:round/>
              <a:headEnd type="none" w="med" len="med"/>
              <a:tailEnd type="none" w="med" len="med"/>
            </a:ln>
          </p:spPr>
        </p:sp>
        <p:sp>
          <p:nvSpPr>
            <p:cNvPr id="22601" name="Line 75"/>
            <p:cNvSpPr/>
            <p:nvPr/>
          </p:nvSpPr>
          <p:spPr>
            <a:xfrm>
              <a:off x="5479" y="1686"/>
              <a:ext cx="18" cy="1"/>
            </a:xfrm>
            <a:prstGeom prst="line">
              <a:avLst/>
            </a:prstGeom>
            <a:ln w="14288" cap="flat" cmpd="sng">
              <a:solidFill>
                <a:srgbClr val="000000"/>
              </a:solidFill>
              <a:prstDash val="solid"/>
              <a:round/>
              <a:headEnd type="none" w="med" len="med"/>
              <a:tailEnd type="none" w="med" len="med"/>
            </a:ln>
          </p:spPr>
        </p:sp>
        <p:sp>
          <p:nvSpPr>
            <p:cNvPr id="22602" name="Line 76"/>
            <p:cNvSpPr/>
            <p:nvPr/>
          </p:nvSpPr>
          <p:spPr>
            <a:xfrm>
              <a:off x="5515" y="1686"/>
              <a:ext cx="12" cy="1"/>
            </a:xfrm>
            <a:prstGeom prst="line">
              <a:avLst/>
            </a:prstGeom>
            <a:ln w="14288" cap="flat" cmpd="sng">
              <a:solidFill>
                <a:srgbClr val="000000"/>
              </a:solidFill>
              <a:prstDash val="solid"/>
              <a:round/>
              <a:headEnd type="none" w="med" len="med"/>
              <a:tailEnd type="none" w="med" len="med"/>
            </a:ln>
          </p:spPr>
        </p:sp>
        <p:sp>
          <p:nvSpPr>
            <p:cNvPr id="22603" name="Line 77"/>
            <p:cNvSpPr/>
            <p:nvPr/>
          </p:nvSpPr>
          <p:spPr>
            <a:xfrm>
              <a:off x="3766" y="1702"/>
              <a:ext cx="1" cy="18"/>
            </a:xfrm>
            <a:prstGeom prst="line">
              <a:avLst/>
            </a:prstGeom>
            <a:ln w="14288" cap="flat" cmpd="sng">
              <a:solidFill>
                <a:srgbClr val="000000"/>
              </a:solidFill>
              <a:prstDash val="solid"/>
              <a:round/>
              <a:headEnd type="none" w="med" len="med"/>
              <a:tailEnd type="none" w="med" len="med"/>
            </a:ln>
          </p:spPr>
        </p:sp>
        <p:sp>
          <p:nvSpPr>
            <p:cNvPr id="22604" name="Line 78"/>
            <p:cNvSpPr/>
            <p:nvPr/>
          </p:nvSpPr>
          <p:spPr>
            <a:xfrm>
              <a:off x="3766" y="1738"/>
              <a:ext cx="1" cy="18"/>
            </a:xfrm>
            <a:prstGeom prst="line">
              <a:avLst/>
            </a:prstGeom>
            <a:ln w="14288" cap="flat" cmpd="sng">
              <a:solidFill>
                <a:srgbClr val="000000"/>
              </a:solidFill>
              <a:prstDash val="solid"/>
              <a:round/>
              <a:headEnd type="none" w="med" len="med"/>
              <a:tailEnd type="none" w="med" len="med"/>
            </a:ln>
          </p:spPr>
        </p:sp>
        <p:sp>
          <p:nvSpPr>
            <p:cNvPr id="22605" name="Line 79"/>
            <p:cNvSpPr/>
            <p:nvPr/>
          </p:nvSpPr>
          <p:spPr>
            <a:xfrm>
              <a:off x="3766" y="1774"/>
              <a:ext cx="1" cy="17"/>
            </a:xfrm>
            <a:prstGeom prst="line">
              <a:avLst/>
            </a:prstGeom>
            <a:ln w="14288" cap="flat" cmpd="sng">
              <a:solidFill>
                <a:srgbClr val="000000"/>
              </a:solidFill>
              <a:prstDash val="solid"/>
              <a:round/>
              <a:headEnd type="none" w="med" len="med"/>
              <a:tailEnd type="none" w="med" len="med"/>
            </a:ln>
          </p:spPr>
        </p:sp>
        <p:sp>
          <p:nvSpPr>
            <p:cNvPr id="22606" name="Line 80"/>
            <p:cNvSpPr/>
            <p:nvPr/>
          </p:nvSpPr>
          <p:spPr>
            <a:xfrm>
              <a:off x="3766" y="1809"/>
              <a:ext cx="1" cy="18"/>
            </a:xfrm>
            <a:prstGeom prst="line">
              <a:avLst/>
            </a:prstGeom>
            <a:ln w="14288" cap="flat" cmpd="sng">
              <a:solidFill>
                <a:srgbClr val="000000"/>
              </a:solidFill>
              <a:prstDash val="solid"/>
              <a:round/>
              <a:headEnd type="none" w="med" len="med"/>
              <a:tailEnd type="none" w="med" len="med"/>
            </a:ln>
          </p:spPr>
        </p:sp>
        <p:sp>
          <p:nvSpPr>
            <p:cNvPr id="22607" name="Line 81"/>
            <p:cNvSpPr/>
            <p:nvPr/>
          </p:nvSpPr>
          <p:spPr>
            <a:xfrm>
              <a:off x="3766" y="1845"/>
              <a:ext cx="1" cy="18"/>
            </a:xfrm>
            <a:prstGeom prst="line">
              <a:avLst/>
            </a:prstGeom>
            <a:ln w="14288" cap="flat" cmpd="sng">
              <a:solidFill>
                <a:srgbClr val="000000"/>
              </a:solidFill>
              <a:prstDash val="solid"/>
              <a:round/>
              <a:headEnd type="none" w="med" len="med"/>
              <a:tailEnd type="none" w="med" len="med"/>
            </a:ln>
          </p:spPr>
        </p:sp>
        <p:sp>
          <p:nvSpPr>
            <p:cNvPr id="22608" name="Line 82"/>
            <p:cNvSpPr/>
            <p:nvPr/>
          </p:nvSpPr>
          <p:spPr>
            <a:xfrm>
              <a:off x="3766" y="1881"/>
              <a:ext cx="1" cy="18"/>
            </a:xfrm>
            <a:prstGeom prst="line">
              <a:avLst/>
            </a:prstGeom>
            <a:ln w="14288" cap="flat" cmpd="sng">
              <a:solidFill>
                <a:srgbClr val="000000"/>
              </a:solidFill>
              <a:prstDash val="solid"/>
              <a:round/>
              <a:headEnd type="none" w="med" len="med"/>
              <a:tailEnd type="none" w="med" len="med"/>
            </a:ln>
          </p:spPr>
        </p:sp>
        <p:sp>
          <p:nvSpPr>
            <p:cNvPr id="22609" name="Line 83"/>
            <p:cNvSpPr/>
            <p:nvPr/>
          </p:nvSpPr>
          <p:spPr>
            <a:xfrm>
              <a:off x="3766" y="1917"/>
              <a:ext cx="1" cy="18"/>
            </a:xfrm>
            <a:prstGeom prst="line">
              <a:avLst/>
            </a:prstGeom>
            <a:ln w="14288" cap="flat" cmpd="sng">
              <a:solidFill>
                <a:srgbClr val="000000"/>
              </a:solidFill>
              <a:prstDash val="solid"/>
              <a:round/>
              <a:headEnd type="none" w="med" len="med"/>
              <a:tailEnd type="none" w="med" len="med"/>
            </a:ln>
          </p:spPr>
        </p:sp>
        <p:sp>
          <p:nvSpPr>
            <p:cNvPr id="22610" name="Line 84"/>
            <p:cNvSpPr/>
            <p:nvPr/>
          </p:nvSpPr>
          <p:spPr>
            <a:xfrm>
              <a:off x="3766" y="1952"/>
              <a:ext cx="1" cy="18"/>
            </a:xfrm>
            <a:prstGeom prst="line">
              <a:avLst/>
            </a:prstGeom>
            <a:ln w="14288" cap="flat" cmpd="sng">
              <a:solidFill>
                <a:srgbClr val="000000"/>
              </a:solidFill>
              <a:prstDash val="solid"/>
              <a:round/>
              <a:headEnd type="none" w="med" len="med"/>
              <a:tailEnd type="none" w="med" len="med"/>
            </a:ln>
          </p:spPr>
        </p:sp>
        <p:sp>
          <p:nvSpPr>
            <p:cNvPr id="22611" name="Line 85"/>
            <p:cNvSpPr/>
            <p:nvPr/>
          </p:nvSpPr>
          <p:spPr>
            <a:xfrm>
              <a:off x="3766" y="1988"/>
              <a:ext cx="1" cy="18"/>
            </a:xfrm>
            <a:prstGeom prst="line">
              <a:avLst/>
            </a:prstGeom>
            <a:ln w="14288" cap="flat" cmpd="sng">
              <a:solidFill>
                <a:srgbClr val="000000"/>
              </a:solidFill>
              <a:prstDash val="solid"/>
              <a:round/>
              <a:headEnd type="none" w="med" len="med"/>
              <a:tailEnd type="none" w="med" len="med"/>
            </a:ln>
          </p:spPr>
        </p:sp>
        <p:sp>
          <p:nvSpPr>
            <p:cNvPr id="22612" name="Line 86"/>
            <p:cNvSpPr/>
            <p:nvPr/>
          </p:nvSpPr>
          <p:spPr>
            <a:xfrm>
              <a:off x="3766" y="2024"/>
              <a:ext cx="1" cy="18"/>
            </a:xfrm>
            <a:prstGeom prst="line">
              <a:avLst/>
            </a:prstGeom>
            <a:ln w="14288" cap="flat" cmpd="sng">
              <a:solidFill>
                <a:srgbClr val="000000"/>
              </a:solidFill>
              <a:prstDash val="solid"/>
              <a:round/>
              <a:headEnd type="none" w="med" len="med"/>
              <a:tailEnd type="none" w="med" len="med"/>
            </a:ln>
          </p:spPr>
        </p:sp>
        <p:sp>
          <p:nvSpPr>
            <p:cNvPr id="22613" name="Line 87"/>
            <p:cNvSpPr/>
            <p:nvPr/>
          </p:nvSpPr>
          <p:spPr>
            <a:xfrm>
              <a:off x="3766" y="2060"/>
              <a:ext cx="1" cy="18"/>
            </a:xfrm>
            <a:prstGeom prst="line">
              <a:avLst/>
            </a:prstGeom>
            <a:ln w="14288" cap="flat" cmpd="sng">
              <a:solidFill>
                <a:srgbClr val="000000"/>
              </a:solidFill>
              <a:prstDash val="solid"/>
              <a:round/>
              <a:headEnd type="none" w="med" len="med"/>
              <a:tailEnd type="none" w="med" len="med"/>
            </a:ln>
          </p:spPr>
        </p:sp>
        <p:sp>
          <p:nvSpPr>
            <p:cNvPr id="22614" name="Line 88"/>
            <p:cNvSpPr/>
            <p:nvPr/>
          </p:nvSpPr>
          <p:spPr>
            <a:xfrm>
              <a:off x="3766" y="2095"/>
              <a:ext cx="1" cy="18"/>
            </a:xfrm>
            <a:prstGeom prst="line">
              <a:avLst/>
            </a:prstGeom>
            <a:ln w="14288" cap="flat" cmpd="sng">
              <a:solidFill>
                <a:srgbClr val="000000"/>
              </a:solidFill>
              <a:prstDash val="solid"/>
              <a:round/>
              <a:headEnd type="none" w="med" len="med"/>
              <a:tailEnd type="none" w="med" len="med"/>
            </a:ln>
          </p:spPr>
        </p:sp>
        <p:sp>
          <p:nvSpPr>
            <p:cNvPr id="22615" name="Line 89"/>
            <p:cNvSpPr/>
            <p:nvPr/>
          </p:nvSpPr>
          <p:spPr>
            <a:xfrm>
              <a:off x="3766" y="2131"/>
              <a:ext cx="1" cy="18"/>
            </a:xfrm>
            <a:prstGeom prst="line">
              <a:avLst/>
            </a:prstGeom>
            <a:ln w="14288" cap="flat" cmpd="sng">
              <a:solidFill>
                <a:srgbClr val="000000"/>
              </a:solidFill>
              <a:prstDash val="solid"/>
              <a:round/>
              <a:headEnd type="none" w="med" len="med"/>
              <a:tailEnd type="none" w="med" len="med"/>
            </a:ln>
          </p:spPr>
        </p:sp>
        <p:sp>
          <p:nvSpPr>
            <p:cNvPr id="22616" name="Line 90"/>
            <p:cNvSpPr/>
            <p:nvPr/>
          </p:nvSpPr>
          <p:spPr>
            <a:xfrm>
              <a:off x="3766" y="2167"/>
              <a:ext cx="1" cy="18"/>
            </a:xfrm>
            <a:prstGeom prst="line">
              <a:avLst/>
            </a:prstGeom>
            <a:ln w="14288" cap="flat" cmpd="sng">
              <a:solidFill>
                <a:srgbClr val="000000"/>
              </a:solidFill>
              <a:prstDash val="solid"/>
              <a:round/>
              <a:headEnd type="none" w="med" len="med"/>
              <a:tailEnd type="none" w="med" len="med"/>
            </a:ln>
          </p:spPr>
        </p:sp>
        <p:sp>
          <p:nvSpPr>
            <p:cNvPr id="22617" name="Line 91"/>
            <p:cNvSpPr/>
            <p:nvPr/>
          </p:nvSpPr>
          <p:spPr>
            <a:xfrm>
              <a:off x="3766" y="2203"/>
              <a:ext cx="1" cy="18"/>
            </a:xfrm>
            <a:prstGeom prst="line">
              <a:avLst/>
            </a:prstGeom>
            <a:ln w="14288" cap="flat" cmpd="sng">
              <a:solidFill>
                <a:srgbClr val="000000"/>
              </a:solidFill>
              <a:prstDash val="solid"/>
              <a:round/>
              <a:headEnd type="none" w="med" len="med"/>
              <a:tailEnd type="none" w="med" len="med"/>
            </a:ln>
          </p:spPr>
        </p:sp>
        <p:sp>
          <p:nvSpPr>
            <p:cNvPr id="22618" name="Line 92"/>
            <p:cNvSpPr/>
            <p:nvPr/>
          </p:nvSpPr>
          <p:spPr>
            <a:xfrm>
              <a:off x="3766" y="2238"/>
              <a:ext cx="1" cy="18"/>
            </a:xfrm>
            <a:prstGeom prst="line">
              <a:avLst/>
            </a:prstGeom>
            <a:ln w="14288" cap="flat" cmpd="sng">
              <a:solidFill>
                <a:srgbClr val="000000"/>
              </a:solidFill>
              <a:prstDash val="solid"/>
              <a:round/>
              <a:headEnd type="none" w="med" len="med"/>
              <a:tailEnd type="none" w="med" len="med"/>
            </a:ln>
          </p:spPr>
        </p:sp>
        <p:sp>
          <p:nvSpPr>
            <p:cNvPr id="22619" name="Line 93"/>
            <p:cNvSpPr/>
            <p:nvPr/>
          </p:nvSpPr>
          <p:spPr>
            <a:xfrm>
              <a:off x="3766" y="2274"/>
              <a:ext cx="1" cy="18"/>
            </a:xfrm>
            <a:prstGeom prst="line">
              <a:avLst/>
            </a:prstGeom>
            <a:ln w="14288" cap="flat" cmpd="sng">
              <a:solidFill>
                <a:srgbClr val="000000"/>
              </a:solidFill>
              <a:prstDash val="solid"/>
              <a:round/>
              <a:headEnd type="none" w="med" len="med"/>
              <a:tailEnd type="none" w="med" len="med"/>
            </a:ln>
          </p:spPr>
        </p:sp>
        <p:sp>
          <p:nvSpPr>
            <p:cNvPr id="22620" name="Line 94"/>
            <p:cNvSpPr/>
            <p:nvPr/>
          </p:nvSpPr>
          <p:spPr>
            <a:xfrm>
              <a:off x="3766" y="2310"/>
              <a:ext cx="1" cy="18"/>
            </a:xfrm>
            <a:prstGeom prst="line">
              <a:avLst/>
            </a:prstGeom>
            <a:ln w="14288" cap="flat" cmpd="sng">
              <a:solidFill>
                <a:srgbClr val="000000"/>
              </a:solidFill>
              <a:prstDash val="solid"/>
              <a:round/>
              <a:headEnd type="none" w="med" len="med"/>
              <a:tailEnd type="none" w="med" len="med"/>
            </a:ln>
          </p:spPr>
        </p:sp>
        <p:sp>
          <p:nvSpPr>
            <p:cNvPr id="22621" name="Line 95"/>
            <p:cNvSpPr/>
            <p:nvPr/>
          </p:nvSpPr>
          <p:spPr>
            <a:xfrm>
              <a:off x="3766" y="2346"/>
              <a:ext cx="1" cy="18"/>
            </a:xfrm>
            <a:prstGeom prst="line">
              <a:avLst/>
            </a:prstGeom>
            <a:ln w="14288" cap="flat" cmpd="sng">
              <a:solidFill>
                <a:srgbClr val="000000"/>
              </a:solidFill>
              <a:prstDash val="solid"/>
              <a:round/>
              <a:headEnd type="none" w="med" len="med"/>
              <a:tailEnd type="none" w="med" len="med"/>
            </a:ln>
          </p:spPr>
        </p:sp>
        <p:sp>
          <p:nvSpPr>
            <p:cNvPr id="22622" name="Line 96"/>
            <p:cNvSpPr/>
            <p:nvPr/>
          </p:nvSpPr>
          <p:spPr>
            <a:xfrm>
              <a:off x="3766" y="2382"/>
              <a:ext cx="1" cy="17"/>
            </a:xfrm>
            <a:prstGeom prst="line">
              <a:avLst/>
            </a:prstGeom>
            <a:ln w="14288" cap="flat" cmpd="sng">
              <a:solidFill>
                <a:srgbClr val="000000"/>
              </a:solidFill>
              <a:prstDash val="solid"/>
              <a:round/>
              <a:headEnd type="none" w="med" len="med"/>
              <a:tailEnd type="none" w="med" len="med"/>
            </a:ln>
          </p:spPr>
        </p:sp>
        <p:sp>
          <p:nvSpPr>
            <p:cNvPr id="22623" name="Line 97"/>
            <p:cNvSpPr/>
            <p:nvPr/>
          </p:nvSpPr>
          <p:spPr>
            <a:xfrm>
              <a:off x="3766" y="2417"/>
              <a:ext cx="1" cy="18"/>
            </a:xfrm>
            <a:prstGeom prst="line">
              <a:avLst/>
            </a:prstGeom>
            <a:ln w="14288" cap="flat" cmpd="sng">
              <a:solidFill>
                <a:srgbClr val="000000"/>
              </a:solidFill>
              <a:prstDash val="solid"/>
              <a:round/>
              <a:headEnd type="none" w="med" len="med"/>
              <a:tailEnd type="none" w="med" len="med"/>
            </a:ln>
          </p:spPr>
        </p:sp>
        <p:sp>
          <p:nvSpPr>
            <p:cNvPr id="22624" name="Line 98"/>
            <p:cNvSpPr/>
            <p:nvPr/>
          </p:nvSpPr>
          <p:spPr>
            <a:xfrm>
              <a:off x="3766" y="2453"/>
              <a:ext cx="1" cy="18"/>
            </a:xfrm>
            <a:prstGeom prst="line">
              <a:avLst/>
            </a:prstGeom>
            <a:ln w="14288" cap="flat" cmpd="sng">
              <a:solidFill>
                <a:srgbClr val="000000"/>
              </a:solidFill>
              <a:prstDash val="solid"/>
              <a:round/>
              <a:headEnd type="none" w="med" len="med"/>
              <a:tailEnd type="none" w="med" len="med"/>
            </a:ln>
          </p:spPr>
        </p:sp>
        <p:sp>
          <p:nvSpPr>
            <p:cNvPr id="22625" name="Line 99"/>
            <p:cNvSpPr/>
            <p:nvPr/>
          </p:nvSpPr>
          <p:spPr>
            <a:xfrm>
              <a:off x="3766" y="2489"/>
              <a:ext cx="1" cy="18"/>
            </a:xfrm>
            <a:prstGeom prst="line">
              <a:avLst/>
            </a:prstGeom>
            <a:ln w="14288" cap="flat" cmpd="sng">
              <a:solidFill>
                <a:srgbClr val="000000"/>
              </a:solidFill>
              <a:prstDash val="solid"/>
              <a:round/>
              <a:headEnd type="none" w="med" len="med"/>
              <a:tailEnd type="none" w="med" len="med"/>
            </a:ln>
          </p:spPr>
        </p:sp>
        <p:sp>
          <p:nvSpPr>
            <p:cNvPr id="22626" name="Line 100"/>
            <p:cNvSpPr/>
            <p:nvPr/>
          </p:nvSpPr>
          <p:spPr>
            <a:xfrm>
              <a:off x="3766" y="2525"/>
              <a:ext cx="1" cy="17"/>
            </a:xfrm>
            <a:prstGeom prst="line">
              <a:avLst/>
            </a:prstGeom>
            <a:ln w="14288" cap="flat" cmpd="sng">
              <a:solidFill>
                <a:srgbClr val="000000"/>
              </a:solidFill>
              <a:prstDash val="solid"/>
              <a:round/>
              <a:headEnd type="none" w="med" len="med"/>
              <a:tailEnd type="none" w="med" len="med"/>
            </a:ln>
          </p:spPr>
        </p:sp>
        <p:sp>
          <p:nvSpPr>
            <p:cNvPr id="22627" name="Line 101"/>
            <p:cNvSpPr/>
            <p:nvPr/>
          </p:nvSpPr>
          <p:spPr>
            <a:xfrm>
              <a:off x="3766" y="2560"/>
              <a:ext cx="1" cy="18"/>
            </a:xfrm>
            <a:prstGeom prst="line">
              <a:avLst/>
            </a:prstGeom>
            <a:ln w="14288" cap="flat" cmpd="sng">
              <a:solidFill>
                <a:srgbClr val="000000"/>
              </a:solidFill>
              <a:prstDash val="solid"/>
              <a:round/>
              <a:headEnd type="none" w="med" len="med"/>
              <a:tailEnd type="none" w="med" len="med"/>
            </a:ln>
          </p:spPr>
        </p:sp>
        <p:sp>
          <p:nvSpPr>
            <p:cNvPr id="22628" name="Line 102"/>
            <p:cNvSpPr/>
            <p:nvPr/>
          </p:nvSpPr>
          <p:spPr>
            <a:xfrm>
              <a:off x="3766" y="2596"/>
              <a:ext cx="1" cy="18"/>
            </a:xfrm>
            <a:prstGeom prst="line">
              <a:avLst/>
            </a:prstGeom>
            <a:ln w="14288" cap="flat" cmpd="sng">
              <a:solidFill>
                <a:srgbClr val="000000"/>
              </a:solidFill>
              <a:prstDash val="solid"/>
              <a:round/>
              <a:headEnd type="none" w="med" len="med"/>
              <a:tailEnd type="none" w="med" len="med"/>
            </a:ln>
          </p:spPr>
        </p:sp>
        <p:sp>
          <p:nvSpPr>
            <p:cNvPr id="22629" name="Line 103"/>
            <p:cNvSpPr/>
            <p:nvPr/>
          </p:nvSpPr>
          <p:spPr>
            <a:xfrm>
              <a:off x="3766" y="2632"/>
              <a:ext cx="1" cy="18"/>
            </a:xfrm>
            <a:prstGeom prst="line">
              <a:avLst/>
            </a:prstGeom>
            <a:ln w="14288" cap="flat" cmpd="sng">
              <a:solidFill>
                <a:srgbClr val="000000"/>
              </a:solidFill>
              <a:prstDash val="solid"/>
              <a:round/>
              <a:headEnd type="none" w="med" len="med"/>
              <a:tailEnd type="none" w="med" len="med"/>
            </a:ln>
          </p:spPr>
        </p:sp>
        <p:sp>
          <p:nvSpPr>
            <p:cNvPr id="22630" name="Line 104"/>
            <p:cNvSpPr/>
            <p:nvPr/>
          </p:nvSpPr>
          <p:spPr>
            <a:xfrm>
              <a:off x="3766" y="2668"/>
              <a:ext cx="1" cy="18"/>
            </a:xfrm>
            <a:prstGeom prst="line">
              <a:avLst/>
            </a:prstGeom>
            <a:ln w="14288" cap="flat" cmpd="sng">
              <a:solidFill>
                <a:srgbClr val="000000"/>
              </a:solidFill>
              <a:prstDash val="solid"/>
              <a:round/>
              <a:headEnd type="none" w="med" len="med"/>
              <a:tailEnd type="none" w="med" len="med"/>
            </a:ln>
          </p:spPr>
        </p:sp>
        <p:sp>
          <p:nvSpPr>
            <p:cNvPr id="22631" name="Line 105"/>
            <p:cNvSpPr/>
            <p:nvPr/>
          </p:nvSpPr>
          <p:spPr>
            <a:xfrm>
              <a:off x="3766" y="2703"/>
              <a:ext cx="1" cy="18"/>
            </a:xfrm>
            <a:prstGeom prst="line">
              <a:avLst/>
            </a:prstGeom>
            <a:ln w="14288" cap="flat" cmpd="sng">
              <a:solidFill>
                <a:srgbClr val="000000"/>
              </a:solidFill>
              <a:prstDash val="solid"/>
              <a:round/>
              <a:headEnd type="none" w="med" len="med"/>
              <a:tailEnd type="none" w="med" len="med"/>
            </a:ln>
          </p:spPr>
        </p:sp>
        <p:sp>
          <p:nvSpPr>
            <p:cNvPr id="22632" name="Line 106"/>
            <p:cNvSpPr/>
            <p:nvPr/>
          </p:nvSpPr>
          <p:spPr>
            <a:xfrm>
              <a:off x="3766" y="2739"/>
              <a:ext cx="1" cy="18"/>
            </a:xfrm>
            <a:prstGeom prst="line">
              <a:avLst/>
            </a:prstGeom>
            <a:ln w="14288" cap="flat" cmpd="sng">
              <a:solidFill>
                <a:srgbClr val="000000"/>
              </a:solidFill>
              <a:prstDash val="solid"/>
              <a:round/>
              <a:headEnd type="none" w="med" len="med"/>
              <a:tailEnd type="none" w="med" len="med"/>
            </a:ln>
          </p:spPr>
        </p:sp>
        <p:sp>
          <p:nvSpPr>
            <p:cNvPr id="22633" name="Line 107"/>
            <p:cNvSpPr/>
            <p:nvPr/>
          </p:nvSpPr>
          <p:spPr>
            <a:xfrm>
              <a:off x="3766" y="2775"/>
              <a:ext cx="1" cy="18"/>
            </a:xfrm>
            <a:prstGeom prst="line">
              <a:avLst/>
            </a:prstGeom>
            <a:ln w="14288" cap="flat" cmpd="sng">
              <a:solidFill>
                <a:srgbClr val="000000"/>
              </a:solidFill>
              <a:prstDash val="solid"/>
              <a:round/>
              <a:headEnd type="none" w="med" len="med"/>
              <a:tailEnd type="none" w="med" len="med"/>
            </a:ln>
          </p:spPr>
        </p:sp>
        <p:sp>
          <p:nvSpPr>
            <p:cNvPr id="22634" name="Line 108"/>
            <p:cNvSpPr/>
            <p:nvPr/>
          </p:nvSpPr>
          <p:spPr>
            <a:xfrm>
              <a:off x="3766" y="2811"/>
              <a:ext cx="1" cy="18"/>
            </a:xfrm>
            <a:prstGeom prst="line">
              <a:avLst/>
            </a:prstGeom>
            <a:ln w="14288" cap="flat" cmpd="sng">
              <a:solidFill>
                <a:srgbClr val="000000"/>
              </a:solidFill>
              <a:prstDash val="solid"/>
              <a:round/>
              <a:headEnd type="none" w="med" len="med"/>
              <a:tailEnd type="none" w="med" len="med"/>
            </a:ln>
          </p:spPr>
        </p:sp>
        <p:sp>
          <p:nvSpPr>
            <p:cNvPr id="22635" name="Line 109"/>
            <p:cNvSpPr/>
            <p:nvPr/>
          </p:nvSpPr>
          <p:spPr>
            <a:xfrm>
              <a:off x="3766" y="2846"/>
              <a:ext cx="1" cy="18"/>
            </a:xfrm>
            <a:prstGeom prst="line">
              <a:avLst/>
            </a:prstGeom>
            <a:ln w="14288" cap="flat" cmpd="sng">
              <a:solidFill>
                <a:srgbClr val="000000"/>
              </a:solidFill>
              <a:prstDash val="solid"/>
              <a:round/>
              <a:headEnd type="none" w="med" len="med"/>
              <a:tailEnd type="none" w="med" len="med"/>
            </a:ln>
          </p:spPr>
        </p:sp>
        <p:sp>
          <p:nvSpPr>
            <p:cNvPr id="22636" name="Line 110"/>
            <p:cNvSpPr/>
            <p:nvPr/>
          </p:nvSpPr>
          <p:spPr>
            <a:xfrm>
              <a:off x="3766" y="2882"/>
              <a:ext cx="1" cy="18"/>
            </a:xfrm>
            <a:prstGeom prst="line">
              <a:avLst/>
            </a:prstGeom>
            <a:ln w="14288" cap="flat" cmpd="sng">
              <a:solidFill>
                <a:srgbClr val="000000"/>
              </a:solidFill>
              <a:prstDash val="solid"/>
              <a:round/>
              <a:headEnd type="none" w="med" len="med"/>
              <a:tailEnd type="none" w="med" len="med"/>
            </a:ln>
          </p:spPr>
        </p:sp>
        <p:sp>
          <p:nvSpPr>
            <p:cNvPr id="22637" name="Line 111"/>
            <p:cNvSpPr/>
            <p:nvPr/>
          </p:nvSpPr>
          <p:spPr>
            <a:xfrm>
              <a:off x="3766" y="2918"/>
              <a:ext cx="1" cy="18"/>
            </a:xfrm>
            <a:prstGeom prst="line">
              <a:avLst/>
            </a:prstGeom>
            <a:ln w="14288" cap="flat" cmpd="sng">
              <a:solidFill>
                <a:srgbClr val="000000"/>
              </a:solidFill>
              <a:prstDash val="solid"/>
              <a:round/>
              <a:headEnd type="none" w="med" len="med"/>
              <a:tailEnd type="none" w="med" len="med"/>
            </a:ln>
          </p:spPr>
        </p:sp>
        <p:sp>
          <p:nvSpPr>
            <p:cNvPr id="22638" name="Line 112"/>
            <p:cNvSpPr/>
            <p:nvPr/>
          </p:nvSpPr>
          <p:spPr>
            <a:xfrm>
              <a:off x="3766" y="2954"/>
              <a:ext cx="1" cy="18"/>
            </a:xfrm>
            <a:prstGeom prst="line">
              <a:avLst/>
            </a:prstGeom>
            <a:ln w="14288" cap="flat" cmpd="sng">
              <a:solidFill>
                <a:srgbClr val="000000"/>
              </a:solidFill>
              <a:prstDash val="solid"/>
              <a:round/>
              <a:headEnd type="none" w="med" len="med"/>
              <a:tailEnd type="none" w="med" len="med"/>
            </a:ln>
          </p:spPr>
        </p:sp>
        <p:sp>
          <p:nvSpPr>
            <p:cNvPr id="22639" name="Line 113"/>
            <p:cNvSpPr/>
            <p:nvPr/>
          </p:nvSpPr>
          <p:spPr>
            <a:xfrm>
              <a:off x="3766" y="2990"/>
              <a:ext cx="1" cy="17"/>
            </a:xfrm>
            <a:prstGeom prst="line">
              <a:avLst/>
            </a:prstGeom>
            <a:ln w="14288" cap="flat" cmpd="sng">
              <a:solidFill>
                <a:srgbClr val="000000"/>
              </a:solidFill>
              <a:prstDash val="solid"/>
              <a:round/>
              <a:headEnd type="none" w="med" len="med"/>
              <a:tailEnd type="none" w="med" len="med"/>
            </a:ln>
          </p:spPr>
        </p:sp>
        <p:sp>
          <p:nvSpPr>
            <p:cNvPr id="22640" name="Line 114"/>
            <p:cNvSpPr/>
            <p:nvPr/>
          </p:nvSpPr>
          <p:spPr>
            <a:xfrm>
              <a:off x="3766" y="3025"/>
              <a:ext cx="1" cy="18"/>
            </a:xfrm>
            <a:prstGeom prst="line">
              <a:avLst/>
            </a:prstGeom>
            <a:ln w="14288" cap="flat" cmpd="sng">
              <a:solidFill>
                <a:srgbClr val="000000"/>
              </a:solidFill>
              <a:prstDash val="solid"/>
              <a:round/>
              <a:headEnd type="none" w="med" len="med"/>
              <a:tailEnd type="none" w="med" len="med"/>
            </a:ln>
          </p:spPr>
        </p:sp>
        <p:sp>
          <p:nvSpPr>
            <p:cNvPr id="22641" name="Line 115"/>
            <p:cNvSpPr/>
            <p:nvPr/>
          </p:nvSpPr>
          <p:spPr>
            <a:xfrm>
              <a:off x="3766" y="3061"/>
              <a:ext cx="1" cy="18"/>
            </a:xfrm>
            <a:prstGeom prst="line">
              <a:avLst/>
            </a:prstGeom>
            <a:ln w="14288" cap="flat" cmpd="sng">
              <a:solidFill>
                <a:srgbClr val="000000"/>
              </a:solidFill>
              <a:prstDash val="solid"/>
              <a:round/>
              <a:headEnd type="none" w="med" len="med"/>
              <a:tailEnd type="none" w="med" len="med"/>
            </a:ln>
          </p:spPr>
        </p:sp>
        <p:sp>
          <p:nvSpPr>
            <p:cNvPr id="22642" name="Line 116"/>
            <p:cNvSpPr/>
            <p:nvPr/>
          </p:nvSpPr>
          <p:spPr>
            <a:xfrm>
              <a:off x="3766" y="3097"/>
              <a:ext cx="1" cy="18"/>
            </a:xfrm>
            <a:prstGeom prst="line">
              <a:avLst/>
            </a:prstGeom>
            <a:ln w="14288" cap="flat" cmpd="sng">
              <a:solidFill>
                <a:srgbClr val="000000"/>
              </a:solidFill>
              <a:prstDash val="solid"/>
              <a:round/>
              <a:headEnd type="none" w="med" len="med"/>
              <a:tailEnd type="none" w="med" len="med"/>
            </a:ln>
          </p:spPr>
        </p:sp>
        <p:sp>
          <p:nvSpPr>
            <p:cNvPr id="22643" name="Line 117"/>
            <p:cNvSpPr/>
            <p:nvPr/>
          </p:nvSpPr>
          <p:spPr>
            <a:xfrm>
              <a:off x="3766" y="3133"/>
              <a:ext cx="1" cy="17"/>
            </a:xfrm>
            <a:prstGeom prst="line">
              <a:avLst/>
            </a:prstGeom>
            <a:ln w="14288" cap="flat" cmpd="sng">
              <a:solidFill>
                <a:srgbClr val="000000"/>
              </a:solidFill>
              <a:prstDash val="solid"/>
              <a:round/>
              <a:headEnd type="none" w="med" len="med"/>
              <a:tailEnd type="none" w="med" len="med"/>
            </a:ln>
          </p:spPr>
        </p:sp>
        <p:sp>
          <p:nvSpPr>
            <p:cNvPr id="22644" name="Line 118"/>
            <p:cNvSpPr/>
            <p:nvPr/>
          </p:nvSpPr>
          <p:spPr>
            <a:xfrm>
              <a:off x="3766" y="3168"/>
              <a:ext cx="1" cy="18"/>
            </a:xfrm>
            <a:prstGeom prst="line">
              <a:avLst/>
            </a:prstGeom>
            <a:ln w="14288" cap="flat" cmpd="sng">
              <a:solidFill>
                <a:srgbClr val="000000"/>
              </a:solidFill>
              <a:prstDash val="solid"/>
              <a:round/>
              <a:headEnd type="none" w="med" len="med"/>
              <a:tailEnd type="none" w="med" len="med"/>
            </a:ln>
          </p:spPr>
        </p:sp>
        <p:sp>
          <p:nvSpPr>
            <p:cNvPr id="22645" name="Line 119"/>
            <p:cNvSpPr/>
            <p:nvPr/>
          </p:nvSpPr>
          <p:spPr>
            <a:xfrm>
              <a:off x="3766" y="3204"/>
              <a:ext cx="1" cy="18"/>
            </a:xfrm>
            <a:prstGeom prst="line">
              <a:avLst/>
            </a:prstGeom>
            <a:ln w="14288" cap="flat" cmpd="sng">
              <a:solidFill>
                <a:srgbClr val="000000"/>
              </a:solidFill>
              <a:prstDash val="solid"/>
              <a:round/>
              <a:headEnd type="none" w="med" len="med"/>
              <a:tailEnd type="none" w="med" len="med"/>
            </a:ln>
          </p:spPr>
        </p:sp>
        <p:sp>
          <p:nvSpPr>
            <p:cNvPr id="22646" name="Line 120"/>
            <p:cNvSpPr/>
            <p:nvPr/>
          </p:nvSpPr>
          <p:spPr>
            <a:xfrm>
              <a:off x="3766" y="3240"/>
              <a:ext cx="1" cy="18"/>
            </a:xfrm>
            <a:prstGeom prst="line">
              <a:avLst/>
            </a:prstGeom>
            <a:ln w="14288" cap="flat" cmpd="sng">
              <a:solidFill>
                <a:srgbClr val="000000"/>
              </a:solidFill>
              <a:prstDash val="solid"/>
              <a:round/>
              <a:headEnd type="none" w="med" len="med"/>
              <a:tailEnd type="none" w="med" len="med"/>
            </a:ln>
          </p:spPr>
        </p:sp>
        <p:sp>
          <p:nvSpPr>
            <p:cNvPr id="22647" name="Line 121"/>
            <p:cNvSpPr/>
            <p:nvPr/>
          </p:nvSpPr>
          <p:spPr>
            <a:xfrm>
              <a:off x="3766" y="3276"/>
              <a:ext cx="1" cy="18"/>
            </a:xfrm>
            <a:prstGeom prst="line">
              <a:avLst/>
            </a:prstGeom>
            <a:ln w="14288" cap="flat" cmpd="sng">
              <a:solidFill>
                <a:srgbClr val="000000"/>
              </a:solidFill>
              <a:prstDash val="solid"/>
              <a:round/>
              <a:headEnd type="none" w="med" len="med"/>
              <a:tailEnd type="none" w="med" len="med"/>
            </a:ln>
          </p:spPr>
        </p:sp>
        <p:sp>
          <p:nvSpPr>
            <p:cNvPr id="22648" name="Line 122"/>
            <p:cNvSpPr/>
            <p:nvPr/>
          </p:nvSpPr>
          <p:spPr>
            <a:xfrm>
              <a:off x="3766" y="3311"/>
              <a:ext cx="1" cy="18"/>
            </a:xfrm>
            <a:prstGeom prst="line">
              <a:avLst/>
            </a:prstGeom>
            <a:ln w="14288" cap="flat" cmpd="sng">
              <a:solidFill>
                <a:srgbClr val="000000"/>
              </a:solidFill>
              <a:prstDash val="solid"/>
              <a:round/>
              <a:headEnd type="none" w="med" len="med"/>
              <a:tailEnd type="none" w="med" len="med"/>
            </a:ln>
          </p:spPr>
        </p:sp>
        <p:sp>
          <p:nvSpPr>
            <p:cNvPr id="22649" name="Line 123"/>
            <p:cNvSpPr/>
            <p:nvPr/>
          </p:nvSpPr>
          <p:spPr>
            <a:xfrm>
              <a:off x="3766" y="3347"/>
              <a:ext cx="1" cy="18"/>
            </a:xfrm>
            <a:prstGeom prst="line">
              <a:avLst/>
            </a:prstGeom>
            <a:ln w="14288" cap="flat" cmpd="sng">
              <a:solidFill>
                <a:srgbClr val="000000"/>
              </a:solidFill>
              <a:prstDash val="solid"/>
              <a:round/>
              <a:headEnd type="none" w="med" len="med"/>
              <a:tailEnd type="none" w="med" len="med"/>
            </a:ln>
          </p:spPr>
        </p:sp>
        <p:sp>
          <p:nvSpPr>
            <p:cNvPr id="22650" name="Line 124"/>
            <p:cNvSpPr/>
            <p:nvPr/>
          </p:nvSpPr>
          <p:spPr>
            <a:xfrm>
              <a:off x="3766" y="3383"/>
              <a:ext cx="1" cy="18"/>
            </a:xfrm>
            <a:prstGeom prst="line">
              <a:avLst/>
            </a:prstGeom>
            <a:ln w="14288" cap="flat" cmpd="sng">
              <a:solidFill>
                <a:srgbClr val="000000"/>
              </a:solidFill>
              <a:prstDash val="solid"/>
              <a:round/>
              <a:headEnd type="none" w="med" len="med"/>
              <a:tailEnd type="none" w="med" len="med"/>
            </a:ln>
          </p:spPr>
        </p:sp>
        <p:sp>
          <p:nvSpPr>
            <p:cNvPr id="22651" name="Line 125"/>
            <p:cNvSpPr/>
            <p:nvPr/>
          </p:nvSpPr>
          <p:spPr>
            <a:xfrm>
              <a:off x="3766" y="3419"/>
              <a:ext cx="1" cy="18"/>
            </a:xfrm>
            <a:prstGeom prst="line">
              <a:avLst/>
            </a:prstGeom>
            <a:ln w="14288" cap="flat" cmpd="sng">
              <a:solidFill>
                <a:srgbClr val="000000"/>
              </a:solidFill>
              <a:prstDash val="solid"/>
              <a:round/>
              <a:headEnd type="none" w="med" len="med"/>
              <a:tailEnd type="none" w="med" len="med"/>
            </a:ln>
          </p:spPr>
        </p:sp>
        <p:sp>
          <p:nvSpPr>
            <p:cNvPr id="22652" name="Line 126"/>
            <p:cNvSpPr/>
            <p:nvPr/>
          </p:nvSpPr>
          <p:spPr>
            <a:xfrm>
              <a:off x="3766" y="3454"/>
              <a:ext cx="1" cy="18"/>
            </a:xfrm>
            <a:prstGeom prst="line">
              <a:avLst/>
            </a:prstGeom>
            <a:ln w="14288" cap="flat" cmpd="sng">
              <a:solidFill>
                <a:srgbClr val="000000"/>
              </a:solidFill>
              <a:prstDash val="solid"/>
              <a:round/>
              <a:headEnd type="none" w="med" len="med"/>
              <a:tailEnd type="none" w="med" len="med"/>
            </a:ln>
          </p:spPr>
        </p:sp>
        <p:sp>
          <p:nvSpPr>
            <p:cNvPr id="22653" name="Line 127"/>
            <p:cNvSpPr/>
            <p:nvPr/>
          </p:nvSpPr>
          <p:spPr>
            <a:xfrm>
              <a:off x="3766" y="3490"/>
              <a:ext cx="1" cy="18"/>
            </a:xfrm>
            <a:prstGeom prst="line">
              <a:avLst/>
            </a:prstGeom>
            <a:ln w="14288" cap="flat" cmpd="sng">
              <a:solidFill>
                <a:srgbClr val="000000"/>
              </a:solidFill>
              <a:prstDash val="solid"/>
              <a:round/>
              <a:headEnd type="none" w="med" len="med"/>
              <a:tailEnd type="none" w="med" len="med"/>
            </a:ln>
          </p:spPr>
        </p:sp>
        <p:sp>
          <p:nvSpPr>
            <p:cNvPr id="22654" name="Line 128"/>
            <p:cNvSpPr/>
            <p:nvPr/>
          </p:nvSpPr>
          <p:spPr>
            <a:xfrm>
              <a:off x="3766" y="3526"/>
              <a:ext cx="1" cy="18"/>
            </a:xfrm>
            <a:prstGeom prst="line">
              <a:avLst/>
            </a:prstGeom>
            <a:ln w="14288" cap="flat" cmpd="sng">
              <a:solidFill>
                <a:srgbClr val="000000"/>
              </a:solidFill>
              <a:prstDash val="solid"/>
              <a:round/>
              <a:headEnd type="none" w="med" len="med"/>
              <a:tailEnd type="none" w="med" len="med"/>
            </a:ln>
          </p:spPr>
        </p:sp>
        <p:sp>
          <p:nvSpPr>
            <p:cNvPr id="22655" name="Line 129"/>
            <p:cNvSpPr/>
            <p:nvPr/>
          </p:nvSpPr>
          <p:spPr>
            <a:xfrm>
              <a:off x="3766" y="3562"/>
              <a:ext cx="1" cy="18"/>
            </a:xfrm>
            <a:prstGeom prst="line">
              <a:avLst/>
            </a:prstGeom>
            <a:ln w="14288" cap="flat" cmpd="sng">
              <a:solidFill>
                <a:srgbClr val="000000"/>
              </a:solidFill>
              <a:prstDash val="solid"/>
              <a:round/>
              <a:headEnd type="none" w="med" len="med"/>
              <a:tailEnd type="none" w="med" len="med"/>
            </a:ln>
          </p:spPr>
        </p:sp>
        <p:sp>
          <p:nvSpPr>
            <p:cNvPr id="22656" name="Line 130"/>
            <p:cNvSpPr/>
            <p:nvPr/>
          </p:nvSpPr>
          <p:spPr>
            <a:xfrm>
              <a:off x="3766" y="3598"/>
              <a:ext cx="1" cy="17"/>
            </a:xfrm>
            <a:prstGeom prst="line">
              <a:avLst/>
            </a:prstGeom>
            <a:ln w="14288" cap="flat" cmpd="sng">
              <a:solidFill>
                <a:srgbClr val="000000"/>
              </a:solidFill>
              <a:prstDash val="solid"/>
              <a:round/>
              <a:headEnd type="none" w="med" len="med"/>
              <a:tailEnd type="none" w="med" len="med"/>
            </a:ln>
          </p:spPr>
        </p:sp>
        <p:sp>
          <p:nvSpPr>
            <p:cNvPr id="22657" name="Line 131"/>
            <p:cNvSpPr/>
            <p:nvPr/>
          </p:nvSpPr>
          <p:spPr>
            <a:xfrm>
              <a:off x="3766" y="3621"/>
              <a:ext cx="18" cy="1"/>
            </a:xfrm>
            <a:prstGeom prst="line">
              <a:avLst/>
            </a:prstGeom>
            <a:ln w="14288" cap="flat" cmpd="sng">
              <a:solidFill>
                <a:srgbClr val="000000"/>
              </a:solidFill>
              <a:prstDash val="solid"/>
              <a:round/>
              <a:headEnd type="none" w="med" len="med"/>
              <a:tailEnd type="none" w="med" len="med"/>
            </a:ln>
          </p:spPr>
        </p:sp>
        <p:sp>
          <p:nvSpPr>
            <p:cNvPr id="22658" name="Line 132"/>
            <p:cNvSpPr/>
            <p:nvPr/>
          </p:nvSpPr>
          <p:spPr>
            <a:xfrm>
              <a:off x="3802" y="3621"/>
              <a:ext cx="18" cy="1"/>
            </a:xfrm>
            <a:prstGeom prst="line">
              <a:avLst/>
            </a:prstGeom>
            <a:ln w="14288" cap="flat" cmpd="sng">
              <a:solidFill>
                <a:srgbClr val="000000"/>
              </a:solidFill>
              <a:prstDash val="solid"/>
              <a:round/>
              <a:headEnd type="none" w="med" len="med"/>
              <a:tailEnd type="none" w="med" len="med"/>
            </a:ln>
          </p:spPr>
        </p:sp>
        <p:sp>
          <p:nvSpPr>
            <p:cNvPr id="22659" name="Line 133"/>
            <p:cNvSpPr/>
            <p:nvPr/>
          </p:nvSpPr>
          <p:spPr>
            <a:xfrm>
              <a:off x="3838" y="3621"/>
              <a:ext cx="17" cy="1"/>
            </a:xfrm>
            <a:prstGeom prst="line">
              <a:avLst/>
            </a:prstGeom>
            <a:ln w="14288" cap="flat" cmpd="sng">
              <a:solidFill>
                <a:srgbClr val="000000"/>
              </a:solidFill>
              <a:prstDash val="solid"/>
              <a:round/>
              <a:headEnd type="none" w="med" len="med"/>
              <a:tailEnd type="none" w="med" len="med"/>
            </a:ln>
          </p:spPr>
        </p:sp>
        <p:sp>
          <p:nvSpPr>
            <p:cNvPr id="22660" name="Line 134"/>
            <p:cNvSpPr/>
            <p:nvPr/>
          </p:nvSpPr>
          <p:spPr>
            <a:xfrm>
              <a:off x="3873" y="3621"/>
              <a:ext cx="18" cy="1"/>
            </a:xfrm>
            <a:prstGeom prst="line">
              <a:avLst/>
            </a:prstGeom>
            <a:ln w="14288" cap="flat" cmpd="sng">
              <a:solidFill>
                <a:srgbClr val="000000"/>
              </a:solidFill>
              <a:prstDash val="solid"/>
              <a:round/>
              <a:headEnd type="none" w="med" len="med"/>
              <a:tailEnd type="none" w="med" len="med"/>
            </a:ln>
          </p:spPr>
        </p:sp>
        <p:sp>
          <p:nvSpPr>
            <p:cNvPr id="22661" name="Line 135"/>
            <p:cNvSpPr/>
            <p:nvPr/>
          </p:nvSpPr>
          <p:spPr>
            <a:xfrm>
              <a:off x="3909" y="3621"/>
              <a:ext cx="18" cy="1"/>
            </a:xfrm>
            <a:prstGeom prst="line">
              <a:avLst/>
            </a:prstGeom>
            <a:ln w="14288" cap="flat" cmpd="sng">
              <a:solidFill>
                <a:srgbClr val="000000"/>
              </a:solidFill>
              <a:prstDash val="solid"/>
              <a:round/>
              <a:headEnd type="none" w="med" len="med"/>
              <a:tailEnd type="none" w="med" len="med"/>
            </a:ln>
          </p:spPr>
        </p:sp>
        <p:sp>
          <p:nvSpPr>
            <p:cNvPr id="22662" name="Line 136"/>
            <p:cNvSpPr/>
            <p:nvPr/>
          </p:nvSpPr>
          <p:spPr>
            <a:xfrm>
              <a:off x="3945" y="3621"/>
              <a:ext cx="18" cy="1"/>
            </a:xfrm>
            <a:prstGeom prst="line">
              <a:avLst/>
            </a:prstGeom>
            <a:ln w="14288" cap="flat" cmpd="sng">
              <a:solidFill>
                <a:srgbClr val="000000"/>
              </a:solidFill>
              <a:prstDash val="solid"/>
              <a:round/>
              <a:headEnd type="none" w="med" len="med"/>
              <a:tailEnd type="none" w="med" len="med"/>
            </a:ln>
          </p:spPr>
        </p:sp>
        <p:sp>
          <p:nvSpPr>
            <p:cNvPr id="22663" name="Line 137"/>
            <p:cNvSpPr/>
            <p:nvPr/>
          </p:nvSpPr>
          <p:spPr>
            <a:xfrm>
              <a:off x="3981" y="3621"/>
              <a:ext cx="17" cy="1"/>
            </a:xfrm>
            <a:prstGeom prst="line">
              <a:avLst/>
            </a:prstGeom>
            <a:ln w="14288" cap="flat" cmpd="sng">
              <a:solidFill>
                <a:srgbClr val="000000"/>
              </a:solidFill>
              <a:prstDash val="solid"/>
              <a:round/>
              <a:headEnd type="none" w="med" len="med"/>
              <a:tailEnd type="none" w="med" len="med"/>
            </a:ln>
          </p:spPr>
        </p:sp>
        <p:sp>
          <p:nvSpPr>
            <p:cNvPr id="22664" name="Line 138"/>
            <p:cNvSpPr/>
            <p:nvPr/>
          </p:nvSpPr>
          <p:spPr>
            <a:xfrm>
              <a:off x="4016" y="3621"/>
              <a:ext cx="18" cy="1"/>
            </a:xfrm>
            <a:prstGeom prst="line">
              <a:avLst/>
            </a:prstGeom>
            <a:ln w="14288" cap="flat" cmpd="sng">
              <a:solidFill>
                <a:srgbClr val="000000"/>
              </a:solidFill>
              <a:prstDash val="solid"/>
              <a:round/>
              <a:headEnd type="none" w="med" len="med"/>
              <a:tailEnd type="none" w="med" len="med"/>
            </a:ln>
          </p:spPr>
        </p:sp>
        <p:sp>
          <p:nvSpPr>
            <p:cNvPr id="22665" name="Line 139"/>
            <p:cNvSpPr/>
            <p:nvPr/>
          </p:nvSpPr>
          <p:spPr>
            <a:xfrm>
              <a:off x="4052" y="3621"/>
              <a:ext cx="18" cy="1"/>
            </a:xfrm>
            <a:prstGeom prst="line">
              <a:avLst/>
            </a:prstGeom>
            <a:ln w="14288" cap="flat" cmpd="sng">
              <a:solidFill>
                <a:srgbClr val="000000"/>
              </a:solidFill>
              <a:prstDash val="solid"/>
              <a:round/>
              <a:headEnd type="none" w="med" len="med"/>
              <a:tailEnd type="none" w="med" len="med"/>
            </a:ln>
          </p:spPr>
        </p:sp>
        <p:sp>
          <p:nvSpPr>
            <p:cNvPr id="22666" name="Line 140"/>
            <p:cNvSpPr/>
            <p:nvPr/>
          </p:nvSpPr>
          <p:spPr>
            <a:xfrm>
              <a:off x="4088" y="3621"/>
              <a:ext cx="18" cy="1"/>
            </a:xfrm>
            <a:prstGeom prst="line">
              <a:avLst/>
            </a:prstGeom>
            <a:ln w="14288" cap="flat" cmpd="sng">
              <a:solidFill>
                <a:srgbClr val="000000"/>
              </a:solidFill>
              <a:prstDash val="solid"/>
              <a:round/>
              <a:headEnd type="none" w="med" len="med"/>
              <a:tailEnd type="none" w="med" len="med"/>
            </a:ln>
          </p:spPr>
        </p:sp>
        <p:sp>
          <p:nvSpPr>
            <p:cNvPr id="22667" name="Line 141"/>
            <p:cNvSpPr/>
            <p:nvPr/>
          </p:nvSpPr>
          <p:spPr>
            <a:xfrm>
              <a:off x="4124" y="3621"/>
              <a:ext cx="17" cy="1"/>
            </a:xfrm>
            <a:prstGeom prst="line">
              <a:avLst/>
            </a:prstGeom>
            <a:ln w="14288" cap="flat" cmpd="sng">
              <a:solidFill>
                <a:srgbClr val="000000"/>
              </a:solidFill>
              <a:prstDash val="solid"/>
              <a:round/>
              <a:headEnd type="none" w="med" len="med"/>
              <a:tailEnd type="none" w="med" len="med"/>
            </a:ln>
          </p:spPr>
        </p:sp>
        <p:sp>
          <p:nvSpPr>
            <p:cNvPr id="22668" name="Line 142"/>
            <p:cNvSpPr/>
            <p:nvPr/>
          </p:nvSpPr>
          <p:spPr>
            <a:xfrm>
              <a:off x="4159" y="3621"/>
              <a:ext cx="18" cy="1"/>
            </a:xfrm>
            <a:prstGeom prst="line">
              <a:avLst/>
            </a:prstGeom>
            <a:ln w="14288" cap="flat" cmpd="sng">
              <a:solidFill>
                <a:srgbClr val="000000"/>
              </a:solidFill>
              <a:prstDash val="solid"/>
              <a:round/>
              <a:headEnd type="none" w="med" len="med"/>
              <a:tailEnd type="none" w="med" len="med"/>
            </a:ln>
          </p:spPr>
        </p:sp>
        <p:sp>
          <p:nvSpPr>
            <p:cNvPr id="22669" name="Line 143"/>
            <p:cNvSpPr/>
            <p:nvPr/>
          </p:nvSpPr>
          <p:spPr>
            <a:xfrm>
              <a:off x="4195" y="3621"/>
              <a:ext cx="18" cy="1"/>
            </a:xfrm>
            <a:prstGeom prst="line">
              <a:avLst/>
            </a:prstGeom>
            <a:ln w="14288" cap="flat" cmpd="sng">
              <a:solidFill>
                <a:srgbClr val="000000"/>
              </a:solidFill>
              <a:prstDash val="solid"/>
              <a:round/>
              <a:headEnd type="none" w="med" len="med"/>
              <a:tailEnd type="none" w="med" len="med"/>
            </a:ln>
          </p:spPr>
        </p:sp>
        <p:sp>
          <p:nvSpPr>
            <p:cNvPr id="22670" name="Line 144"/>
            <p:cNvSpPr/>
            <p:nvPr/>
          </p:nvSpPr>
          <p:spPr>
            <a:xfrm>
              <a:off x="4231" y="3621"/>
              <a:ext cx="18" cy="1"/>
            </a:xfrm>
            <a:prstGeom prst="line">
              <a:avLst/>
            </a:prstGeom>
            <a:ln w="14288" cap="flat" cmpd="sng">
              <a:solidFill>
                <a:srgbClr val="000000"/>
              </a:solidFill>
              <a:prstDash val="solid"/>
              <a:round/>
              <a:headEnd type="none" w="med" len="med"/>
              <a:tailEnd type="none" w="med" len="med"/>
            </a:ln>
          </p:spPr>
        </p:sp>
        <p:sp>
          <p:nvSpPr>
            <p:cNvPr id="22671" name="Line 145"/>
            <p:cNvSpPr/>
            <p:nvPr/>
          </p:nvSpPr>
          <p:spPr>
            <a:xfrm>
              <a:off x="4267" y="3621"/>
              <a:ext cx="17" cy="1"/>
            </a:xfrm>
            <a:prstGeom prst="line">
              <a:avLst/>
            </a:prstGeom>
            <a:ln w="14288" cap="flat" cmpd="sng">
              <a:solidFill>
                <a:srgbClr val="000000"/>
              </a:solidFill>
              <a:prstDash val="solid"/>
              <a:round/>
              <a:headEnd type="none" w="med" len="med"/>
              <a:tailEnd type="none" w="med" len="med"/>
            </a:ln>
          </p:spPr>
        </p:sp>
        <p:sp>
          <p:nvSpPr>
            <p:cNvPr id="22672" name="Line 146"/>
            <p:cNvSpPr/>
            <p:nvPr/>
          </p:nvSpPr>
          <p:spPr>
            <a:xfrm>
              <a:off x="4302" y="3621"/>
              <a:ext cx="18" cy="1"/>
            </a:xfrm>
            <a:prstGeom prst="line">
              <a:avLst/>
            </a:prstGeom>
            <a:ln w="14288" cap="flat" cmpd="sng">
              <a:solidFill>
                <a:srgbClr val="000000"/>
              </a:solidFill>
              <a:prstDash val="solid"/>
              <a:round/>
              <a:headEnd type="none" w="med" len="med"/>
              <a:tailEnd type="none" w="med" len="med"/>
            </a:ln>
          </p:spPr>
        </p:sp>
        <p:sp>
          <p:nvSpPr>
            <p:cNvPr id="22673" name="Line 147"/>
            <p:cNvSpPr/>
            <p:nvPr/>
          </p:nvSpPr>
          <p:spPr>
            <a:xfrm>
              <a:off x="4338" y="3621"/>
              <a:ext cx="18" cy="1"/>
            </a:xfrm>
            <a:prstGeom prst="line">
              <a:avLst/>
            </a:prstGeom>
            <a:ln w="14288" cap="flat" cmpd="sng">
              <a:solidFill>
                <a:srgbClr val="000000"/>
              </a:solidFill>
              <a:prstDash val="solid"/>
              <a:round/>
              <a:headEnd type="none" w="med" len="med"/>
              <a:tailEnd type="none" w="med" len="med"/>
            </a:ln>
          </p:spPr>
        </p:sp>
        <p:sp>
          <p:nvSpPr>
            <p:cNvPr id="22674" name="Line 148"/>
            <p:cNvSpPr/>
            <p:nvPr/>
          </p:nvSpPr>
          <p:spPr>
            <a:xfrm>
              <a:off x="4374" y="3621"/>
              <a:ext cx="18" cy="1"/>
            </a:xfrm>
            <a:prstGeom prst="line">
              <a:avLst/>
            </a:prstGeom>
            <a:ln w="14288" cap="flat" cmpd="sng">
              <a:solidFill>
                <a:srgbClr val="000000"/>
              </a:solidFill>
              <a:prstDash val="solid"/>
              <a:round/>
              <a:headEnd type="none" w="med" len="med"/>
              <a:tailEnd type="none" w="med" len="med"/>
            </a:ln>
          </p:spPr>
        </p:sp>
        <p:sp>
          <p:nvSpPr>
            <p:cNvPr id="22675" name="Line 149"/>
            <p:cNvSpPr/>
            <p:nvPr/>
          </p:nvSpPr>
          <p:spPr>
            <a:xfrm>
              <a:off x="4410" y="3621"/>
              <a:ext cx="17" cy="1"/>
            </a:xfrm>
            <a:prstGeom prst="line">
              <a:avLst/>
            </a:prstGeom>
            <a:ln w="14288" cap="flat" cmpd="sng">
              <a:solidFill>
                <a:srgbClr val="000000"/>
              </a:solidFill>
              <a:prstDash val="solid"/>
              <a:round/>
              <a:headEnd type="none" w="med" len="med"/>
              <a:tailEnd type="none" w="med" len="med"/>
            </a:ln>
          </p:spPr>
        </p:sp>
        <p:sp>
          <p:nvSpPr>
            <p:cNvPr id="22676" name="Line 150"/>
            <p:cNvSpPr/>
            <p:nvPr/>
          </p:nvSpPr>
          <p:spPr>
            <a:xfrm>
              <a:off x="4445" y="3621"/>
              <a:ext cx="18" cy="1"/>
            </a:xfrm>
            <a:prstGeom prst="line">
              <a:avLst/>
            </a:prstGeom>
            <a:ln w="14288" cap="flat" cmpd="sng">
              <a:solidFill>
                <a:srgbClr val="000000"/>
              </a:solidFill>
              <a:prstDash val="solid"/>
              <a:round/>
              <a:headEnd type="none" w="med" len="med"/>
              <a:tailEnd type="none" w="med" len="med"/>
            </a:ln>
          </p:spPr>
        </p:sp>
        <p:sp>
          <p:nvSpPr>
            <p:cNvPr id="22677" name="Line 151"/>
            <p:cNvSpPr/>
            <p:nvPr/>
          </p:nvSpPr>
          <p:spPr>
            <a:xfrm>
              <a:off x="4481" y="3621"/>
              <a:ext cx="18" cy="1"/>
            </a:xfrm>
            <a:prstGeom prst="line">
              <a:avLst/>
            </a:prstGeom>
            <a:ln w="14288" cap="flat" cmpd="sng">
              <a:solidFill>
                <a:srgbClr val="000000"/>
              </a:solidFill>
              <a:prstDash val="solid"/>
              <a:round/>
              <a:headEnd type="none" w="med" len="med"/>
              <a:tailEnd type="none" w="med" len="med"/>
            </a:ln>
          </p:spPr>
        </p:sp>
        <p:sp>
          <p:nvSpPr>
            <p:cNvPr id="22678" name="Line 152"/>
            <p:cNvSpPr/>
            <p:nvPr/>
          </p:nvSpPr>
          <p:spPr>
            <a:xfrm>
              <a:off x="4517" y="3621"/>
              <a:ext cx="18" cy="1"/>
            </a:xfrm>
            <a:prstGeom prst="line">
              <a:avLst/>
            </a:prstGeom>
            <a:ln w="14288" cap="flat" cmpd="sng">
              <a:solidFill>
                <a:srgbClr val="000000"/>
              </a:solidFill>
              <a:prstDash val="solid"/>
              <a:round/>
              <a:headEnd type="none" w="med" len="med"/>
              <a:tailEnd type="none" w="med" len="med"/>
            </a:ln>
          </p:spPr>
        </p:sp>
        <p:sp>
          <p:nvSpPr>
            <p:cNvPr id="22679" name="Line 153"/>
            <p:cNvSpPr/>
            <p:nvPr/>
          </p:nvSpPr>
          <p:spPr>
            <a:xfrm>
              <a:off x="4553" y="3621"/>
              <a:ext cx="17" cy="1"/>
            </a:xfrm>
            <a:prstGeom prst="line">
              <a:avLst/>
            </a:prstGeom>
            <a:ln w="14288" cap="flat" cmpd="sng">
              <a:solidFill>
                <a:srgbClr val="000000"/>
              </a:solidFill>
              <a:prstDash val="solid"/>
              <a:round/>
              <a:headEnd type="none" w="med" len="med"/>
              <a:tailEnd type="none" w="med" len="med"/>
            </a:ln>
          </p:spPr>
        </p:sp>
        <p:sp>
          <p:nvSpPr>
            <p:cNvPr id="22680" name="Line 154"/>
            <p:cNvSpPr/>
            <p:nvPr/>
          </p:nvSpPr>
          <p:spPr>
            <a:xfrm>
              <a:off x="4588" y="3621"/>
              <a:ext cx="18" cy="1"/>
            </a:xfrm>
            <a:prstGeom prst="line">
              <a:avLst/>
            </a:prstGeom>
            <a:ln w="14288" cap="flat" cmpd="sng">
              <a:solidFill>
                <a:srgbClr val="000000"/>
              </a:solidFill>
              <a:prstDash val="solid"/>
              <a:round/>
              <a:headEnd type="none" w="med" len="med"/>
              <a:tailEnd type="none" w="med" len="med"/>
            </a:ln>
          </p:spPr>
        </p:sp>
        <p:sp>
          <p:nvSpPr>
            <p:cNvPr id="22681" name="Line 155"/>
            <p:cNvSpPr/>
            <p:nvPr/>
          </p:nvSpPr>
          <p:spPr>
            <a:xfrm>
              <a:off x="4624" y="3621"/>
              <a:ext cx="18" cy="1"/>
            </a:xfrm>
            <a:prstGeom prst="line">
              <a:avLst/>
            </a:prstGeom>
            <a:ln w="14288" cap="flat" cmpd="sng">
              <a:solidFill>
                <a:srgbClr val="000000"/>
              </a:solidFill>
              <a:prstDash val="solid"/>
              <a:round/>
              <a:headEnd type="none" w="med" len="med"/>
              <a:tailEnd type="none" w="med" len="med"/>
            </a:ln>
          </p:spPr>
        </p:sp>
        <p:sp>
          <p:nvSpPr>
            <p:cNvPr id="22682" name="Line 156"/>
            <p:cNvSpPr/>
            <p:nvPr/>
          </p:nvSpPr>
          <p:spPr>
            <a:xfrm>
              <a:off x="4660" y="3621"/>
              <a:ext cx="18" cy="1"/>
            </a:xfrm>
            <a:prstGeom prst="line">
              <a:avLst/>
            </a:prstGeom>
            <a:ln w="14288" cap="flat" cmpd="sng">
              <a:solidFill>
                <a:srgbClr val="000000"/>
              </a:solidFill>
              <a:prstDash val="solid"/>
              <a:round/>
              <a:headEnd type="none" w="med" len="med"/>
              <a:tailEnd type="none" w="med" len="med"/>
            </a:ln>
          </p:spPr>
        </p:sp>
        <p:sp>
          <p:nvSpPr>
            <p:cNvPr id="22683" name="Line 157"/>
            <p:cNvSpPr/>
            <p:nvPr/>
          </p:nvSpPr>
          <p:spPr>
            <a:xfrm>
              <a:off x="4696" y="3621"/>
              <a:ext cx="17" cy="1"/>
            </a:xfrm>
            <a:prstGeom prst="line">
              <a:avLst/>
            </a:prstGeom>
            <a:ln w="14288" cap="flat" cmpd="sng">
              <a:solidFill>
                <a:srgbClr val="000000"/>
              </a:solidFill>
              <a:prstDash val="solid"/>
              <a:round/>
              <a:headEnd type="none" w="med" len="med"/>
              <a:tailEnd type="none" w="med" len="med"/>
            </a:ln>
          </p:spPr>
        </p:sp>
        <p:sp>
          <p:nvSpPr>
            <p:cNvPr id="22684" name="Line 158"/>
            <p:cNvSpPr/>
            <p:nvPr/>
          </p:nvSpPr>
          <p:spPr>
            <a:xfrm>
              <a:off x="4731" y="3621"/>
              <a:ext cx="18" cy="1"/>
            </a:xfrm>
            <a:prstGeom prst="line">
              <a:avLst/>
            </a:prstGeom>
            <a:ln w="14288" cap="flat" cmpd="sng">
              <a:solidFill>
                <a:srgbClr val="000000"/>
              </a:solidFill>
              <a:prstDash val="solid"/>
              <a:round/>
              <a:headEnd type="none" w="med" len="med"/>
              <a:tailEnd type="none" w="med" len="med"/>
            </a:ln>
          </p:spPr>
        </p:sp>
        <p:sp>
          <p:nvSpPr>
            <p:cNvPr id="22685" name="Line 159"/>
            <p:cNvSpPr/>
            <p:nvPr/>
          </p:nvSpPr>
          <p:spPr>
            <a:xfrm>
              <a:off x="4767" y="3621"/>
              <a:ext cx="18" cy="1"/>
            </a:xfrm>
            <a:prstGeom prst="line">
              <a:avLst/>
            </a:prstGeom>
            <a:ln w="14288" cap="flat" cmpd="sng">
              <a:solidFill>
                <a:srgbClr val="000000"/>
              </a:solidFill>
              <a:prstDash val="solid"/>
              <a:round/>
              <a:headEnd type="none" w="med" len="med"/>
              <a:tailEnd type="none" w="med" len="med"/>
            </a:ln>
          </p:spPr>
        </p:sp>
        <p:sp>
          <p:nvSpPr>
            <p:cNvPr id="22686" name="Line 160"/>
            <p:cNvSpPr/>
            <p:nvPr/>
          </p:nvSpPr>
          <p:spPr>
            <a:xfrm>
              <a:off x="4803" y="3621"/>
              <a:ext cx="18" cy="1"/>
            </a:xfrm>
            <a:prstGeom prst="line">
              <a:avLst/>
            </a:prstGeom>
            <a:ln w="14288" cap="flat" cmpd="sng">
              <a:solidFill>
                <a:srgbClr val="000000"/>
              </a:solidFill>
              <a:prstDash val="solid"/>
              <a:round/>
              <a:headEnd type="none" w="med" len="med"/>
              <a:tailEnd type="none" w="med" len="med"/>
            </a:ln>
          </p:spPr>
        </p:sp>
        <p:sp>
          <p:nvSpPr>
            <p:cNvPr id="22687" name="Line 161"/>
            <p:cNvSpPr/>
            <p:nvPr/>
          </p:nvSpPr>
          <p:spPr>
            <a:xfrm>
              <a:off x="4839" y="3621"/>
              <a:ext cx="17" cy="1"/>
            </a:xfrm>
            <a:prstGeom prst="line">
              <a:avLst/>
            </a:prstGeom>
            <a:ln w="14288" cap="flat" cmpd="sng">
              <a:solidFill>
                <a:srgbClr val="000000"/>
              </a:solidFill>
              <a:prstDash val="solid"/>
              <a:round/>
              <a:headEnd type="none" w="med" len="med"/>
              <a:tailEnd type="none" w="med" len="med"/>
            </a:ln>
          </p:spPr>
        </p:sp>
        <p:sp>
          <p:nvSpPr>
            <p:cNvPr id="22688" name="Line 162"/>
            <p:cNvSpPr/>
            <p:nvPr/>
          </p:nvSpPr>
          <p:spPr>
            <a:xfrm>
              <a:off x="4874" y="3621"/>
              <a:ext cx="18" cy="1"/>
            </a:xfrm>
            <a:prstGeom prst="line">
              <a:avLst/>
            </a:prstGeom>
            <a:ln w="14288" cap="flat" cmpd="sng">
              <a:solidFill>
                <a:srgbClr val="000000"/>
              </a:solidFill>
              <a:prstDash val="solid"/>
              <a:round/>
              <a:headEnd type="none" w="med" len="med"/>
              <a:tailEnd type="none" w="med" len="med"/>
            </a:ln>
          </p:spPr>
        </p:sp>
        <p:sp>
          <p:nvSpPr>
            <p:cNvPr id="22689" name="Line 163"/>
            <p:cNvSpPr/>
            <p:nvPr/>
          </p:nvSpPr>
          <p:spPr>
            <a:xfrm>
              <a:off x="4910" y="3621"/>
              <a:ext cx="18" cy="1"/>
            </a:xfrm>
            <a:prstGeom prst="line">
              <a:avLst/>
            </a:prstGeom>
            <a:ln w="14288" cap="flat" cmpd="sng">
              <a:solidFill>
                <a:srgbClr val="000000"/>
              </a:solidFill>
              <a:prstDash val="solid"/>
              <a:round/>
              <a:headEnd type="none" w="med" len="med"/>
              <a:tailEnd type="none" w="med" len="med"/>
            </a:ln>
          </p:spPr>
        </p:sp>
        <p:sp>
          <p:nvSpPr>
            <p:cNvPr id="22690" name="Line 164"/>
            <p:cNvSpPr/>
            <p:nvPr/>
          </p:nvSpPr>
          <p:spPr>
            <a:xfrm>
              <a:off x="4946" y="3621"/>
              <a:ext cx="18" cy="1"/>
            </a:xfrm>
            <a:prstGeom prst="line">
              <a:avLst/>
            </a:prstGeom>
            <a:ln w="14288" cap="flat" cmpd="sng">
              <a:solidFill>
                <a:srgbClr val="000000"/>
              </a:solidFill>
              <a:prstDash val="solid"/>
              <a:round/>
              <a:headEnd type="none" w="med" len="med"/>
              <a:tailEnd type="none" w="med" len="med"/>
            </a:ln>
          </p:spPr>
        </p:sp>
        <p:sp>
          <p:nvSpPr>
            <p:cNvPr id="22691" name="Line 165"/>
            <p:cNvSpPr/>
            <p:nvPr/>
          </p:nvSpPr>
          <p:spPr>
            <a:xfrm>
              <a:off x="4982" y="3621"/>
              <a:ext cx="18" cy="1"/>
            </a:xfrm>
            <a:prstGeom prst="line">
              <a:avLst/>
            </a:prstGeom>
            <a:ln w="14288" cap="flat" cmpd="sng">
              <a:solidFill>
                <a:srgbClr val="000000"/>
              </a:solidFill>
              <a:prstDash val="solid"/>
              <a:round/>
              <a:headEnd type="none" w="med" len="med"/>
              <a:tailEnd type="none" w="med" len="med"/>
            </a:ln>
          </p:spPr>
        </p:sp>
        <p:sp>
          <p:nvSpPr>
            <p:cNvPr id="22692" name="Line 166"/>
            <p:cNvSpPr/>
            <p:nvPr/>
          </p:nvSpPr>
          <p:spPr>
            <a:xfrm>
              <a:off x="5017" y="3621"/>
              <a:ext cx="18" cy="1"/>
            </a:xfrm>
            <a:prstGeom prst="line">
              <a:avLst/>
            </a:prstGeom>
            <a:ln w="14288" cap="flat" cmpd="sng">
              <a:solidFill>
                <a:srgbClr val="000000"/>
              </a:solidFill>
              <a:prstDash val="solid"/>
              <a:round/>
              <a:headEnd type="none" w="med" len="med"/>
              <a:tailEnd type="none" w="med" len="med"/>
            </a:ln>
          </p:spPr>
        </p:sp>
        <p:sp>
          <p:nvSpPr>
            <p:cNvPr id="22693" name="Line 167"/>
            <p:cNvSpPr/>
            <p:nvPr/>
          </p:nvSpPr>
          <p:spPr>
            <a:xfrm>
              <a:off x="5053" y="3621"/>
              <a:ext cx="18" cy="1"/>
            </a:xfrm>
            <a:prstGeom prst="line">
              <a:avLst/>
            </a:prstGeom>
            <a:ln w="14288" cap="flat" cmpd="sng">
              <a:solidFill>
                <a:srgbClr val="000000"/>
              </a:solidFill>
              <a:prstDash val="solid"/>
              <a:round/>
              <a:headEnd type="none" w="med" len="med"/>
              <a:tailEnd type="none" w="med" len="med"/>
            </a:ln>
          </p:spPr>
        </p:sp>
        <p:sp>
          <p:nvSpPr>
            <p:cNvPr id="22694" name="Line 168"/>
            <p:cNvSpPr/>
            <p:nvPr/>
          </p:nvSpPr>
          <p:spPr>
            <a:xfrm>
              <a:off x="5089" y="3621"/>
              <a:ext cx="18" cy="1"/>
            </a:xfrm>
            <a:prstGeom prst="line">
              <a:avLst/>
            </a:prstGeom>
            <a:ln w="14288" cap="flat" cmpd="sng">
              <a:solidFill>
                <a:srgbClr val="000000"/>
              </a:solidFill>
              <a:prstDash val="solid"/>
              <a:round/>
              <a:headEnd type="none" w="med" len="med"/>
              <a:tailEnd type="none" w="med" len="med"/>
            </a:ln>
          </p:spPr>
        </p:sp>
        <p:sp>
          <p:nvSpPr>
            <p:cNvPr id="22695" name="Line 169"/>
            <p:cNvSpPr/>
            <p:nvPr/>
          </p:nvSpPr>
          <p:spPr>
            <a:xfrm>
              <a:off x="5125" y="3621"/>
              <a:ext cx="18" cy="1"/>
            </a:xfrm>
            <a:prstGeom prst="line">
              <a:avLst/>
            </a:prstGeom>
            <a:ln w="14288" cap="flat" cmpd="sng">
              <a:solidFill>
                <a:srgbClr val="000000"/>
              </a:solidFill>
              <a:prstDash val="solid"/>
              <a:round/>
              <a:headEnd type="none" w="med" len="med"/>
              <a:tailEnd type="none" w="med" len="med"/>
            </a:ln>
          </p:spPr>
        </p:sp>
        <p:sp>
          <p:nvSpPr>
            <p:cNvPr id="22696" name="Line 170"/>
            <p:cNvSpPr/>
            <p:nvPr/>
          </p:nvSpPr>
          <p:spPr>
            <a:xfrm>
              <a:off x="5160" y="3621"/>
              <a:ext cx="18" cy="1"/>
            </a:xfrm>
            <a:prstGeom prst="line">
              <a:avLst/>
            </a:prstGeom>
            <a:ln w="14288" cap="flat" cmpd="sng">
              <a:solidFill>
                <a:srgbClr val="000000"/>
              </a:solidFill>
              <a:prstDash val="solid"/>
              <a:round/>
              <a:headEnd type="none" w="med" len="med"/>
              <a:tailEnd type="none" w="med" len="med"/>
            </a:ln>
          </p:spPr>
        </p:sp>
        <p:sp>
          <p:nvSpPr>
            <p:cNvPr id="22697" name="Line 171"/>
            <p:cNvSpPr/>
            <p:nvPr/>
          </p:nvSpPr>
          <p:spPr>
            <a:xfrm>
              <a:off x="5196" y="3621"/>
              <a:ext cx="18" cy="1"/>
            </a:xfrm>
            <a:prstGeom prst="line">
              <a:avLst/>
            </a:prstGeom>
            <a:ln w="14288" cap="flat" cmpd="sng">
              <a:solidFill>
                <a:srgbClr val="000000"/>
              </a:solidFill>
              <a:prstDash val="solid"/>
              <a:round/>
              <a:headEnd type="none" w="med" len="med"/>
              <a:tailEnd type="none" w="med" len="med"/>
            </a:ln>
          </p:spPr>
        </p:sp>
        <p:sp>
          <p:nvSpPr>
            <p:cNvPr id="22698" name="Line 172"/>
            <p:cNvSpPr/>
            <p:nvPr/>
          </p:nvSpPr>
          <p:spPr>
            <a:xfrm>
              <a:off x="5232" y="3621"/>
              <a:ext cx="18" cy="1"/>
            </a:xfrm>
            <a:prstGeom prst="line">
              <a:avLst/>
            </a:prstGeom>
            <a:ln w="14288" cap="flat" cmpd="sng">
              <a:solidFill>
                <a:srgbClr val="000000"/>
              </a:solidFill>
              <a:prstDash val="solid"/>
              <a:round/>
              <a:headEnd type="none" w="med" len="med"/>
              <a:tailEnd type="none" w="med" len="med"/>
            </a:ln>
          </p:spPr>
        </p:sp>
        <p:sp>
          <p:nvSpPr>
            <p:cNvPr id="22699" name="Line 173"/>
            <p:cNvSpPr/>
            <p:nvPr/>
          </p:nvSpPr>
          <p:spPr>
            <a:xfrm>
              <a:off x="5268" y="3621"/>
              <a:ext cx="18" cy="1"/>
            </a:xfrm>
            <a:prstGeom prst="line">
              <a:avLst/>
            </a:prstGeom>
            <a:ln w="14288" cap="flat" cmpd="sng">
              <a:solidFill>
                <a:srgbClr val="000000"/>
              </a:solidFill>
              <a:prstDash val="solid"/>
              <a:round/>
              <a:headEnd type="none" w="med" len="med"/>
              <a:tailEnd type="none" w="med" len="med"/>
            </a:ln>
          </p:spPr>
        </p:sp>
        <p:sp>
          <p:nvSpPr>
            <p:cNvPr id="22700" name="Line 174"/>
            <p:cNvSpPr/>
            <p:nvPr/>
          </p:nvSpPr>
          <p:spPr>
            <a:xfrm>
              <a:off x="5303" y="3621"/>
              <a:ext cx="18" cy="1"/>
            </a:xfrm>
            <a:prstGeom prst="line">
              <a:avLst/>
            </a:prstGeom>
            <a:ln w="14288" cap="flat" cmpd="sng">
              <a:solidFill>
                <a:srgbClr val="000000"/>
              </a:solidFill>
              <a:prstDash val="solid"/>
              <a:round/>
              <a:headEnd type="none" w="med" len="med"/>
              <a:tailEnd type="none" w="med" len="med"/>
            </a:ln>
          </p:spPr>
        </p:sp>
        <p:sp>
          <p:nvSpPr>
            <p:cNvPr id="22701" name="Line 175"/>
            <p:cNvSpPr/>
            <p:nvPr/>
          </p:nvSpPr>
          <p:spPr>
            <a:xfrm>
              <a:off x="5339" y="3621"/>
              <a:ext cx="18" cy="1"/>
            </a:xfrm>
            <a:prstGeom prst="line">
              <a:avLst/>
            </a:prstGeom>
            <a:ln w="14288" cap="flat" cmpd="sng">
              <a:solidFill>
                <a:srgbClr val="000000"/>
              </a:solidFill>
              <a:prstDash val="solid"/>
              <a:round/>
              <a:headEnd type="none" w="med" len="med"/>
              <a:tailEnd type="none" w="med" len="med"/>
            </a:ln>
          </p:spPr>
        </p:sp>
        <p:sp>
          <p:nvSpPr>
            <p:cNvPr id="22702" name="Line 176"/>
            <p:cNvSpPr/>
            <p:nvPr/>
          </p:nvSpPr>
          <p:spPr>
            <a:xfrm>
              <a:off x="5375" y="3621"/>
              <a:ext cx="18" cy="1"/>
            </a:xfrm>
            <a:prstGeom prst="line">
              <a:avLst/>
            </a:prstGeom>
            <a:ln w="14288" cap="flat" cmpd="sng">
              <a:solidFill>
                <a:srgbClr val="000000"/>
              </a:solidFill>
              <a:prstDash val="solid"/>
              <a:round/>
              <a:headEnd type="none" w="med" len="med"/>
              <a:tailEnd type="none" w="med" len="med"/>
            </a:ln>
          </p:spPr>
        </p:sp>
        <p:sp>
          <p:nvSpPr>
            <p:cNvPr id="22703" name="Line 177"/>
            <p:cNvSpPr/>
            <p:nvPr/>
          </p:nvSpPr>
          <p:spPr>
            <a:xfrm>
              <a:off x="5411" y="3621"/>
              <a:ext cx="18" cy="1"/>
            </a:xfrm>
            <a:prstGeom prst="line">
              <a:avLst/>
            </a:prstGeom>
            <a:ln w="14288" cap="flat" cmpd="sng">
              <a:solidFill>
                <a:srgbClr val="000000"/>
              </a:solidFill>
              <a:prstDash val="solid"/>
              <a:round/>
              <a:headEnd type="none" w="med" len="med"/>
              <a:tailEnd type="none" w="med" len="med"/>
            </a:ln>
          </p:spPr>
        </p:sp>
        <p:sp>
          <p:nvSpPr>
            <p:cNvPr id="22704" name="Line 178"/>
            <p:cNvSpPr/>
            <p:nvPr/>
          </p:nvSpPr>
          <p:spPr>
            <a:xfrm>
              <a:off x="5446" y="3621"/>
              <a:ext cx="18" cy="1"/>
            </a:xfrm>
            <a:prstGeom prst="line">
              <a:avLst/>
            </a:prstGeom>
            <a:ln w="14288" cap="flat" cmpd="sng">
              <a:solidFill>
                <a:srgbClr val="000000"/>
              </a:solidFill>
              <a:prstDash val="solid"/>
              <a:round/>
              <a:headEnd type="none" w="med" len="med"/>
              <a:tailEnd type="none" w="med" len="med"/>
            </a:ln>
          </p:spPr>
        </p:sp>
        <p:sp>
          <p:nvSpPr>
            <p:cNvPr id="22705" name="Line 179"/>
            <p:cNvSpPr/>
            <p:nvPr/>
          </p:nvSpPr>
          <p:spPr>
            <a:xfrm>
              <a:off x="5482" y="3621"/>
              <a:ext cx="18" cy="1"/>
            </a:xfrm>
            <a:prstGeom prst="line">
              <a:avLst/>
            </a:prstGeom>
            <a:ln w="14288" cap="flat" cmpd="sng">
              <a:solidFill>
                <a:srgbClr val="000000"/>
              </a:solidFill>
              <a:prstDash val="solid"/>
              <a:round/>
              <a:headEnd type="none" w="med" len="med"/>
              <a:tailEnd type="none" w="med" len="med"/>
            </a:ln>
          </p:spPr>
        </p:sp>
        <p:sp>
          <p:nvSpPr>
            <p:cNvPr id="22706" name="Freeform 180"/>
            <p:cNvSpPr/>
            <p:nvPr/>
          </p:nvSpPr>
          <p:spPr>
            <a:xfrm>
              <a:off x="5518" y="3612"/>
              <a:ext cx="9" cy="9"/>
            </a:xfrm>
            <a:custGeom>
              <a:avLst/>
              <a:gdLst/>
              <a:ahLst/>
              <a:cxnLst>
                <a:cxn ang="0">
                  <a:pos x="0" y="6245"/>
                </a:cxn>
                <a:cxn ang="0">
                  <a:pos x="6245" y="6245"/>
                </a:cxn>
                <a:cxn ang="0">
                  <a:pos x="6245" y="0"/>
                </a:cxn>
              </a:cxnLst>
              <a:pathLst>
                <a:path w="6" h="6">
                  <a:moveTo>
                    <a:pt x="0" y="6"/>
                  </a:moveTo>
                  <a:lnTo>
                    <a:pt x="6" y="6"/>
                  </a:lnTo>
                  <a:lnTo>
                    <a:pt x="6" y="0"/>
                  </a:lnTo>
                </a:path>
              </a:pathLst>
            </a:custGeom>
            <a:noFill/>
            <a:ln w="14288" cap="flat" cmpd="sng">
              <a:solidFill>
                <a:srgbClr val="000000"/>
              </a:solidFill>
              <a:prstDash val="solid"/>
              <a:round/>
              <a:headEnd type="none" w="med" len="med"/>
              <a:tailEnd type="none" w="med" len="med"/>
            </a:ln>
          </p:spPr>
          <p:txBody>
            <a:bodyPr/>
            <a:p>
              <a:endParaRPr lang="zh-CN" altLang="en-US"/>
            </a:p>
          </p:txBody>
        </p:sp>
        <p:sp>
          <p:nvSpPr>
            <p:cNvPr id="22707" name="Line 181"/>
            <p:cNvSpPr/>
            <p:nvPr/>
          </p:nvSpPr>
          <p:spPr>
            <a:xfrm flipV="1">
              <a:off x="5527" y="3577"/>
              <a:ext cx="1" cy="18"/>
            </a:xfrm>
            <a:prstGeom prst="line">
              <a:avLst/>
            </a:prstGeom>
            <a:ln w="14288" cap="flat" cmpd="sng">
              <a:solidFill>
                <a:srgbClr val="000000"/>
              </a:solidFill>
              <a:prstDash val="solid"/>
              <a:round/>
              <a:headEnd type="none" w="med" len="med"/>
              <a:tailEnd type="none" w="med" len="med"/>
            </a:ln>
          </p:spPr>
        </p:sp>
        <p:sp>
          <p:nvSpPr>
            <p:cNvPr id="22708" name="Line 182"/>
            <p:cNvSpPr/>
            <p:nvPr/>
          </p:nvSpPr>
          <p:spPr>
            <a:xfrm flipV="1">
              <a:off x="5527" y="3541"/>
              <a:ext cx="1" cy="18"/>
            </a:xfrm>
            <a:prstGeom prst="line">
              <a:avLst/>
            </a:prstGeom>
            <a:ln w="14288" cap="flat" cmpd="sng">
              <a:solidFill>
                <a:srgbClr val="000000"/>
              </a:solidFill>
              <a:prstDash val="solid"/>
              <a:round/>
              <a:headEnd type="none" w="med" len="med"/>
              <a:tailEnd type="none" w="med" len="med"/>
            </a:ln>
          </p:spPr>
        </p:sp>
        <p:sp>
          <p:nvSpPr>
            <p:cNvPr id="22709" name="Line 183"/>
            <p:cNvSpPr/>
            <p:nvPr/>
          </p:nvSpPr>
          <p:spPr>
            <a:xfrm flipV="1">
              <a:off x="5527" y="3505"/>
              <a:ext cx="1" cy="18"/>
            </a:xfrm>
            <a:prstGeom prst="line">
              <a:avLst/>
            </a:prstGeom>
            <a:ln w="14288" cap="flat" cmpd="sng">
              <a:solidFill>
                <a:srgbClr val="000000"/>
              </a:solidFill>
              <a:prstDash val="solid"/>
              <a:round/>
              <a:headEnd type="none" w="med" len="med"/>
              <a:tailEnd type="none" w="med" len="med"/>
            </a:ln>
          </p:spPr>
        </p:sp>
        <p:sp>
          <p:nvSpPr>
            <p:cNvPr id="22710" name="Line 184"/>
            <p:cNvSpPr/>
            <p:nvPr/>
          </p:nvSpPr>
          <p:spPr>
            <a:xfrm flipV="1">
              <a:off x="5527" y="3469"/>
              <a:ext cx="1" cy="18"/>
            </a:xfrm>
            <a:prstGeom prst="line">
              <a:avLst/>
            </a:prstGeom>
            <a:ln w="14288" cap="flat" cmpd="sng">
              <a:solidFill>
                <a:srgbClr val="000000"/>
              </a:solidFill>
              <a:prstDash val="solid"/>
              <a:round/>
              <a:headEnd type="none" w="med" len="med"/>
              <a:tailEnd type="none" w="med" len="med"/>
            </a:ln>
          </p:spPr>
        </p:sp>
        <p:sp>
          <p:nvSpPr>
            <p:cNvPr id="22711" name="Line 185"/>
            <p:cNvSpPr/>
            <p:nvPr/>
          </p:nvSpPr>
          <p:spPr>
            <a:xfrm flipV="1">
              <a:off x="5527" y="3434"/>
              <a:ext cx="1" cy="17"/>
            </a:xfrm>
            <a:prstGeom prst="line">
              <a:avLst/>
            </a:prstGeom>
            <a:ln w="14288" cap="flat" cmpd="sng">
              <a:solidFill>
                <a:srgbClr val="000000"/>
              </a:solidFill>
              <a:prstDash val="solid"/>
              <a:round/>
              <a:headEnd type="none" w="med" len="med"/>
              <a:tailEnd type="none" w="med" len="med"/>
            </a:ln>
          </p:spPr>
        </p:sp>
        <p:sp>
          <p:nvSpPr>
            <p:cNvPr id="22712" name="Line 186"/>
            <p:cNvSpPr/>
            <p:nvPr/>
          </p:nvSpPr>
          <p:spPr>
            <a:xfrm flipV="1">
              <a:off x="5527" y="3398"/>
              <a:ext cx="1" cy="18"/>
            </a:xfrm>
            <a:prstGeom prst="line">
              <a:avLst/>
            </a:prstGeom>
            <a:ln w="14288" cap="flat" cmpd="sng">
              <a:solidFill>
                <a:srgbClr val="000000"/>
              </a:solidFill>
              <a:prstDash val="solid"/>
              <a:round/>
              <a:headEnd type="none" w="med" len="med"/>
              <a:tailEnd type="none" w="med" len="med"/>
            </a:ln>
          </p:spPr>
        </p:sp>
        <p:sp>
          <p:nvSpPr>
            <p:cNvPr id="22713" name="Line 187"/>
            <p:cNvSpPr/>
            <p:nvPr/>
          </p:nvSpPr>
          <p:spPr>
            <a:xfrm flipV="1">
              <a:off x="5527" y="3362"/>
              <a:ext cx="1" cy="18"/>
            </a:xfrm>
            <a:prstGeom prst="line">
              <a:avLst/>
            </a:prstGeom>
            <a:ln w="14288" cap="flat" cmpd="sng">
              <a:solidFill>
                <a:srgbClr val="000000"/>
              </a:solidFill>
              <a:prstDash val="solid"/>
              <a:round/>
              <a:headEnd type="none" w="med" len="med"/>
              <a:tailEnd type="none" w="med" len="med"/>
            </a:ln>
          </p:spPr>
        </p:sp>
        <p:sp>
          <p:nvSpPr>
            <p:cNvPr id="22714" name="Line 188"/>
            <p:cNvSpPr/>
            <p:nvPr/>
          </p:nvSpPr>
          <p:spPr>
            <a:xfrm flipV="1">
              <a:off x="5527" y="3326"/>
              <a:ext cx="1" cy="18"/>
            </a:xfrm>
            <a:prstGeom prst="line">
              <a:avLst/>
            </a:prstGeom>
            <a:ln w="14288" cap="flat" cmpd="sng">
              <a:solidFill>
                <a:srgbClr val="000000"/>
              </a:solidFill>
              <a:prstDash val="solid"/>
              <a:round/>
              <a:headEnd type="none" w="med" len="med"/>
              <a:tailEnd type="none" w="med" len="med"/>
            </a:ln>
          </p:spPr>
        </p:sp>
        <p:sp>
          <p:nvSpPr>
            <p:cNvPr id="22715" name="Line 189"/>
            <p:cNvSpPr/>
            <p:nvPr/>
          </p:nvSpPr>
          <p:spPr>
            <a:xfrm flipV="1">
              <a:off x="5527" y="3291"/>
              <a:ext cx="1" cy="17"/>
            </a:xfrm>
            <a:prstGeom prst="line">
              <a:avLst/>
            </a:prstGeom>
            <a:ln w="14288" cap="flat" cmpd="sng">
              <a:solidFill>
                <a:srgbClr val="000000"/>
              </a:solidFill>
              <a:prstDash val="solid"/>
              <a:round/>
              <a:headEnd type="none" w="med" len="med"/>
              <a:tailEnd type="none" w="med" len="med"/>
            </a:ln>
          </p:spPr>
        </p:sp>
        <p:sp>
          <p:nvSpPr>
            <p:cNvPr id="22716" name="Line 190"/>
            <p:cNvSpPr/>
            <p:nvPr/>
          </p:nvSpPr>
          <p:spPr>
            <a:xfrm flipV="1">
              <a:off x="5527" y="3255"/>
              <a:ext cx="1" cy="18"/>
            </a:xfrm>
            <a:prstGeom prst="line">
              <a:avLst/>
            </a:prstGeom>
            <a:ln w="14288" cap="flat" cmpd="sng">
              <a:solidFill>
                <a:srgbClr val="000000"/>
              </a:solidFill>
              <a:prstDash val="solid"/>
              <a:round/>
              <a:headEnd type="none" w="med" len="med"/>
              <a:tailEnd type="none" w="med" len="med"/>
            </a:ln>
          </p:spPr>
        </p:sp>
        <p:sp>
          <p:nvSpPr>
            <p:cNvPr id="22717" name="Line 191"/>
            <p:cNvSpPr/>
            <p:nvPr/>
          </p:nvSpPr>
          <p:spPr>
            <a:xfrm flipV="1">
              <a:off x="5527" y="3219"/>
              <a:ext cx="1" cy="18"/>
            </a:xfrm>
            <a:prstGeom prst="line">
              <a:avLst/>
            </a:prstGeom>
            <a:ln w="14288" cap="flat" cmpd="sng">
              <a:solidFill>
                <a:srgbClr val="000000"/>
              </a:solidFill>
              <a:prstDash val="solid"/>
              <a:round/>
              <a:headEnd type="none" w="med" len="med"/>
              <a:tailEnd type="none" w="med" len="med"/>
            </a:ln>
          </p:spPr>
        </p:sp>
        <p:sp>
          <p:nvSpPr>
            <p:cNvPr id="22718" name="Line 192"/>
            <p:cNvSpPr/>
            <p:nvPr/>
          </p:nvSpPr>
          <p:spPr>
            <a:xfrm flipV="1">
              <a:off x="5527" y="3183"/>
              <a:ext cx="1" cy="18"/>
            </a:xfrm>
            <a:prstGeom prst="line">
              <a:avLst/>
            </a:prstGeom>
            <a:ln w="14288" cap="flat" cmpd="sng">
              <a:solidFill>
                <a:srgbClr val="000000"/>
              </a:solidFill>
              <a:prstDash val="solid"/>
              <a:round/>
              <a:headEnd type="none" w="med" len="med"/>
              <a:tailEnd type="none" w="med" len="med"/>
            </a:ln>
          </p:spPr>
        </p:sp>
        <p:sp>
          <p:nvSpPr>
            <p:cNvPr id="22719" name="Line 193"/>
            <p:cNvSpPr/>
            <p:nvPr/>
          </p:nvSpPr>
          <p:spPr>
            <a:xfrm flipV="1">
              <a:off x="5527" y="3147"/>
              <a:ext cx="1" cy="18"/>
            </a:xfrm>
            <a:prstGeom prst="line">
              <a:avLst/>
            </a:prstGeom>
            <a:ln w="14288" cap="flat" cmpd="sng">
              <a:solidFill>
                <a:srgbClr val="000000"/>
              </a:solidFill>
              <a:prstDash val="solid"/>
              <a:round/>
              <a:headEnd type="none" w="med" len="med"/>
              <a:tailEnd type="none" w="med" len="med"/>
            </a:ln>
          </p:spPr>
        </p:sp>
        <p:sp>
          <p:nvSpPr>
            <p:cNvPr id="22720" name="Line 194"/>
            <p:cNvSpPr/>
            <p:nvPr/>
          </p:nvSpPr>
          <p:spPr>
            <a:xfrm flipV="1">
              <a:off x="5527" y="3112"/>
              <a:ext cx="1" cy="18"/>
            </a:xfrm>
            <a:prstGeom prst="line">
              <a:avLst/>
            </a:prstGeom>
            <a:ln w="14288" cap="flat" cmpd="sng">
              <a:solidFill>
                <a:srgbClr val="000000"/>
              </a:solidFill>
              <a:prstDash val="solid"/>
              <a:round/>
              <a:headEnd type="none" w="med" len="med"/>
              <a:tailEnd type="none" w="med" len="med"/>
            </a:ln>
          </p:spPr>
        </p:sp>
        <p:sp>
          <p:nvSpPr>
            <p:cNvPr id="22721" name="Line 195"/>
            <p:cNvSpPr/>
            <p:nvPr/>
          </p:nvSpPr>
          <p:spPr>
            <a:xfrm flipV="1">
              <a:off x="5527" y="3076"/>
              <a:ext cx="1" cy="18"/>
            </a:xfrm>
            <a:prstGeom prst="line">
              <a:avLst/>
            </a:prstGeom>
            <a:ln w="14288" cap="flat" cmpd="sng">
              <a:solidFill>
                <a:srgbClr val="000000"/>
              </a:solidFill>
              <a:prstDash val="solid"/>
              <a:round/>
              <a:headEnd type="none" w="med" len="med"/>
              <a:tailEnd type="none" w="med" len="med"/>
            </a:ln>
          </p:spPr>
        </p:sp>
        <p:sp>
          <p:nvSpPr>
            <p:cNvPr id="22722" name="Line 196"/>
            <p:cNvSpPr/>
            <p:nvPr/>
          </p:nvSpPr>
          <p:spPr>
            <a:xfrm flipV="1">
              <a:off x="5527" y="3040"/>
              <a:ext cx="1" cy="18"/>
            </a:xfrm>
            <a:prstGeom prst="line">
              <a:avLst/>
            </a:prstGeom>
            <a:ln w="14288" cap="flat" cmpd="sng">
              <a:solidFill>
                <a:srgbClr val="000000"/>
              </a:solidFill>
              <a:prstDash val="solid"/>
              <a:round/>
              <a:headEnd type="none" w="med" len="med"/>
              <a:tailEnd type="none" w="med" len="med"/>
            </a:ln>
          </p:spPr>
        </p:sp>
        <p:sp>
          <p:nvSpPr>
            <p:cNvPr id="22723" name="Line 197"/>
            <p:cNvSpPr/>
            <p:nvPr/>
          </p:nvSpPr>
          <p:spPr>
            <a:xfrm flipV="1">
              <a:off x="5527" y="3004"/>
              <a:ext cx="1" cy="18"/>
            </a:xfrm>
            <a:prstGeom prst="line">
              <a:avLst/>
            </a:prstGeom>
            <a:ln w="14288" cap="flat" cmpd="sng">
              <a:solidFill>
                <a:srgbClr val="000000"/>
              </a:solidFill>
              <a:prstDash val="solid"/>
              <a:round/>
              <a:headEnd type="none" w="med" len="med"/>
              <a:tailEnd type="none" w="med" len="med"/>
            </a:ln>
          </p:spPr>
        </p:sp>
        <p:sp>
          <p:nvSpPr>
            <p:cNvPr id="22724" name="Line 198"/>
            <p:cNvSpPr/>
            <p:nvPr/>
          </p:nvSpPr>
          <p:spPr>
            <a:xfrm flipV="1">
              <a:off x="5527" y="2969"/>
              <a:ext cx="1" cy="18"/>
            </a:xfrm>
            <a:prstGeom prst="line">
              <a:avLst/>
            </a:prstGeom>
            <a:ln w="14288" cap="flat" cmpd="sng">
              <a:solidFill>
                <a:srgbClr val="000000"/>
              </a:solidFill>
              <a:prstDash val="solid"/>
              <a:round/>
              <a:headEnd type="none" w="med" len="med"/>
              <a:tailEnd type="none" w="med" len="med"/>
            </a:ln>
          </p:spPr>
        </p:sp>
        <p:sp>
          <p:nvSpPr>
            <p:cNvPr id="22725" name="Line 199"/>
            <p:cNvSpPr/>
            <p:nvPr/>
          </p:nvSpPr>
          <p:spPr>
            <a:xfrm flipV="1">
              <a:off x="5527" y="2933"/>
              <a:ext cx="1" cy="18"/>
            </a:xfrm>
            <a:prstGeom prst="line">
              <a:avLst/>
            </a:prstGeom>
            <a:ln w="14288" cap="flat" cmpd="sng">
              <a:solidFill>
                <a:srgbClr val="000000"/>
              </a:solidFill>
              <a:prstDash val="solid"/>
              <a:round/>
              <a:headEnd type="none" w="med" len="med"/>
              <a:tailEnd type="none" w="med" len="med"/>
            </a:ln>
          </p:spPr>
        </p:sp>
        <p:sp>
          <p:nvSpPr>
            <p:cNvPr id="22726" name="Line 200"/>
            <p:cNvSpPr/>
            <p:nvPr/>
          </p:nvSpPr>
          <p:spPr>
            <a:xfrm flipV="1">
              <a:off x="5527" y="2897"/>
              <a:ext cx="1" cy="18"/>
            </a:xfrm>
            <a:prstGeom prst="line">
              <a:avLst/>
            </a:prstGeom>
            <a:ln w="14288" cap="flat" cmpd="sng">
              <a:solidFill>
                <a:srgbClr val="000000"/>
              </a:solidFill>
              <a:prstDash val="solid"/>
              <a:round/>
              <a:headEnd type="none" w="med" len="med"/>
              <a:tailEnd type="none" w="med" len="med"/>
            </a:ln>
          </p:spPr>
        </p:sp>
        <p:sp>
          <p:nvSpPr>
            <p:cNvPr id="22727" name="Line 201"/>
            <p:cNvSpPr/>
            <p:nvPr/>
          </p:nvSpPr>
          <p:spPr>
            <a:xfrm flipV="1">
              <a:off x="5527" y="2861"/>
              <a:ext cx="1" cy="18"/>
            </a:xfrm>
            <a:prstGeom prst="line">
              <a:avLst/>
            </a:prstGeom>
            <a:ln w="14288" cap="flat" cmpd="sng">
              <a:solidFill>
                <a:srgbClr val="000000"/>
              </a:solidFill>
              <a:prstDash val="solid"/>
              <a:round/>
              <a:headEnd type="none" w="med" len="med"/>
              <a:tailEnd type="none" w="med" len="med"/>
            </a:ln>
          </p:spPr>
        </p:sp>
        <p:sp>
          <p:nvSpPr>
            <p:cNvPr id="22728" name="Line 202"/>
            <p:cNvSpPr/>
            <p:nvPr/>
          </p:nvSpPr>
          <p:spPr>
            <a:xfrm flipV="1">
              <a:off x="5527" y="2826"/>
              <a:ext cx="1" cy="17"/>
            </a:xfrm>
            <a:prstGeom prst="line">
              <a:avLst/>
            </a:prstGeom>
            <a:ln w="14288" cap="flat" cmpd="sng">
              <a:solidFill>
                <a:srgbClr val="000000"/>
              </a:solidFill>
              <a:prstDash val="solid"/>
              <a:round/>
              <a:headEnd type="none" w="med" len="med"/>
              <a:tailEnd type="none" w="med" len="med"/>
            </a:ln>
          </p:spPr>
        </p:sp>
        <p:sp>
          <p:nvSpPr>
            <p:cNvPr id="22729" name="Line 203"/>
            <p:cNvSpPr/>
            <p:nvPr/>
          </p:nvSpPr>
          <p:spPr>
            <a:xfrm flipV="1">
              <a:off x="5527" y="2790"/>
              <a:ext cx="1" cy="18"/>
            </a:xfrm>
            <a:prstGeom prst="line">
              <a:avLst/>
            </a:prstGeom>
            <a:ln w="14288" cap="flat" cmpd="sng">
              <a:solidFill>
                <a:srgbClr val="000000"/>
              </a:solidFill>
              <a:prstDash val="solid"/>
              <a:round/>
              <a:headEnd type="none" w="med" len="med"/>
              <a:tailEnd type="none" w="med" len="med"/>
            </a:ln>
          </p:spPr>
        </p:sp>
        <p:sp>
          <p:nvSpPr>
            <p:cNvPr id="22730" name="Line 204"/>
            <p:cNvSpPr/>
            <p:nvPr/>
          </p:nvSpPr>
          <p:spPr>
            <a:xfrm flipV="1">
              <a:off x="5527" y="2759"/>
              <a:ext cx="1" cy="13"/>
            </a:xfrm>
            <a:prstGeom prst="line">
              <a:avLst/>
            </a:prstGeom>
            <a:ln w="14288" cap="flat" cmpd="sng">
              <a:solidFill>
                <a:srgbClr val="000000"/>
              </a:solidFill>
              <a:prstDash val="solid"/>
              <a:round/>
              <a:headEnd type="none" w="med" len="med"/>
              <a:tailEnd type="none" w="med" len="med"/>
            </a:ln>
          </p:spPr>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idx="1"/>
          </p:nvPr>
        </p:nvSpPr>
        <p:spPr>
          <a:xfrm>
            <a:off x="323850" y="1412875"/>
            <a:ext cx="8569325" cy="4713288"/>
          </a:xfrm>
        </p:spPr>
        <p:txBody>
          <a:bodyPr vert="horz" wrap="square" lIns="91440" tIns="45720" rIns="91440" bIns="45720" numCol="1" anchor="t" anchorCtr="0" compatLnSpc="1"/>
          <a:lstStyle/>
          <a:p>
            <a:pPr marL="742950" marR="0" lvl="1" indent="-285750" algn="just" defTabSz="914400" rtl="0" eaLnBrk="0" fontAlgn="base" latinLnBrk="0" hangingPunct="0">
              <a:lnSpc>
                <a:spcPct val="105000"/>
              </a:lnSpc>
              <a:spcBef>
                <a:spcPts val="0"/>
              </a:spcBef>
              <a:spcAft>
                <a:spcPts val="1200"/>
              </a:spcAft>
              <a:buClrTx/>
              <a:buSzTx/>
              <a:buFont typeface="Arial" panose="020B0604020202020204" pitchFamily="34" charset="0"/>
              <a:buChar char="–"/>
              <a:defRPr/>
            </a:pPr>
            <a:r>
              <a:rPr kumimoji="0" lang="zh-CN" altLang="en-US" sz="2400" i="0" u="none" strike="noStrike" kern="1200" cap="none" spc="0" normalizeH="0" baseline="0" noProof="1">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型值点</a:t>
            </a:r>
            <a:r>
              <a:rPr kumimoji="0" lang="zh-CN" altLang="en-US" sz="2400"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：指</a:t>
            </a: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通过测量或计算得到的曲线或曲面上少量描述其几何形状的数据点。（</a:t>
            </a:r>
            <a:r>
              <a:rPr kumimoji="0" lang="zh-CN" altLang="en-US" sz="2400" i="0" u="none" strike="noStrike" kern="1200" cap="none" spc="0" normalizeH="0" baseline="0" noProof="1">
                <a:ln>
                  <a:noFill/>
                </a:ln>
                <a:solidFill>
                  <a:srgbClr val="0000FF"/>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曲线经过型值点</a:t>
            </a: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a:t>
            </a:r>
            <a:endPar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endParaRPr>
          </a:p>
          <a:p>
            <a:pPr marL="742950" marR="0" lvl="1" indent="-285750" algn="just" defTabSz="914400" rtl="0" eaLnBrk="0" fontAlgn="base" latinLnBrk="0" hangingPunct="0">
              <a:lnSpc>
                <a:spcPct val="105000"/>
              </a:lnSpc>
              <a:spcBef>
                <a:spcPts val="0"/>
              </a:spcBef>
              <a:spcAft>
                <a:spcPts val="1200"/>
              </a:spcAft>
              <a:buClrTx/>
              <a:buSzTx/>
              <a:buFont typeface="Arial" panose="020B0604020202020204" pitchFamily="34" charset="0"/>
              <a:buChar char="–"/>
              <a:defRPr/>
            </a:pPr>
            <a:r>
              <a:rPr kumimoji="0" lang="zh-CN" altLang="en-US" sz="2400" i="0" u="none" strike="noStrike" kern="1200" cap="none" spc="0" normalizeH="0" baseline="0" noProof="1">
                <a:ln>
                  <a:noFill/>
                </a:ln>
                <a:solidFill>
                  <a:srgbClr val="C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控制点</a:t>
            </a:r>
            <a:r>
              <a:rPr kumimoji="0" lang="zh-CN" altLang="en-US" sz="2400"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：指</a:t>
            </a: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用来控制或调整曲线曲面形状的特殊点，曲线曲面本身不一定通过控制点。（</a:t>
            </a:r>
            <a:r>
              <a:rPr kumimoji="0" lang="zh-CN" altLang="en-US" sz="2400" i="0" u="none" strike="noStrike" kern="1200" cap="none" spc="0" normalizeH="0" baseline="0" noProof="1">
                <a:ln>
                  <a:noFill/>
                </a:ln>
                <a:solidFill>
                  <a:srgbClr val="0000FF"/>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曲线不一定经过控制点</a:t>
            </a: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a:t>
            </a:r>
            <a:endPar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sym typeface="+mn-ea"/>
            </a:endParaRPr>
          </a:p>
          <a:p>
            <a:pPr marL="742950" marR="0" lvl="1" indent="-285750" algn="just" defTabSz="914400" rtl="0" eaLnBrk="0" fontAlgn="base" latinLnBrk="0" hangingPunct="0">
              <a:lnSpc>
                <a:spcPct val="105000"/>
              </a:lnSpc>
              <a:spcBef>
                <a:spcPts val="0"/>
              </a:spcBef>
              <a:spcAft>
                <a:spcPts val="1200"/>
              </a:spcAft>
              <a:buClrTx/>
              <a:buSzTx/>
              <a:buFont typeface="Arial" panose="020B0604020202020204" pitchFamily="34" charset="0"/>
              <a:buChar char="–"/>
              <a:defRPr/>
            </a:pPr>
            <a:endParaRPr kumimoji="0" lang="zh-CN" altLang="en-US" sz="2400" i="0" u="none" strike="noStrike" kern="1200" cap="none" spc="0" normalizeH="0" baseline="0" noProof="1" dirty="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sym typeface="+mn-ea"/>
            </a:endParaRPr>
          </a:p>
          <a:p>
            <a:pPr marL="742950" marR="0" lvl="1" indent="-285750" algn="just" defTabSz="914400" rtl="0" eaLnBrk="0" fontAlgn="base" latinLnBrk="0" hangingPunct="0">
              <a:lnSpc>
                <a:spcPct val="105000"/>
              </a:lnSpc>
              <a:spcBef>
                <a:spcPts val="0"/>
              </a:spcBef>
              <a:spcAft>
                <a:spcPts val="1200"/>
              </a:spcAft>
              <a:buClrTx/>
              <a:buSzTx/>
              <a:buFont typeface="Arial" panose="020B0604020202020204" pitchFamily="34" charset="0"/>
              <a:buChar char="–"/>
              <a:defRPr/>
            </a:pPr>
            <a:endParaRPr kumimoji="0" lang="zh-CN" altLang="en-US" sz="2400" i="0" u="none" strike="noStrike" kern="1200" cap="none" spc="0" normalizeH="0" baseline="0" noProof="1" dirty="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sym typeface="+mn-ea"/>
            </a:endParaRPr>
          </a:p>
          <a:p>
            <a:pPr marL="742950" marR="0" lvl="1" indent="-285750" algn="just" defTabSz="914400" rtl="0" eaLnBrk="0" fontAlgn="base" latinLnBrk="0" hangingPunct="0">
              <a:lnSpc>
                <a:spcPct val="105000"/>
              </a:lnSpc>
              <a:spcBef>
                <a:spcPts val="0"/>
              </a:spcBef>
              <a:spcAft>
                <a:spcPts val="1200"/>
              </a:spcAft>
              <a:buClrTx/>
              <a:buSzTx/>
              <a:buFont typeface="Arial" panose="020B0604020202020204" pitchFamily="34" charset="0"/>
              <a:buChar char="–"/>
              <a:defRPr/>
            </a:pPr>
            <a:endParaRPr kumimoji="0" lang="zh-CN" altLang="en-US" sz="2400" i="0" u="none" strike="noStrike" kern="1200" cap="none" spc="0" normalizeH="0" baseline="0" noProof="1" dirty="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sym typeface="+mn-ea"/>
            </a:endParaRPr>
          </a:p>
          <a:p>
            <a:pPr marL="742950" marR="0" lvl="1" indent="-285750" algn="just" defTabSz="914400" rtl="0" eaLnBrk="0" fontAlgn="base" latinLnBrk="0" hangingPunct="0">
              <a:lnSpc>
                <a:spcPct val="105000"/>
              </a:lnSpc>
              <a:spcBef>
                <a:spcPts val="0"/>
              </a:spcBef>
              <a:spcAft>
                <a:spcPts val="1200"/>
              </a:spcAft>
              <a:buClrTx/>
              <a:buSzTx/>
              <a:buFont typeface="Arial" panose="020B0604020202020204" pitchFamily="34" charset="0"/>
              <a:buChar char="–"/>
              <a:defRPr/>
            </a:pPr>
            <a:endParaRPr kumimoji="0" lang="zh-CN" altLang="en-US" sz="2400" i="0" u="none" strike="noStrike" kern="1200" cap="none" spc="0" normalizeH="0" baseline="0" noProof="1" dirty="0" smtClean="0">
              <a:ln>
                <a:noFill/>
              </a:ln>
              <a:solidFill>
                <a:schemeClr val="tx1"/>
              </a:solidFill>
              <a:effectLst/>
              <a:uLnTx/>
              <a:uFillTx/>
              <a:latin typeface="楷体" panose="02010609060101010101" pitchFamily="49" charset="-122"/>
              <a:ea typeface="楷体" panose="02010609060101010101" pitchFamily="49" charset="-122"/>
              <a:cs typeface="楷体" panose="02010609060101010101" pitchFamily="49" charset="-122"/>
              <a:sym typeface="+mn-ea"/>
            </a:endParaRPr>
          </a:p>
          <a:p>
            <a:pPr marL="742950" marR="0" lvl="1" indent="-285750" algn="just" defTabSz="914400" rtl="0" eaLnBrk="0" fontAlgn="base" latinLnBrk="0" hangingPunct="0">
              <a:lnSpc>
                <a:spcPct val="105000"/>
              </a:lnSpc>
              <a:spcBef>
                <a:spcPts val="0"/>
              </a:spcBef>
              <a:spcAft>
                <a:spcPts val="1200"/>
              </a:spcAft>
              <a:buClrTx/>
              <a:buSzTx/>
              <a:buFont typeface="Arial" panose="020B0604020202020204" pitchFamily="34" charset="0"/>
              <a:buChar char="–"/>
              <a:defRPr/>
            </a:pPr>
            <a:r>
              <a:rPr lang="zh-CN" altLang="en-US" sz="2000">
                <a:ln>
                  <a:noFill/>
                </a:ln>
                <a:effectLst/>
                <a:uLnTx/>
                <a:uFillTx/>
                <a:ea typeface="楷体" panose="02010609060101010101" pitchFamily="49" charset="-122"/>
                <a:cs typeface="Times New Roman" panose="02020603050405020304" pitchFamily="18" charset="0"/>
                <a:sym typeface="+mn-ea"/>
              </a:rPr>
              <a:t>由型值点求插值曲线或控制点求逼近曲线的问题，统称为曲线的</a:t>
            </a:r>
            <a:r>
              <a:rPr lang="zh-CN" altLang="en-US" sz="2000">
                <a:ln>
                  <a:noFill/>
                </a:ln>
                <a:solidFill>
                  <a:srgbClr val="C00000"/>
                </a:solidFill>
                <a:effectLst/>
                <a:uLnTx/>
                <a:uFillTx/>
                <a:ea typeface="楷体" panose="02010609060101010101" pitchFamily="49" charset="-122"/>
                <a:cs typeface="Times New Roman" panose="02020603050405020304" pitchFamily="18" charset="0"/>
                <a:sym typeface="+mn-ea"/>
              </a:rPr>
              <a:t>拟合（fitting）</a:t>
            </a:r>
            <a:endParaRPr kumimoji="0" lang="zh-CN" altLang="en-US" sz="2000" i="0" u="none" strike="noStrike" kern="120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Times New Roman" panose="02020603050405020304" pitchFamily="18" charset="0"/>
              <a:sym typeface="+mn-ea"/>
            </a:endParaRPr>
          </a:p>
        </p:txBody>
      </p:sp>
      <p:pic>
        <p:nvPicPr>
          <p:cNvPr id="24578" name="Picture 4" descr="interp_approx2"/>
          <p:cNvPicPr>
            <a:picLocks noChangeAspect="1"/>
          </p:cNvPicPr>
          <p:nvPr/>
        </p:nvPicPr>
        <p:blipFill>
          <a:blip r:embed="rId1"/>
          <a:stretch>
            <a:fillRect/>
          </a:stretch>
        </p:blipFill>
        <p:spPr>
          <a:xfrm>
            <a:off x="2911475" y="3573463"/>
            <a:ext cx="3798888" cy="1136650"/>
          </a:xfrm>
          <a:prstGeom prst="rect">
            <a:avLst/>
          </a:prstGeom>
          <a:noFill/>
          <a:ln w="9525">
            <a:noFill/>
          </a:ln>
        </p:spPr>
      </p:pic>
      <p:sp>
        <p:nvSpPr>
          <p:cNvPr id="24579" name="标题 1"/>
          <p:cNvSpPr txBox="1"/>
          <p:nvPr/>
        </p:nvSpPr>
        <p:spPr>
          <a:xfrm>
            <a:off x="457200" y="407988"/>
            <a:ext cx="8229600" cy="706437"/>
          </a:xfrm>
          <a:prstGeom prst="rect">
            <a:avLst/>
          </a:prstGeom>
          <a:noFill/>
          <a:ln w="9525">
            <a:noFill/>
          </a:ln>
        </p:spPr>
        <p:txBody>
          <a:bodyPr anchor="t" anchorCtr="0"/>
          <a:p>
            <a:pPr algn="ctr">
              <a:buFontTx/>
            </a:pPr>
            <a:r>
              <a:rPr lang="en-US" altLang="zh-CN" dirty="0">
                <a:solidFill>
                  <a:schemeClr val="tx1"/>
                </a:solidFill>
                <a:latin typeface="华文楷体" panose="02010600040101010101" pitchFamily="2" charset="-122"/>
                <a:ea typeface="华文楷体" panose="02010600040101010101" pitchFamily="2" charset="-122"/>
              </a:rPr>
              <a:t>6.4.1 </a:t>
            </a:r>
            <a:r>
              <a:rPr lang="zh-CN" altLang="en-US" dirty="0">
                <a:solidFill>
                  <a:schemeClr val="tx1"/>
                </a:solidFill>
                <a:latin typeface="华文楷体" panose="02010600040101010101" pitchFamily="2" charset="-122"/>
                <a:ea typeface="华文楷体" panose="02010600040101010101" pitchFamily="2" charset="-122"/>
              </a:rPr>
              <a:t>曲线</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曲面基础</a:t>
            </a:r>
            <a:r>
              <a:rPr lang="en-US" altLang="zh-CN" dirty="0">
                <a:solidFill>
                  <a:schemeClr val="tx1"/>
                </a:solidFill>
                <a:latin typeface="华文楷体" panose="02010600040101010101" pitchFamily="2" charset="-122"/>
                <a:ea typeface="华文楷体" panose="02010600040101010101" pitchFamily="2" charset="-122"/>
              </a:rPr>
              <a:t>—</a:t>
            </a:r>
            <a:r>
              <a:rPr lang="zh-CN" altLang="en-US" sz="2800" b="0" dirty="0">
                <a:solidFill>
                  <a:schemeClr val="tx1"/>
                </a:solidFill>
                <a:latin typeface="华文楷体" panose="02010600040101010101" pitchFamily="2" charset="-122"/>
                <a:ea typeface="华文楷体" panose="02010600040101010101" pitchFamily="2" charset="-122"/>
              </a:rPr>
              <a:t>插值与逼近</a:t>
            </a:r>
            <a:endParaRPr lang="zh-CN" altLang="en-US" sz="2400" b="0" dirty="0">
              <a:solidFill>
                <a:schemeClr val="tx1"/>
              </a:solidFill>
              <a:latin typeface="华文楷体" panose="02010600040101010101" pitchFamily="2" charset="-122"/>
              <a:ea typeface="华文楷体" panose="02010600040101010101" pitchFamily="2" charset="-122"/>
            </a:endParaRPr>
          </a:p>
        </p:txBody>
      </p:sp>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标题 1"/>
          <p:cNvSpPr>
            <a:spLocks noGrp="1"/>
          </p:cNvSpPr>
          <p:nvPr>
            <p:ph type="title"/>
          </p:nvPr>
        </p:nvSpPr>
        <p:spPr/>
        <p:txBody>
          <a:bodyPr vert="horz" wrap="square" lIns="91440" tIns="45720" rIns="91440" bIns="45720" anchor="ctr" anchorCtr="0"/>
          <a:p>
            <a:pPr eaLnBrk="1" hangingPunct="1"/>
            <a:r>
              <a:rPr lang="en-US" altLang="zh-CN" kern="1200" dirty="0">
                <a:latin typeface="华文楷体" panose="02010600040101010101" pitchFamily="2" charset="-122"/>
                <a:ea typeface="华文楷体" panose="02010600040101010101" pitchFamily="2" charset="-122"/>
                <a:cs typeface="+mj-cs"/>
              </a:rPr>
              <a:t>6.4.1 </a:t>
            </a:r>
            <a:r>
              <a:rPr lang="zh-CN" altLang="en-US" kern="1200" dirty="0">
                <a:latin typeface="华文楷体" panose="02010600040101010101" pitchFamily="2" charset="-122"/>
                <a:ea typeface="华文楷体" panose="02010600040101010101" pitchFamily="2" charset="-122"/>
                <a:cs typeface="+mj-cs"/>
              </a:rPr>
              <a:t>曲线</a:t>
            </a:r>
            <a:r>
              <a:rPr lang="en-US" altLang="zh-CN" kern="1200" dirty="0">
                <a:latin typeface="华文楷体" panose="02010600040101010101" pitchFamily="2" charset="-122"/>
                <a:ea typeface="华文楷体" panose="02010600040101010101" pitchFamily="2" charset="-122"/>
                <a:cs typeface="+mj-cs"/>
              </a:rPr>
              <a:t>/</a:t>
            </a:r>
            <a:r>
              <a:rPr lang="zh-CN" altLang="en-US" kern="1200" dirty="0">
                <a:latin typeface="华文楷体" panose="02010600040101010101" pitchFamily="2" charset="-122"/>
                <a:ea typeface="华文楷体" panose="02010600040101010101" pitchFamily="2" charset="-122"/>
                <a:cs typeface="+mj-cs"/>
              </a:rPr>
              <a:t>曲面基础</a:t>
            </a:r>
            <a:r>
              <a:rPr lang="en-US" altLang="zh-CN" kern="1200" dirty="0">
                <a:latin typeface="华文楷体" panose="02010600040101010101" pitchFamily="2" charset="-122"/>
                <a:ea typeface="华文楷体" panose="02010600040101010101" pitchFamily="2" charset="-122"/>
                <a:cs typeface="+mj-cs"/>
              </a:rPr>
              <a:t>—</a:t>
            </a:r>
            <a:r>
              <a:rPr lang="zh-CN" altLang="en-US" kern="1200" dirty="0">
                <a:latin typeface="华文楷体" panose="02010600040101010101" pitchFamily="2" charset="-122"/>
                <a:ea typeface="华文楷体" panose="02010600040101010101" pitchFamily="2" charset="-122"/>
                <a:cs typeface="+mj-cs"/>
              </a:rPr>
              <a:t>曲线连续性</a:t>
            </a:r>
            <a:endParaRPr lang="zh-CN" altLang="en-US" kern="1200" dirty="0">
              <a:latin typeface="华文楷体" panose="02010600040101010101" pitchFamily="2" charset="-122"/>
              <a:ea typeface="华文楷体" panose="02010600040101010101" pitchFamily="2" charset="-122"/>
              <a:cs typeface="+mj-cs"/>
            </a:endParaRPr>
          </a:p>
        </p:txBody>
      </p:sp>
      <p:sp>
        <p:nvSpPr>
          <p:cNvPr id="25602" name="Rectangle 3"/>
          <p:cNvSpPr>
            <a:spLocks noGrp="1"/>
          </p:cNvSpPr>
          <p:nvPr>
            <p:ph idx="1"/>
          </p:nvPr>
        </p:nvSpPr>
        <p:spPr>
          <a:xfrm>
            <a:off x="395605" y="1484313"/>
            <a:ext cx="8378825" cy="4241800"/>
          </a:xfrm>
        </p:spPr>
        <p:txBody>
          <a:bodyPr vert="horz" wrap="square" lIns="91440" tIns="45720" rIns="91440" bIns="45720" anchor="t" anchorCtr="0"/>
          <a:p>
            <a:pPr eaLnBrk="1" hangingPunct="1"/>
            <a:r>
              <a:rPr lang="zh-CN" altLang="en-US" sz="2400" b="1" kern="1200" dirty="0">
                <a:latin typeface="楷体" panose="02010609060101010101" pitchFamily="49" charset="-122"/>
                <a:ea typeface="楷体" panose="02010609060101010101" pitchFamily="49" charset="-122"/>
                <a:cs typeface="+mn-cs"/>
              </a:rPr>
              <a:t>一条复杂曲线通常由多条曲线段拼接而成。</a:t>
            </a:r>
            <a:endParaRPr lang="en-US" altLang="zh-CN" sz="2400" b="1" kern="1200" dirty="0">
              <a:latin typeface="楷体" panose="02010609060101010101" pitchFamily="49" charset="-122"/>
              <a:ea typeface="楷体" panose="02010609060101010101" pitchFamily="49" charset="-122"/>
              <a:cs typeface="+mn-cs"/>
            </a:endParaRPr>
          </a:p>
          <a:p>
            <a:pPr lvl="1" eaLnBrk="1" hangingPunct="1"/>
            <a:r>
              <a:rPr lang="zh-CN" altLang="en-US" kern="1200" dirty="0">
                <a:solidFill>
                  <a:srgbClr val="000086"/>
                </a:solidFill>
                <a:latin typeface="楷体" panose="02010609060101010101" pitchFamily="49" charset="-122"/>
                <a:ea typeface="楷体" panose="02010609060101010101" pitchFamily="49" charset="-122"/>
                <a:cs typeface="+mn-cs"/>
              </a:rPr>
              <a:t>一般由多段参数多项式曲线段拼接，</a:t>
            </a:r>
            <a:r>
              <a:rPr lang="zh-CN" altLang="en-US" kern="1200" dirty="0">
                <a:latin typeface="楷体" panose="02010609060101010101" pitchFamily="49" charset="-122"/>
                <a:ea typeface="楷体" panose="02010609060101010101" pitchFamily="49" charset="-122"/>
                <a:cs typeface="+mn-cs"/>
              </a:rPr>
              <a:t>拼接处要连续光顺，即满足连续性条件。</a:t>
            </a:r>
            <a:endParaRPr lang="zh-CN" altLang="en-US" kern="1200" dirty="0">
              <a:latin typeface="楷体" panose="02010609060101010101" pitchFamily="49" charset="-122"/>
              <a:ea typeface="楷体" panose="02010609060101010101" pitchFamily="49" charset="-122"/>
              <a:cs typeface="+mn-cs"/>
            </a:endParaRPr>
          </a:p>
          <a:p>
            <a:pPr lvl="1" eaLnBrk="1" hangingPunct="1"/>
            <a:endParaRPr lang="zh-CN" altLang="en-US" kern="1200" dirty="0">
              <a:latin typeface="楷体" panose="02010609060101010101" pitchFamily="49" charset="-122"/>
              <a:ea typeface="楷体" panose="02010609060101010101" pitchFamily="49" charset="-122"/>
              <a:cs typeface="+mn-cs"/>
            </a:endParaRPr>
          </a:p>
          <a:p>
            <a:pPr lvl="1" eaLnBrk="1" hangingPunct="1"/>
            <a:endParaRPr lang="zh-CN" altLang="en-US" kern="1200" dirty="0">
              <a:latin typeface="楷体" panose="02010609060101010101" pitchFamily="49" charset="-122"/>
              <a:ea typeface="楷体" panose="02010609060101010101" pitchFamily="49" charset="-122"/>
              <a:cs typeface="+mn-cs"/>
            </a:endParaRPr>
          </a:p>
          <a:p>
            <a:pPr lvl="1" eaLnBrk="1" hangingPunct="1"/>
            <a:r>
              <a:rPr lang="zh-CN" altLang="en-US" kern="1200" dirty="0">
                <a:latin typeface="楷体" panose="02010609060101010101" pitchFamily="49" charset="-122"/>
                <a:ea typeface="楷体" panose="02010609060101010101" pitchFamily="49" charset="-122"/>
                <a:cs typeface="+mn-cs"/>
              </a:rPr>
              <a:t>参数曲线一般有两种意义上的连续性：参数连续性和几何连续性</a:t>
            </a:r>
            <a:endParaRPr lang="zh-CN" altLang="en-US" kern="1200" dirty="0">
              <a:latin typeface="楷体" panose="02010609060101010101" pitchFamily="49" charset="-122"/>
              <a:ea typeface="楷体" panose="02010609060101010101" pitchFamily="49" charset="-122"/>
              <a:cs typeface="+mn-cs"/>
            </a:endParaRPr>
          </a:p>
          <a:p>
            <a:pPr marL="457200" lvl="1" indent="0" eaLnBrk="1" hangingPunct="1">
              <a:buNone/>
            </a:pPr>
            <a:endParaRPr lang="zh-CN" altLang="en-US" kern="1200" dirty="0">
              <a:latin typeface="华文楷体" panose="02010600040101010101" pitchFamily="2" charset="-122"/>
              <a:ea typeface="华文楷体" panose="02010600040101010101" pitchFamily="2" charset="-122"/>
              <a:cs typeface="+mn-cs"/>
            </a:endParaRPr>
          </a:p>
          <a:p>
            <a:endParaRPr lang="zh-CN" altLang="en-US" b="1" i="1" kern="1200" baseline="30000" dirty="0">
              <a:solidFill>
                <a:srgbClr val="000000"/>
              </a:solidFill>
              <a:latin typeface="微软雅黑" panose="020B0503020204020204" charset="-122"/>
              <a:ea typeface="微软雅黑" panose="020B0503020204020204" charset="-122"/>
              <a:cs typeface="+mn-cs"/>
            </a:endParaRPr>
          </a:p>
        </p:txBody>
      </p:sp>
      <p:pic>
        <p:nvPicPr>
          <p:cNvPr id="5" name="图片 4"/>
          <p:cNvPicPr>
            <a:picLocks noChangeAspect="1"/>
          </p:cNvPicPr>
          <p:nvPr/>
        </p:nvPicPr>
        <p:blipFill>
          <a:blip r:embed="rId1"/>
          <a:stretch>
            <a:fillRect/>
          </a:stretch>
        </p:blipFill>
        <p:spPr>
          <a:xfrm>
            <a:off x="6913563" y="2924810"/>
            <a:ext cx="1689100" cy="512763"/>
          </a:xfrm>
          <a:prstGeom prst="rect">
            <a:avLst/>
          </a:prstGeom>
          <a:noFill/>
          <a:ln w="9525">
            <a:noFill/>
          </a:ln>
        </p:spPr>
      </p:pic>
      <p:pic>
        <p:nvPicPr>
          <p:cNvPr id="6" name="图片 5"/>
          <p:cNvPicPr>
            <a:picLocks noChangeAspect="1"/>
          </p:cNvPicPr>
          <p:nvPr/>
        </p:nvPicPr>
        <p:blipFill>
          <a:blip r:embed="rId2"/>
          <a:stretch>
            <a:fillRect/>
          </a:stretch>
        </p:blipFill>
        <p:spPr>
          <a:xfrm>
            <a:off x="1547813" y="2780983"/>
            <a:ext cx="1979612" cy="850900"/>
          </a:xfrm>
          <a:prstGeom prst="rect">
            <a:avLst/>
          </a:prstGeom>
          <a:noFill/>
          <a:ln w="9525">
            <a:noFill/>
          </a:ln>
        </p:spPr>
      </p:pic>
      <p:pic>
        <p:nvPicPr>
          <p:cNvPr id="7" name="图片 6"/>
          <p:cNvPicPr>
            <a:picLocks noChangeAspect="1"/>
          </p:cNvPicPr>
          <p:nvPr/>
        </p:nvPicPr>
        <p:blipFill>
          <a:blip r:embed="rId3"/>
          <a:stretch>
            <a:fillRect/>
          </a:stretch>
        </p:blipFill>
        <p:spPr>
          <a:xfrm>
            <a:off x="4499928" y="2637155"/>
            <a:ext cx="1952625" cy="917575"/>
          </a:xfrm>
          <a:prstGeom prst="rect">
            <a:avLst/>
          </a:prstGeom>
          <a:noFill/>
          <a:ln w="9525">
            <a:noFill/>
          </a:ln>
        </p:spPr>
      </p:pic>
      <p:pic>
        <p:nvPicPr>
          <p:cNvPr id="2" name="图片 1"/>
          <p:cNvPicPr>
            <a:picLocks noChangeAspect="1"/>
          </p:cNvPicPr>
          <p:nvPr>
            <p:custDataLst>
              <p:tags r:id="rId4"/>
            </p:custDataLst>
          </p:nvPr>
        </p:nvPicPr>
        <p:blipFill>
          <a:blip r:embed="rId5"/>
          <a:stretch>
            <a:fillRect/>
          </a:stretch>
        </p:blipFill>
        <p:spPr>
          <a:xfrm>
            <a:off x="3132455" y="4149090"/>
            <a:ext cx="4335780" cy="2408555"/>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标题 1"/>
          <p:cNvSpPr>
            <a:spLocks noGrp="1"/>
          </p:cNvSpPr>
          <p:nvPr>
            <p:ph type="title"/>
          </p:nvPr>
        </p:nvSpPr>
        <p:spPr/>
        <p:txBody>
          <a:bodyPr vert="horz" wrap="square" lIns="91440" tIns="45720" rIns="91440" bIns="45720" anchor="ctr" anchorCtr="0"/>
          <a:p>
            <a:pPr eaLnBrk="1" hangingPunct="1"/>
            <a:r>
              <a:rPr lang="en-US" altLang="zh-CN" kern="1200" dirty="0">
                <a:latin typeface="华文楷体" panose="02010600040101010101" pitchFamily="2" charset="-122"/>
                <a:ea typeface="华文楷体" panose="02010600040101010101" pitchFamily="2" charset="-122"/>
                <a:cs typeface="+mj-cs"/>
              </a:rPr>
              <a:t>6.4.1 </a:t>
            </a:r>
            <a:r>
              <a:rPr lang="zh-CN" altLang="en-US" kern="1200" dirty="0">
                <a:latin typeface="华文楷体" panose="02010600040101010101" pitchFamily="2" charset="-122"/>
                <a:ea typeface="华文楷体" panose="02010600040101010101" pitchFamily="2" charset="-122"/>
                <a:cs typeface="+mj-cs"/>
              </a:rPr>
              <a:t>曲线</a:t>
            </a:r>
            <a:r>
              <a:rPr lang="en-US" altLang="zh-CN" kern="1200" dirty="0">
                <a:latin typeface="华文楷体" panose="02010600040101010101" pitchFamily="2" charset="-122"/>
                <a:ea typeface="华文楷体" panose="02010600040101010101" pitchFamily="2" charset="-122"/>
                <a:cs typeface="+mj-cs"/>
              </a:rPr>
              <a:t>/</a:t>
            </a:r>
            <a:r>
              <a:rPr lang="zh-CN" altLang="en-US" kern="1200" dirty="0">
                <a:latin typeface="华文楷体" panose="02010600040101010101" pitchFamily="2" charset="-122"/>
                <a:ea typeface="华文楷体" panose="02010600040101010101" pitchFamily="2" charset="-122"/>
                <a:cs typeface="+mj-cs"/>
              </a:rPr>
              <a:t>曲面基础</a:t>
            </a:r>
            <a:r>
              <a:rPr lang="en-US" altLang="zh-CN" kern="1200" dirty="0">
                <a:latin typeface="华文楷体" panose="02010600040101010101" pitchFamily="2" charset="-122"/>
                <a:ea typeface="华文楷体" panose="02010600040101010101" pitchFamily="2" charset="-122"/>
                <a:cs typeface="+mj-cs"/>
              </a:rPr>
              <a:t>—</a:t>
            </a:r>
            <a:r>
              <a:rPr lang="zh-CN" altLang="en-US" kern="1200" dirty="0">
                <a:latin typeface="华文楷体" panose="02010600040101010101" pitchFamily="2" charset="-122"/>
                <a:ea typeface="华文楷体" panose="02010600040101010101" pitchFamily="2" charset="-122"/>
                <a:cs typeface="+mj-cs"/>
              </a:rPr>
              <a:t>曲线连续性</a:t>
            </a:r>
            <a:endParaRPr lang="zh-CN" altLang="en-US" kern="1200" dirty="0">
              <a:latin typeface="华文楷体" panose="02010600040101010101" pitchFamily="2" charset="-122"/>
              <a:ea typeface="华文楷体" panose="02010600040101010101" pitchFamily="2" charset="-122"/>
              <a:cs typeface="+mj-cs"/>
            </a:endParaRPr>
          </a:p>
        </p:txBody>
      </p:sp>
      <p:sp>
        <p:nvSpPr>
          <p:cNvPr id="25602" name="Rectangle 3"/>
          <p:cNvSpPr>
            <a:spLocks noGrp="1"/>
          </p:cNvSpPr>
          <p:nvPr>
            <p:ph idx="1"/>
          </p:nvPr>
        </p:nvSpPr>
        <p:spPr>
          <a:xfrm>
            <a:off x="395605" y="1484313"/>
            <a:ext cx="8378825" cy="4241800"/>
          </a:xfrm>
        </p:spPr>
        <p:txBody>
          <a:bodyPr vert="horz" wrap="square" lIns="91440" tIns="45720" rIns="91440" bIns="45720" anchor="t" anchorCtr="0"/>
          <a:p>
            <a:r>
              <a:rPr lang="zh-CN" altLang="en-US" sz="2400" b="1" kern="1200" dirty="0">
                <a:solidFill>
                  <a:srgbClr val="000086"/>
                </a:solidFill>
                <a:latin typeface="Times New Roman" panose="02020603050405020304" pitchFamily="18" charset="0"/>
                <a:ea typeface="楷体" panose="02010609060101010101" pitchFamily="49" charset="-122"/>
                <a:cs typeface="+mn-cs"/>
              </a:rPr>
              <a:t>参数连续性</a:t>
            </a:r>
            <a:r>
              <a:rPr lang="zh-CN" altLang="en-US" sz="2400" kern="1200" dirty="0">
                <a:solidFill>
                  <a:srgbClr val="000086"/>
                </a:solidFill>
                <a:latin typeface="Times New Roman" panose="02020603050405020304" pitchFamily="18" charset="0"/>
                <a:ea typeface="楷体" panose="02010609060101010101" pitchFamily="49" charset="-122"/>
                <a:cs typeface="+mn-cs"/>
                <a:sym typeface="Wingdings" panose="05000000000000000000" pitchFamily="2" charset="2"/>
              </a:rPr>
              <a:t>（</a:t>
            </a:r>
            <a:r>
              <a:rPr lang="zh-CN" altLang="en-US" sz="2400" kern="1200" dirty="0">
                <a:latin typeface="Times New Roman" panose="02020603050405020304" pitchFamily="18" charset="0"/>
                <a:ea typeface="楷体" panose="02010609060101010101" pitchFamily="49" charset="-122"/>
                <a:cs typeface="+mn-cs"/>
              </a:rPr>
              <a:t>传统、严格的连续性）</a:t>
            </a:r>
            <a:endParaRPr lang="zh-CN" altLang="en-US" sz="2400" kern="1200" dirty="0">
              <a:latin typeface="Times New Roman" panose="02020603050405020304" pitchFamily="18" charset="0"/>
              <a:ea typeface="楷体" panose="02010609060101010101" pitchFamily="49" charset="-122"/>
              <a:cs typeface="+mn-cs"/>
            </a:endParaRPr>
          </a:p>
          <a:p>
            <a:pPr lvl="1"/>
            <a:r>
              <a:rPr lang="zh-CN" altLang="en-US" kern="1200" dirty="0">
                <a:latin typeface="Times New Roman" panose="02020603050405020304" pitchFamily="18" charset="0"/>
                <a:ea typeface="楷体" panose="02010609060101010101" pitchFamily="49" charset="-122"/>
                <a:cs typeface="+mn-cs"/>
              </a:rPr>
              <a:t>C0连续（0阶参数连续）</a:t>
            </a:r>
            <a:endParaRPr lang="zh-CN" altLang="en-US" kern="1200" dirty="0">
              <a:latin typeface="Times New Roman" panose="02020603050405020304" pitchFamily="18" charset="0"/>
              <a:ea typeface="楷体" panose="02010609060101010101" pitchFamily="49" charset="-122"/>
              <a:cs typeface="+mn-cs"/>
            </a:endParaRPr>
          </a:p>
          <a:p>
            <a:pPr marL="1200150" lvl="2" indent="-285750">
              <a:buFont typeface="Arial" panose="020B0604020202020204" pitchFamily="34" charset="0"/>
              <a:buChar char="–"/>
            </a:pPr>
            <a:r>
              <a:rPr lang="zh-CN" altLang="en-US" kern="1200" dirty="0">
                <a:latin typeface="Times New Roman" panose="02020603050405020304" pitchFamily="18" charset="0"/>
                <a:ea typeface="楷体" panose="02010609060101010101" pitchFamily="49" charset="-122"/>
                <a:cs typeface="+mn-cs"/>
              </a:rPr>
              <a:t>前一段曲线的终点与后一段曲线的起点相同。</a:t>
            </a:r>
            <a:endParaRPr lang="zh-CN" altLang="en-US" kern="1200" dirty="0">
              <a:latin typeface="Times New Roman" panose="02020603050405020304" pitchFamily="18" charset="0"/>
              <a:ea typeface="楷体" panose="02010609060101010101" pitchFamily="49" charset="-122"/>
              <a:cs typeface="+mn-cs"/>
            </a:endParaRPr>
          </a:p>
          <a:p>
            <a:pPr lvl="1"/>
            <a:r>
              <a:rPr lang="zh-CN" altLang="en-US" kern="1200" dirty="0">
                <a:latin typeface="Times New Roman" panose="02020603050405020304" pitchFamily="18" charset="0"/>
                <a:ea typeface="楷体" panose="02010609060101010101" pitchFamily="49" charset="-122"/>
                <a:cs typeface="+mn-cs"/>
              </a:rPr>
              <a:t>C1连续（一阶参数连续）</a:t>
            </a:r>
            <a:endParaRPr lang="zh-CN" altLang="en-US" kern="1200" dirty="0">
              <a:latin typeface="Times New Roman" panose="02020603050405020304" pitchFamily="18" charset="0"/>
              <a:ea typeface="楷体" panose="02010609060101010101" pitchFamily="49" charset="-122"/>
              <a:cs typeface="+mn-cs"/>
            </a:endParaRPr>
          </a:p>
          <a:p>
            <a:pPr marL="1200150" lvl="2" indent="-285750">
              <a:buFont typeface="Arial" panose="020B0604020202020204" pitchFamily="34" charset="0"/>
              <a:buChar char="–"/>
            </a:pPr>
            <a:r>
              <a:rPr lang="zh-CN" altLang="en-US" kern="1200" dirty="0">
                <a:latin typeface="Times New Roman" panose="02020603050405020304" pitchFamily="18" charset="0"/>
                <a:ea typeface="楷体" panose="02010609060101010101" pitchFamily="49" charset="-122"/>
                <a:cs typeface="+mn-cs"/>
              </a:rPr>
              <a:t>连接点处一阶导数相同。</a:t>
            </a:r>
            <a:endParaRPr lang="zh-CN" altLang="en-US" kern="1200" dirty="0">
              <a:latin typeface="Times New Roman" panose="02020603050405020304" pitchFamily="18" charset="0"/>
              <a:ea typeface="楷体" panose="02010609060101010101" pitchFamily="49" charset="-122"/>
              <a:cs typeface="+mn-cs"/>
            </a:endParaRPr>
          </a:p>
          <a:p>
            <a:pPr lvl="1"/>
            <a:r>
              <a:rPr lang="zh-CN" altLang="en-US" kern="1200" dirty="0">
                <a:latin typeface="Times New Roman" panose="02020603050405020304" pitchFamily="18" charset="0"/>
                <a:ea typeface="楷体" panose="02010609060101010101" pitchFamily="49" charset="-122"/>
                <a:cs typeface="+mn-cs"/>
              </a:rPr>
              <a:t>C2连续（二阶参数连续）</a:t>
            </a:r>
            <a:endParaRPr lang="zh-CN" altLang="en-US" kern="1200" dirty="0">
              <a:latin typeface="Times New Roman" panose="02020603050405020304" pitchFamily="18" charset="0"/>
              <a:ea typeface="楷体" panose="02010609060101010101" pitchFamily="49" charset="-122"/>
              <a:cs typeface="+mn-cs"/>
            </a:endParaRPr>
          </a:p>
          <a:p>
            <a:pPr marL="1200150" lvl="2" indent="-285750">
              <a:buFont typeface="Arial" panose="020B0604020202020204" pitchFamily="34" charset="0"/>
              <a:buChar char="–"/>
            </a:pPr>
            <a:r>
              <a:rPr lang="zh-CN" altLang="en-US" kern="1200" dirty="0">
                <a:latin typeface="Times New Roman" panose="02020603050405020304" pitchFamily="18" charset="0"/>
                <a:ea typeface="楷体" panose="02010609060101010101" pitchFamily="49" charset="-122"/>
                <a:cs typeface="+mn-cs"/>
              </a:rPr>
              <a:t>连接点处一阶导数和二阶导数相同</a:t>
            </a:r>
            <a:r>
              <a:rPr lang="zh-CN" altLang="en-US" kern="1200" dirty="0">
                <a:solidFill>
                  <a:srgbClr val="000000"/>
                </a:solidFill>
                <a:latin typeface="微软雅黑" panose="020B0503020204020204" charset="-122"/>
                <a:ea typeface="微软雅黑" panose="020B0503020204020204" charset="-122"/>
                <a:cs typeface="+mn-cs"/>
              </a:rPr>
              <a:t>。</a:t>
            </a:r>
            <a:endParaRPr lang="zh-CN" altLang="en-US" b="1" i="1" kern="1200" baseline="30000" dirty="0">
              <a:solidFill>
                <a:srgbClr val="000000"/>
              </a:solidFill>
              <a:latin typeface="微软雅黑" panose="020B0503020204020204" charset="-122"/>
              <a:ea typeface="微软雅黑" panose="020B0503020204020204" charset="-122"/>
              <a:cs typeface="+mn-cs"/>
            </a:endParaRPr>
          </a:p>
        </p:txBody>
      </p:sp>
      <p:sp>
        <p:nvSpPr>
          <p:cNvPr id="25606" name="TextBox 1"/>
          <p:cNvSpPr txBox="1"/>
          <p:nvPr/>
        </p:nvSpPr>
        <p:spPr>
          <a:xfrm>
            <a:off x="5364163" y="4724400"/>
            <a:ext cx="3273425" cy="461963"/>
          </a:xfrm>
          <a:prstGeom prst="rect">
            <a:avLst/>
          </a:prstGeom>
          <a:noFill/>
          <a:ln w="9525">
            <a:noFill/>
          </a:ln>
        </p:spPr>
        <p:txBody>
          <a:bodyPr anchor="t" anchorCtr="0">
            <a:spAutoFit/>
          </a:bodyPr>
          <a:p>
            <a:pPr>
              <a:buFontTx/>
            </a:pPr>
            <a:r>
              <a:rPr lang="zh-CN" altLang="en-US" sz="2400" dirty="0">
                <a:solidFill>
                  <a:srgbClr val="0000FF"/>
                </a:solidFill>
                <a:latin typeface="华文楷体" panose="02010600040101010101" pitchFamily="2" charset="-122"/>
                <a:ea typeface="华文楷体" panose="02010600040101010101" pitchFamily="2" charset="-122"/>
              </a:rPr>
              <a:t>曲线导数</a:t>
            </a:r>
            <a:r>
              <a:rPr lang="en-US" altLang="zh-CN" sz="2400" dirty="0">
                <a:solidFill>
                  <a:srgbClr val="0000FF"/>
                </a:solidFill>
                <a:latin typeface="华文楷体" panose="02010600040101010101" pitchFamily="2" charset="-122"/>
                <a:ea typeface="华文楷体" panose="02010600040101010101" pitchFamily="2" charset="-122"/>
              </a:rPr>
              <a:t>P'</a:t>
            </a:r>
            <a:r>
              <a:rPr lang="zh-CN" altLang="en-US" sz="2400" dirty="0">
                <a:solidFill>
                  <a:srgbClr val="0000FF"/>
                </a:solidFill>
                <a:latin typeface="华文楷体" panose="02010600040101010101" pitchFamily="2" charset="-122"/>
                <a:ea typeface="华文楷体" panose="02010600040101010101" pitchFamily="2" charset="-122"/>
              </a:rPr>
              <a:t>的直观表示？</a:t>
            </a:r>
            <a:endParaRPr lang="zh-CN" altLang="en-US" sz="2400" dirty="0">
              <a:solidFill>
                <a:srgbClr val="0000FF"/>
              </a:solidFill>
              <a:latin typeface="华文楷体" panose="02010600040101010101" pitchFamily="2" charset="-122"/>
              <a:ea typeface="华文楷体" panose="02010600040101010101" pitchFamily="2" charset="-122"/>
            </a:endParaRPr>
          </a:p>
        </p:txBody>
      </p:sp>
    </p:spTree>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a:spLocks noGrp="1"/>
          </p:cNvSpPr>
          <p:nvPr>
            <p:ph type="title"/>
          </p:nvPr>
        </p:nvSpPr>
        <p:spPr/>
        <p:txBody>
          <a:bodyPr vert="horz" wrap="square" lIns="91440" tIns="45720" rIns="91440" bIns="45720" anchor="ctr" anchorCtr="0"/>
          <a:p>
            <a:r>
              <a:rPr lang="zh-CN" altLang="en-US" kern="1200" dirty="0">
                <a:latin typeface="华文楷体" panose="02010600040101010101" pitchFamily="2" charset="-122"/>
                <a:ea typeface="华文楷体" panose="02010600040101010101" pitchFamily="2" charset="-122"/>
                <a:cs typeface="+mj-cs"/>
              </a:rPr>
              <a:t>曲线的切向量</a:t>
            </a:r>
            <a:endParaRPr lang="zh-CN" altLang="en-US" kern="1200" dirty="0">
              <a:latin typeface="华文楷体" panose="02010600040101010101" pitchFamily="2" charset="-122"/>
              <a:ea typeface="华文楷体" panose="02010600040101010101" pitchFamily="2" charset="-122"/>
              <a:cs typeface="+mj-cs"/>
            </a:endParaRPr>
          </a:p>
        </p:txBody>
      </p:sp>
      <p:sp>
        <p:nvSpPr>
          <p:cNvPr id="18435" name="内容占位符 2"/>
          <p:cNvSpPr>
            <a:spLocks noGrp="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10000"/>
              </a:lnSpc>
              <a:spcBef>
                <a:spcPts val="60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j-cs"/>
              </a:rPr>
              <a:t>曲线的切向量是曲线上一点处切线的方向向量。</a:t>
            </a:r>
            <a:endParaRPr kumimoji="0" lang="en-US" altLang="zh-CN" sz="2800" b="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j-cs"/>
            </a:endParaRPr>
          </a:p>
          <a:p>
            <a:pPr marR="0" lvl="1" algn="l" defTabSz="914400" rtl="0" eaLnBrk="0" fontAlgn="base" latinLnBrk="0" hangingPunct="0">
              <a:lnSpc>
                <a:spcPct val="110000"/>
              </a:lnSpc>
              <a:spcBef>
                <a:spcPts val="600"/>
              </a:spcBef>
              <a:spcAft>
                <a:spcPct val="0"/>
              </a:spcAft>
              <a:buClrTx/>
              <a:buSzTx/>
              <a:buFont typeface="Arial" panose="020B0604020202020204" pitchFamily="34" charset="0"/>
              <a:buChar char="‒"/>
              <a:defRPr/>
            </a:pPr>
            <a:r>
              <a:rPr kumimoji="0" lang="zh-CN" altLang="en-US" sz="2400" b="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j-cs"/>
              </a:rPr>
              <a:t>若曲线</a:t>
            </a:r>
            <a:r>
              <a:rPr kumimoji="0" lang="zh-CN" altLang="en-US" sz="2400" b="0"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j-cs"/>
              </a:rPr>
              <a:t>方程为 </a:t>
            </a:r>
            <a:r>
              <a:rPr kumimoji="0" lang="en-US" altLang="zh-CN" sz="2400" b="0"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j-cs"/>
              </a:rPr>
              <a:t>x=x(t),y=y(t),z=z(t)</a:t>
            </a:r>
            <a:r>
              <a:rPr kumimoji="0" lang="zh-CN" altLang="en-US" sz="2400" b="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j-cs"/>
              </a:rPr>
              <a:t>，则曲线上一点处</a:t>
            </a:r>
            <a:r>
              <a:rPr kumimoji="0" lang="zh-CN" altLang="en-US" sz="2400" b="0"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j-cs"/>
              </a:rPr>
              <a:t>的一阶导数，即切线的</a:t>
            </a:r>
            <a:r>
              <a:rPr kumimoji="0" lang="zh-CN" altLang="en-US" sz="2400" b="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j-cs"/>
              </a:rPr>
              <a:t>方向向量（切向量）为</a:t>
            </a:r>
            <a:r>
              <a:rPr kumimoji="0" lang="en-US" altLang="zh-CN" sz="2400" b="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j-cs"/>
              </a:rPr>
              <a:t>(</a:t>
            </a:r>
            <a:r>
              <a:rPr kumimoji="0" lang="en-US" altLang="zh-CN" sz="2400" b="0"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j-cs"/>
              </a:rPr>
              <a:t>x'(t),y'(t),z'(t</a:t>
            </a:r>
            <a:r>
              <a:rPr kumimoji="0" lang="en-US" altLang="zh-CN" sz="2400" b="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j-cs"/>
              </a:rPr>
              <a:t>))</a:t>
            </a:r>
            <a:r>
              <a:rPr kumimoji="0" lang="en-US" altLang="zh-CN" sz="2400" b="0"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j-cs"/>
              </a:rPr>
              <a:t> </a:t>
            </a:r>
            <a:endParaRPr kumimoji="0" lang="en-US" altLang="zh-CN" sz="2400" b="0"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j-cs"/>
            </a:endParaRPr>
          </a:p>
          <a:p>
            <a:pPr marR="0" lvl="1" algn="l" defTabSz="914400" rtl="0" eaLnBrk="0" fontAlgn="base" latinLnBrk="0" hangingPunct="0">
              <a:lnSpc>
                <a:spcPct val="110000"/>
              </a:lnSpc>
              <a:spcBef>
                <a:spcPts val="600"/>
              </a:spcBef>
              <a:spcAft>
                <a:spcPct val="0"/>
              </a:spcAft>
              <a:buClrTx/>
              <a:buSzTx/>
              <a:buFont typeface="Arial" panose="020B0604020202020204" pitchFamily="34" charset="0"/>
              <a:buChar char="‒"/>
              <a:defRPr/>
            </a:pPr>
            <a:r>
              <a:rPr lang="zh-CN" altLang="en-US" noProof="0" smtClean="0">
                <a:ln>
                  <a:noFill/>
                </a:ln>
                <a:effectLst/>
                <a:uLnTx/>
                <a:uFillTx/>
                <a:sym typeface="+mn-ea"/>
              </a:rPr>
              <a:t>切矢量(一阶导数</a:t>
            </a:r>
            <a:r>
              <a:rPr lang="en-US" altLang="zh-CN" noProof="0" smtClean="0">
                <a:ln>
                  <a:noFill/>
                </a:ln>
                <a:effectLst/>
                <a:uLnTx/>
                <a:uFillTx/>
                <a:sym typeface="+mn-ea"/>
              </a:rPr>
              <a:t>)</a:t>
            </a:r>
            <a:r>
              <a:rPr lang="zh-CN" altLang="en-US" noProof="0" smtClean="0">
                <a:ln>
                  <a:noFill/>
                </a:ln>
                <a:effectLst/>
                <a:uLnTx/>
                <a:uFillTx/>
                <a:sym typeface="+mn-ea"/>
              </a:rPr>
              <a:t>反映了曲线对参数</a:t>
            </a:r>
            <a:r>
              <a:rPr lang="en-US" altLang="zh-CN" noProof="0" smtClean="0">
                <a:ln>
                  <a:noFill/>
                </a:ln>
                <a:effectLst/>
                <a:uLnTx/>
                <a:uFillTx/>
                <a:sym typeface="+mn-ea"/>
              </a:rPr>
              <a:t>t</a:t>
            </a:r>
            <a:r>
              <a:rPr lang="zh-CN" altLang="en-US" noProof="0" smtClean="0">
                <a:ln>
                  <a:noFill/>
                </a:ln>
                <a:effectLst/>
                <a:uLnTx/>
                <a:uFillTx/>
                <a:sym typeface="+mn-ea"/>
              </a:rPr>
              <a:t>的变化速度，即</a:t>
            </a:r>
            <a:r>
              <a:rPr lang="zh-CN" altLang="en-US" noProof="0">
                <a:ln>
                  <a:noFill/>
                </a:ln>
                <a:effectLst/>
                <a:uLnTx/>
                <a:uFillTx/>
                <a:cs typeface="+mj-cs"/>
                <a:sym typeface="+mn-ea"/>
              </a:rPr>
              <a:t>点在曲线上的运动</a:t>
            </a:r>
            <a:r>
              <a:rPr lang="zh-CN" altLang="en-US" noProof="0" smtClean="0">
                <a:ln>
                  <a:noFill/>
                </a:ln>
                <a:effectLst/>
                <a:uLnTx/>
                <a:uFillTx/>
                <a:cs typeface="+mj-cs"/>
                <a:sym typeface="+mn-ea"/>
              </a:rPr>
              <a:t>趋势</a:t>
            </a:r>
            <a:endParaRPr lang="zh-CN" altLang="en-US" noProof="0" smtClean="0">
              <a:ln>
                <a:noFill/>
              </a:ln>
              <a:effectLst/>
              <a:uLnTx/>
              <a:uFillTx/>
              <a:cs typeface="+mj-cs"/>
              <a:sym typeface="+mn-ea"/>
            </a:endParaRPr>
          </a:p>
          <a:p>
            <a:pPr marR="0" lvl="1" algn="l" defTabSz="914400" rtl="0" eaLnBrk="0" fontAlgn="base" latinLnBrk="0" hangingPunct="0">
              <a:lnSpc>
                <a:spcPct val="110000"/>
              </a:lnSpc>
              <a:spcBef>
                <a:spcPts val="600"/>
              </a:spcBef>
              <a:spcAft>
                <a:spcPct val="0"/>
              </a:spcAft>
              <a:buClrTx/>
              <a:buSzTx/>
              <a:buFont typeface="Arial" panose="020B0604020202020204" pitchFamily="34" charset="0"/>
              <a:buChar char="‒"/>
              <a:defRPr/>
            </a:pPr>
            <a:r>
              <a:rPr lang="zh-CN" altLang="en-US">
                <a:sym typeface="+mn-ea"/>
              </a:rPr>
              <a:t>对各参数方程求导，即可得到切向量表达式</a:t>
            </a:r>
            <a:endParaRPr kumimoji="0" lang="zh-CN" altLang="en-US" b="0" i="0" u="none" strike="noStrike" kern="1200" cap="none" spc="0" normalizeH="0" baseline="0" noProof="1">
              <a:solidFill>
                <a:schemeClr val="tx1"/>
              </a:solidFill>
              <a:latin typeface="华文楷体" panose="02010600040101010101" pitchFamily="2" charset="-122"/>
              <a:ea typeface="华文楷体" panose="02010600040101010101" pitchFamily="2" charset="-122"/>
              <a:cs typeface="+mn-cs"/>
            </a:endParaRPr>
          </a:p>
          <a:p>
            <a:pPr marR="0" lvl="1" algn="l" defTabSz="914400" rtl="0" eaLnBrk="0" fontAlgn="base" latinLnBrk="0" hangingPunct="0">
              <a:lnSpc>
                <a:spcPct val="110000"/>
              </a:lnSpc>
              <a:spcBef>
                <a:spcPts val="600"/>
              </a:spcBef>
              <a:spcAft>
                <a:spcPct val="0"/>
              </a:spcAft>
              <a:buClrTx/>
              <a:buSzTx/>
              <a:buFont typeface="Arial" panose="020B0604020202020204" pitchFamily="34" charset="0"/>
              <a:buChar char="‒"/>
              <a:defRPr/>
            </a:pPr>
            <a:endParaRPr lang="zh-CN" altLang="en-US" sz="2800" noProof="0" smtClean="0">
              <a:ln>
                <a:noFill/>
              </a:ln>
              <a:effectLst/>
              <a:uLnTx/>
              <a:uFillTx/>
              <a:sym typeface="+mn-ea"/>
            </a:endParaRPr>
          </a:p>
          <a:p>
            <a:pPr marL="457200" marR="0" lvl="2" indent="-342900" algn="l" defTabSz="914400" rtl="0" eaLnBrk="0" fontAlgn="base" latinLnBrk="0" hangingPunct="0">
              <a:lnSpc>
                <a:spcPct val="110000"/>
              </a:lnSpc>
              <a:spcBef>
                <a:spcPts val="600"/>
              </a:spcBef>
              <a:spcAft>
                <a:spcPct val="0"/>
              </a:spcAft>
              <a:buClrTx/>
              <a:buSzTx/>
              <a:buFont typeface="Arial" panose="020B0604020202020204" pitchFamily="34" charset="0"/>
              <a:buChar char="•"/>
              <a:defRPr/>
            </a:pPr>
            <a:r>
              <a:rPr lang="zh-CN" altLang="en-US" sz="2800" noProof="0" smtClean="0">
                <a:ln>
                  <a:noFill/>
                </a:ln>
                <a:effectLst/>
                <a:uLnTx/>
                <a:uFillTx/>
                <a:sym typeface="+mn-ea"/>
              </a:rPr>
              <a:t>曲率(二阶导数)是一阶导数的导数，反映了曲线对参数</a:t>
            </a:r>
            <a:r>
              <a:rPr lang="en-US" altLang="zh-CN" sz="2800" noProof="0" smtClean="0">
                <a:ln>
                  <a:noFill/>
                </a:ln>
                <a:effectLst/>
                <a:uLnTx/>
                <a:uFillTx/>
                <a:sym typeface="+mn-ea"/>
              </a:rPr>
              <a:t>t</a:t>
            </a:r>
            <a:r>
              <a:rPr lang="zh-CN" altLang="en-US" sz="2800" noProof="0" smtClean="0">
                <a:ln>
                  <a:noFill/>
                </a:ln>
                <a:effectLst/>
                <a:uLnTx/>
                <a:uFillTx/>
                <a:sym typeface="+mn-ea"/>
              </a:rPr>
              <a:t>变化的加速度，即曲线的弯曲程度</a:t>
            </a:r>
            <a:r>
              <a:rPr lang="en-US" altLang="zh-CN" sz="2800" noProof="0" smtClean="0">
                <a:ln>
                  <a:noFill/>
                </a:ln>
                <a:effectLst/>
                <a:uLnTx/>
                <a:uFillTx/>
                <a:sym typeface="+mn-ea"/>
              </a:rPr>
              <a:t>--</a:t>
            </a:r>
            <a:r>
              <a:rPr lang="zh-CN" altLang="en-US" sz="2800" noProof="0" smtClean="0">
                <a:ln>
                  <a:noFill/>
                </a:ln>
                <a:effectLst/>
                <a:uLnTx/>
                <a:uFillTx/>
                <a:sym typeface="+mn-ea"/>
              </a:rPr>
              <a:t>曲率</a:t>
            </a:r>
            <a:endParaRPr kumimoji="0" lang="zh-CN" altLang="en-US" sz="2800" b="0"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j-cs"/>
            </a:endParaRPr>
          </a:p>
        </p:txBody>
      </p:sp>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Rectangle 3"/>
          <p:cNvSpPr>
            <a:spLocks noGrp="1"/>
          </p:cNvSpPr>
          <p:nvPr>
            <p:ph idx="1"/>
          </p:nvPr>
        </p:nvSpPr>
        <p:spPr>
          <a:xfrm>
            <a:off x="192088" y="1341438"/>
            <a:ext cx="8916987" cy="4221162"/>
          </a:xfrm>
        </p:spPr>
        <p:txBody>
          <a:bodyPr vert="horz" wrap="square" lIns="91440" tIns="45720" rIns="91440" bIns="45720" anchor="t" anchorCtr="0"/>
          <a:p>
            <a:pPr marL="0" indent="0" algn="just">
              <a:lnSpc>
                <a:spcPct val="110000"/>
              </a:lnSpc>
              <a:spcBef>
                <a:spcPts val="600"/>
              </a:spcBef>
            </a:pPr>
            <a:r>
              <a:rPr lang="zh-CN" altLang="en-US" sz="2400" b="1" kern="1200" dirty="0">
                <a:solidFill>
                  <a:srgbClr val="000086"/>
                </a:solidFill>
                <a:latin typeface="Times New Roman" panose="02020603050405020304" pitchFamily="18" charset="0"/>
                <a:ea typeface="楷体" panose="02010609060101010101" pitchFamily="49" charset="-122"/>
                <a:cs typeface="+mn-cs"/>
              </a:rPr>
              <a:t>几何连续性</a:t>
            </a:r>
            <a:endParaRPr lang="zh-CN" altLang="en-US" sz="2400" b="1" kern="1200" dirty="0">
              <a:solidFill>
                <a:srgbClr val="000086"/>
              </a:solidFill>
              <a:latin typeface="Times New Roman" panose="02020603050405020304" pitchFamily="18" charset="0"/>
              <a:ea typeface="楷体" panose="02010609060101010101" pitchFamily="49" charset="-122"/>
              <a:cs typeface="+mn-cs"/>
            </a:endParaRPr>
          </a:p>
          <a:p>
            <a:pPr marL="360680" lvl="1" indent="0" algn="just">
              <a:lnSpc>
                <a:spcPct val="110000"/>
              </a:lnSpc>
              <a:spcBef>
                <a:spcPts val="600"/>
              </a:spcBef>
            </a:pPr>
            <a:r>
              <a:rPr lang="zh-CN" altLang="en-US" kern="1200" dirty="0">
                <a:latin typeface="Times New Roman" panose="02020603050405020304" pitchFamily="18" charset="0"/>
                <a:ea typeface="楷体" panose="02010609060101010101" pitchFamily="49" charset="-122"/>
                <a:cs typeface="+mn-cs"/>
              </a:rPr>
              <a:t>只需两曲线段在连接点处参数导数成比例，不必相等</a:t>
            </a:r>
            <a:endParaRPr lang="zh-CN" altLang="en-US" kern="1200" dirty="0">
              <a:latin typeface="Times New Roman" panose="02020603050405020304" pitchFamily="18" charset="0"/>
              <a:ea typeface="楷体" panose="02010609060101010101" pitchFamily="49" charset="-122"/>
              <a:cs typeface="+mn-cs"/>
            </a:endParaRPr>
          </a:p>
          <a:p>
            <a:pPr marL="360680" lvl="1" indent="0" algn="just">
              <a:lnSpc>
                <a:spcPct val="110000"/>
              </a:lnSpc>
              <a:spcBef>
                <a:spcPts val="600"/>
              </a:spcBef>
            </a:pPr>
            <a:r>
              <a:rPr lang="zh-CN" altLang="en-US" kern="1200" dirty="0">
                <a:latin typeface="Times New Roman" panose="02020603050405020304" pitchFamily="18" charset="0"/>
                <a:ea typeface="楷体" panose="02010609060101010101" pitchFamily="49" charset="-122"/>
                <a:cs typeface="+mn-cs"/>
              </a:rPr>
              <a:t>直观的、易于交互控制的连续性</a:t>
            </a:r>
            <a:endParaRPr lang="zh-CN" altLang="en-US" kern="1200" dirty="0">
              <a:latin typeface="Times New Roman" panose="02020603050405020304" pitchFamily="18" charset="0"/>
              <a:ea typeface="楷体" panose="02010609060101010101" pitchFamily="49" charset="-122"/>
              <a:cs typeface="+mn-cs"/>
            </a:endParaRPr>
          </a:p>
          <a:p>
            <a:pPr marL="360680" lvl="1" indent="0" algn="just">
              <a:lnSpc>
                <a:spcPct val="110000"/>
              </a:lnSpc>
              <a:spcBef>
                <a:spcPts val="600"/>
              </a:spcBef>
            </a:pPr>
            <a:r>
              <a:rPr lang="zh-CN" altLang="en-US" kern="1200" dirty="0">
                <a:latin typeface="Times New Roman" panose="02020603050405020304" pitchFamily="18" charset="0"/>
                <a:ea typeface="楷体" panose="02010609060101010101" pitchFamily="49" charset="-122"/>
                <a:cs typeface="+mn-cs"/>
              </a:rPr>
              <a:t>G0连续（0阶几何连续）</a:t>
            </a:r>
            <a:endParaRPr lang="zh-CN" altLang="en-US" kern="1200" dirty="0">
              <a:latin typeface="Times New Roman" panose="02020603050405020304" pitchFamily="18" charset="0"/>
              <a:ea typeface="楷体" panose="02010609060101010101" pitchFamily="49" charset="-122"/>
              <a:cs typeface="+mn-cs"/>
            </a:endParaRPr>
          </a:p>
          <a:p>
            <a:pPr marL="720725" lvl="2" indent="0" algn="just">
              <a:lnSpc>
                <a:spcPct val="110000"/>
              </a:lnSpc>
              <a:spcBef>
                <a:spcPts val="600"/>
              </a:spcBef>
            </a:pPr>
            <a:r>
              <a:rPr lang="zh-CN" altLang="en-US" kern="1200" dirty="0">
                <a:latin typeface="Times New Roman" panose="02020603050405020304" pitchFamily="18" charset="0"/>
                <a:ea typeface="楷体" panose="02010609060101010101" pitchFamily="49" charset="-122"/>
                <a:cs typeface="+mn-cs"/>
              </a:rPr>
              <a:t>与C0连续相同。</a:t>
            </a:r>
            <a:endParaRPr lang="zh-CN" altLang="en-US" kern="1200" dirty="0">
              <a:latin typeface="Times New Roman" panose="02020603050405020304" pitchFamily="18" charset="0"/>
              <a:ea typeface="楷体" panose="02010609060101010101" pitchFamily="49" charset="-122"/>
              <a:cs typeface="+mn-cs"/>
            </a:endParaRPr>
          </a:p>
          <a:p>
            <a:pPr marL="360680" lvl="1" indent="0" algn="just">
              <a:lnSpc>
                <a:spcPct val="110000"/>
              </a:lnSpc>
              <a:spcBef>
                <a:spcPts val="600"/>
              </a:spcBef>
            </a:pPr>
            <a:r>
              <a:rPr lang="zh-CN" altLang="en-US" kern="1200" dirty="0">
                <a:latin typeface="Times New Roman" panose="02020603050405020304" pitchFamily="18" charset="0"/>
                <a:ea typeface="楷体" panose="02010609060101010101" pitchFamily="49" charset="-122"/>
                <a:cs typeface="+mn-cs"/>
              </a:rPr>
              <a:t>G1连续（一阶几何连续）</a:t>
            </a:r>
            <a:endParaRPr lang="zh-CN" altLang="en-US" kern="1200" dirty="0">
              <a:latin typeface="Times New Roman" panose="02020603050405020304" pitchFamily="18" charset="0"/>
              <a:ea typeface="楷体" panose="02010609060101010101" pitchFamily="49" charset="-122"/>
              <a:cs typeface="+mn-cs"/>
            </a:endParaRPr>
          </a:p>
          <a:p>
            <a:pPr marL="720725" lvl="2" indent="0" algn="just">
              <a:lnSpc>
                <a:spcPct val="110000"/>
              </a:lnSpc>
              <a:spcBef>
                <a:spcPts val="600"/>
              </a:spcBef>
            </a:pPr>
            <a:r>
              <a:rPr lang="zh-CN" altLang="en-US" kern="1200" dirty="0">
                <a:latin typeface="Times New Roman" panose="02020603050405020304" pitchFamily="18" charset="0"/>
                <a:ea typeface="楷体" panose="02010609060101010101" pitchFamily="49" charset="-122"/>
                <a:cs typeface="+mn-cs"/>
              </a:rPr>
              <a:t>一阶导数在</a:t>
            </a:r>
            <a:r>
              <a:rPr lang="zh-CN" altLang="en-US" dirty="0">
                <a:latin typeface="Times New Roman" panose="02020603050405020304" pitchFamily="18" charset="0"/>
                <a:ea typeface="楷体" panose="02010609060101010101" pitchFamily="49" charset="-122"/>
                <a:sym typeface="+mn-ea"/>
              </a:rPr>
              <a:t>连接点处</a:t>
            </a:r>
            <a:r>
              <a:rPr lang="zh-CN" altLang="en-US" kern="1200" dirty="0">
                <a:latin typeface="Times New Roman" panose="02020603050405020304" pitchFamily="18" charset="0"/>
                <a:ea typeface="楷体" panose="02010609060101010101" pitchFamily="49" charset="-122"/>
                <a:cs typeface="+mn-cs"/>
              </a:rPr>
              <a:t>成比例（切向量不一定相等）</a:t>
            </a:r>
            <a:endParaRPr lang="zh-CN" altLang="en-US" kern="1200" dirty="0">
              <a:latin typeface="Times New Roman" panose="02020603050405020304" pitchFamily="18" charset="0"/>
              <a:ea typeface="楷体" panose="02010609060101010101" pitchFamily="49" charset="-122"/>
              <a:cs typeface="+mn-cs"/>
            </a:endParaRPr>
          </a:p>
          <a:p>
            <a:pPr marL="720725" lvl="2" indent="0" algn="just">
              <a:lnSpc>
                <a:spcPct val="110000"/>
              </a:lnSpc>
              <a:spcBef>
                <a:spcPts val="600"/>
              </a:spcBef>
            </a:pPr>
            <a:r>
              <a:rPr lang="zh-CN" altLang="en-US" kern="1200" dirty="0">
                <a:latin typeface="Times New Roman" panose="02020603050405020304" pitchFamily="18" charset="0"/>
                <a:ea typeface="楷体" panose="02010609060101010101" pitchFamily="49" charset="-122"/>
                <a:cs typeface="+mn-cs"/>
              </a:rPr>
              <a:t>在端点处有公共的切线，即切线方向一致</a:t>
            </a:r>
            <a:endParaRPr lang="zh-CN" altLang="en-US" kern="1200" dirty="0">
              <a:latin typeface="Times New Roman" panose="02020603050405020304" pitchFamily="18" charset="0"/>
              <a:ea typeface="楷体" panose="02010609060101010101" pitchFamily="49" charset="-122"/>
              <a:cs typeface="+mn-cs"/>
            </a:endParaRPr>
          </a:p>
          <a:p>
            <a:pPr marL="360680" lvl="1" indent="0" algn="just">
              <a:lnSpc>
                <a:spcPct val="110000"/>
              </a:lnSpc>
              <a:spcBef>
                <a:spcPts val="600"/>
              </a:spcBef>
            </a:pPr>
            <a:r>
              <a:rPr lang="zh-CN" altLang="en-US" kern="1200" dirty="0">
                <a:latin typeface="Times New Roman" panose="02020603050405020304" pitchFamily="18" charset="0"/>
                <a:ea typeface="楷体" panose="02010609060101010101" pitchFamily="49" charset="-122"/>
                <a:cs typeface="+mn-cs"/>
              </a:rPr>
              <a:t>G2连续（二阶几何连续）</a:t>
            </a:r>
            <a:endParaRPr lang="zh-CN" altLang="en-US" kern="1200" dirty="0">
              <a:latin typeface="Times New Roman" panose="02020603050405020304" pitchFamily="18" charset="0"/>
              <a:ea typeface="楷体" panose="02010609060101010101" pitchFamily="49" charset="-122"/>
              <a:cs typeface="+mn-cs"/>
            </a:endParaRPr>
          </a:p>
          <a:p>
            <a:pPr marL="720725" lvl="2" indent="0" algn="just">
              <a:lnSpc>
                <a:spcPct val="110000"/>
              </a:lnSpc>
              <a:spcBef>
                <a:spcPts val="600"/>
              </a:spcBef>
            </a:pPr>
            <a:r>
              <a:rPr lang="zh-CN" altLang="en-US" kern="1200" dirty="0">
                <a:latin typeface="Times New Roman" panose="02020603050405020304" pitchFamily="18" charset="0"/>
                <a:ea typeface="楷体" panose="02010609060101010101" pitchFamily="49" charset="-122"/>
                <a:cs typeface="+mn-cs"/>
              </a:rPr>
              <a:t>相邻曲线的连接点处一阶导数和二阶导数均成比例</a:t>
            </a:r>
            <a:endParaRPr lang="zh-CN" altLang="en-US" kern="1200" dirty="0">
              <a:latin typeface="Times New Roman" panose="02020603050405020304" pitchFamily="18" charset="0"/>
              <a:ea typeface="楷体" panose="02010609060101010101" pitchFamily="49" charset="-122"/>
              <a:cs typeface="+mn-cs"/>
            </a:endParaRPr>
          </a:p>
          <a:p>
            <a:pPr marL="720725" lvl="2" indent="0" algn="just">
              <a:lnSpc>
                <a:spcPct val="110000"/>
              </a:lnSpc>
              <a:spcBef>
                <a:spcPts val="600"/>
              </a:spcBef>
            </a:pPr>
            <a:r>
              <a:rPr lang="zh-CN" altLang="en-US" kern="1200" dirty="0">
                <a:latin typeface="Times New Roman" panose="02020603050405020304" pitchFamily="18" charset="0"/>
                <a:ea typeface="楷体" panose="02010609060101010101" pitchFamily="49" charset="-122"/>
                <a:cs typeface="+mn-cs"/>
              </a:rPr>
              <a:t>在</a:t>
            </a:r>
            <a:r>
              <a:rPr lang="zh-CN" altLang="en-US" dirty="0">
                <a:latin typeface="Times New Roman" panose="02020603050405020304" pitchFamily="18" charset="0"/>
                <a:ea typeface="楷体" panose="02010609060101010101" pitchFamily="49" charset="-122"/>
                <a:sym typeface="+mn-ea"/>
              </a:rPr>
              <a:t>连接点处有公共的曲率</a:t>
            </a:r>
            <a:endParaRPr lang="zh-CN" altLang="en-US" kern="1200" dirty="0">
              <a:latin typeface="Times New Roman" panose="02020603050405020304" pitchFamily="18" charset="0"/>
              <a:ea typeface="楷体" panose="02010609060101010101" pitchFamily="49" charset="-122"/>
              <a:cs typeface="+mn-cs"/>
            </a:endParaRPr>
          </a:p>
        </p:txBody>
      </p:sp>
      <p:sp>
        <p:nvSpPr>
          <p:cNvPr id="27651" name="标题 1"/>
          <p:cNvSpPr>
            <a:spLocks noGrp="1"/>
          </p:cNvSpPr>
          <p:nvPr>
            <p:ph type="title"/>
          </p:nvPr>
        </p:nvSpPr>
        <p:spPr/>
        <p:txBody>
          <a:bodyPr vert="horz" wrap="square" lIns="91440" tIns="45720" rIns="91440" bIns="45720" anchor="ctr" anchorCtr="0"/>
          <a:p>
            <a:pPr eaLnBrk="1" hangingPunct="1"/>
            <a:r>
              <a:rPr lang="en-US" altLang="zh-CN" kern="1200" dirty="0">
                <a:latin typeface="华文楷体" panose="02010600040101010101" pitchFamily="2" charset="-122"/>
                <a:ea typeface="华文楷体" panose="02010600040101010101" pitchFamily="2" charset="-122"/>
                <a:cs typeface="+mj-cs"/>
              </a:rPr>
              <a:t>6.4.1 </a:t>
            </a:r>
            <a:r>
              <a:rPr lang="zh-CN" altLang="en-US" kern="1200" dirty="0">
                <a:latin typeface="华文楷体" panose="02010600040101010101" pitchFamily="2" charset="-122"/>
                <a:ea typeface="华文楷体" panose="02010600040101010101" pitchFamily="2" charset="-122"/>
                <a:cs typeface="+mj-cs"/>
              </a:rPr>
              <a:t>曲线</a:t>
            </a:r>
            <a:r>
              <a:rPr lang="en-US" altLang="zh-CN" kern="1200" dirty="0">
                <a:latin typeface="华文楷体" panose="02010600040101010101" pitchFamily="2" charset="-122"/>
                <a:ea typeface="华文楷体" panose="02010600040101010101" pitchFamily="2" charset="-122"/>
                <a:cs typeface="+mj-cs"/>
              </a:rPr>
              <a:t>/</a:t>
            </a:r>
            <a:r>
              <a:rPr lang="zh-CN" altLang="en-US" kern="1200" dirty="0">
                <a:latin typeface="华文楷体" panose="02010600040101010101" pitchFamily="2" charset="-122"/>
                <a:ea typeface="华文楷体" panose="02010600040101010101" pitchFamily="2" charset="-122"/>
                <a:cs typeface="+mj-cs"/>
              </a:rPr>
              <a:t>曲面基础</a:t>
            </a:r>
            <a:r>
              <a:rPr lang="en-US" altLang="zh-CN" kern="1200" dirty="0">
                <a:latin typeface="华文楷体" panose="02010600040101010101" pitchFamily="2" charset="-122"/>
                <a:ea typeface="华文楷体" panose="02010600040101010101" pitchFamily="2" charset="-122"/>
                <a:cs typeface="+mj-cs"/>
              </a:rPr>
              <a:t>—</a:t>
            </a:r>
            <a:r>
              <a:rPr lang="zh-CN" altLang="en-US" kern="1200" dirty="0">
                <a:latin typeface="华文楷体" panose="02010600040101010101" pitchFamily="2" charset="-122"/>
                <a:ea typeface="华文楷体" panose="02010600040101010101" pitchFamily="2" charset="-122"/>
                <a:cs typeface="+mj-cs"/>
              </a:rPr>
              <a:t>曲线连续性</a:t>
            </a:r>
            <a:endParaRPr lang="zh-CN" altLang="en-US" kern="1200" dirty="0">
              <a:latin typeface="楷体" panose="02010609060101010101" pitchFamily="49" charset="-122"/>
              <a:ea typeface="楷体" panose="02010609060101010101" pitchFamily="49" charset="-122"/>
              <a:cs typeface="+mj-cs"/>
            </a:endParaRPr>
          </a:p>
        </p:txBody>
      </p:sp>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dirty="0">
                <a:sym typeface="+mn-ea"/>
              </a:rPr>
              <a:t>6.4.1 </a:t>
            </a:r>
            <a:r>
              <a:rPr lang="zh-CN" altLang="en-US" dirty="0">
                <a:sym typeface="+mn-ea"/>
              </a:rPr>
              <a:t>曲线</a:t>
            </a:r>
            <a:r>
              <a:rPr lang="en-US" altLang="zh-CN" dirty="0">
                <a:sym typeface="+mn-ea"/>
              </a:rPr>
              <a:t>/</a:t>
            </a:r>
            <a:r>
              <a:rPr lang="zh-CN" altLang="en-US" dirty="0">
                <a:sym typeface="+mn-ea"/>
              </a:rPr>
              <a:t>曲面基础</a:t>
            </a:r>
            <a:r>
              <a:rPr lang="en-US" altLang="zh-CN" dirty="0">
                <a:sym typeface="+mn-ea"/>
              </a:rPr>
              <a:t>—</a:t>
            </a:r>
            <a:r>
              <a:rPr lang="zh-CN" altLang="en-US" dirty="0">
                <a:sym typeface="+mn-ea"/>
              </a:rPr>
              <a:t>曲线连续性</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475615" y="2648585"/>
            <a:ext cx="8191500" cy="2428875"/>
          </a:xfrm>
          <a:prstGeom prst="rect">
            <a:avLst/>
          </a:prstGeom>
        </p:spPr>
      </p:pic>
      <p:sp>
        <p:nvSpPr>
          <p:cNvPr id="27649" name="Rectangle 3"/>
          <p:cNvSpPr>
            <a:spLocks noGrp="1"/>
          </p:cNvSpPr>
          <p:nvPr>
            <p:custDataLst>
              <p:tags r:id="rId3"/>
            </p:custDataLst>
          </p:nvPr>
        </p:nvSpPr>
        <p:spPr>
          <a:xfrm>
            <a:off x="192088" y="1341438"/>
            <a:ext cx="8916987" cy="4221162"/>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10000"/>
              </a:lnSpc>
              <a:spcBef>
                <a:spcPts val="600"/>
              </a:spcBef>
            </a:pPr>
            <a:r>
              <a:rPr lang="zh-CN" altLang="en-US" sz="2400" b="1" kern="1200" dirty="0">
                <a:solidFill>
                  <a:srgbClr val="000086"/>
                </a:solidFill>
                <a:latin typeface="Times New Roman" panose="02020603050405020304" pitchFamily="18" charset="0"/>
                <a:ea typeface="楷体" panose="02010609060101010101" pitchFamily="49" charset="-122"/>
                <a:cs typeface="+mn-cs"/>
              </a:rPr>
              <a:t>几何连续性</a:t>
            </a:r>
            <a:endParaRPr lang="zh-CN" altLang="en-US" sz="2400" b="1" kern="1200" dirty="0">
              <a:solidFill>
                <a:srgbClr val="000086"/>
              </a:solidFill>
              <a:latin typeface="Times New Roman" panose="02020603050405020304" pitchFamily="18" charset="0"/>
              <a:ea typeface="楷体" panose="02010609060101010101" pitchFamily="49" charset="-122"/>
              <a:cs typeface="+mn-cs"/>
            </a:endParaRPr>
          </a:p>
          <a:p>
            <a:pPr marL="360680" lvl="1" indent="0" algn="just">
              <a:lnSpc>
                <a:spcPct val="110000"/>
              </a:lnSpc>
              <a:spcBef>
                <a:spcPts val="600"/>
              </a:spcBef>
              <a:buNone/>
            </a:pPr>
            <a:endParaRPr lang="zh-CN" altLang="en-US" kern="1200" dirty="0">
              <a:latin typeface="Times New Roman" panose="02020603050405020304" pitchFamily="18" charset="0"/>
              <a:ea typeface="楷体" panose="02010609060101010101" pitchFamily="49" charset="-122"/>
              <a:cs typeface="+mn-cs"/>
            </a:endParaRPr>
          </a:p>
        </p:txBody>
      </p:sp>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内容占位符 8"/>
          <p:cNvSpPr>
            <a:spLocks noGrp="1"/>
          </p:cNvSpPr>
          <p:nvPr>
            <p:ph idx="1"/>
          </p:nvPr>
        </p:nvSpPr>
        <p:spPr>
          <a:xfrm>
            <a:off x="376238" y="1196975"/>
            <a:ext cx="8229600" cy="4829175"/>
          </a:xfrm>
        </p:spPr>
        <p:txBody>
          <a:bodyPr vert="horz" wrap="square" lIns="91440" tIns="45720" rIns="91440" bIns="45720" anchor="t" anchorCtr="0"/>
          <a:p>
            <a:r>
              <a:rPr lang="zh-CN" altLang="en-US" sz="2400" b="1" kern="1200" dirty="0">
                <a:latin typeface="楷体" panose="02010609060101010101" pitchFamily="49" charset="-122"/>
                <a:ea typeface="楷体" panose="02010609060101010101" pitchFamily="49" charset="-122"/>
                <a:cs typeface="+mn-cs"/>
              </a:rPr>
              <a:t>一类是简单曲线曲面，可以用函数和方程表示。例如抛物线，双曲线等</a:t>
            </a:r>
            <a:endParaRPr lang="en-US" altLang="zh-CN" sz="2400" b="1" kern="1200" dirty="0">
              <a:latin typeface="楷体" panose="02010609060101010101" pitchFamily="49" charset="-122"/>
              <a:ea typeface="楷体" panose="02010609060101010101" pitchFamily="49" charset="-122"/>
              <a:cs typeface="+mn-cs"/>
            </a:endParaRPr>
          </a:p>
          <a:p>
            <a:endParaRPr lang="en-US" altLang="zh-CN" sz="2400" b="1" kern="1200" dirty="0">
              <a:latin typeface="楷体" panose="02010609060101010101" pitchFamily="49" charset="-122"/>
              <a:ea typeface="楷体" panose="02010609060101010101" pitchFamily="49" charset="-122"/>
              <a:cs typeface="+mn-cs"/>
            </a:endParaRPr>
          </a:p>
          <a:p>
            <a:endParaRPr lang="en-US" altLang="zh-CN" sz="2400" b="1" kern="1200" dirty="0">
              <a:latin typeface="楷体" panose="02010609060101010101" pitchFamily="49" charset="-122"/>
              <a:ea typeface="楷体" panose="02010609060101010101" pitchFamily="49" charset="-122"/>
              <a:cs typeface="+mn-cs"/>
            </a:endParaRPr>
          </a:p>
        </p:txBody>
      </p:sp>
      <p:sp>
        <p:nvSpPr>
          <p:cNvPr id="6146" name="Text Box 2"/>
          <p:cNvSpPr txBox="1"/>
          <p:nvPr/>
        </p:nvSpPr>
        <p:spPr>
          <a:xfrm>
            <a:off x="1187450" y="357188"/>
            <a:ext cx="6605588" cy="584200"/>
          </a:xfrm>
          <a:prstGeom prst="rect">
            <a:avLst/>
          </a:prstGeom>
          <a:noFill/>
          <a:ln w="9525">
            <a:noFill/>
          </a:ln>
        </p:spPr>
        <p:txBody>
          <a:bodyPr anchor="t" anchorCtr="0">
            <a:spAutoFit/>
          </a:bodyPr>
          <a:p>
            <a:pPr algn="ctr" eaLnBrk="0" hangingPunct="0">
              <a:spcBef>
                <a:spcPct val="50000"/>
              </a:spcBef>
              <a:buFontTx/>
            </a:pPr>
            <a:r>
              <a:rPr lang="en-US" altLang="zh-CN" dirty="0">
                <a:solidFill>
                  <a:schemeClr val="tx1"/>
                </a:solidFill>
                <a:latin typeface="华文楷体" panose="02010600040101010101" pitchFamily="2" charset="-122"/>
                <a:ea typeface="华文楷体" panose="02010600040101010101" pitchFamily="2" charset="-122"/>
              </a:rPr>
              <a:t>6.4  </a:t>
            </a:r>
            <a:r>
              <a:rPr lang="zh-CN" altLang="en-US" dirty="0">
                <a:solidFill>
                  <a:schemeClr val="tx1"/>
                </a:solidFill>
                <a:latin typeface="华文楷体" panose="02010600040101010101" pitchFamily="2" charset="-122"/>
                <a:ea typeface="华文楷体" panose="02010600040101010101" pitchFamily="2" charset="-122"/>
              </a:rPr>
              <a:t>曲线</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曲面造型</a:t>
            </a:r>
            <a:endParaRPr lang="zh-CN" altLang="en-US" dirty="0">
              <a:solidFill>
                <a:schemeClr val="tx1"/>
              </a:solidFill>
              <a:latin typeface="华文楷体" panose="02010600040101010101" pitchFamily="2" charset="-122"/>
              <a:ea typeface="华文楷体" panose="02010600040101010101" pitchFamily="2" charset="-122"/>
            </a:endParaRPr>
          </a:p>
        </p:txBody>
      </p:sp>
      <p:pic>
        <p:nvPicPr>
          <p:cNvPr id="6147" name="Picture 16" descr="https://pic2.zhimg.com/80/v2-658b73f28929fbe51be2e8167152a729_720w.jpg"/>
          <p:cNvPicPr>
            <a:picLocks noChangeAspect="1"/>
          </p:cNvPicPr>
          <p:nvPr/>
        </p:nvPicPr>
        <p:blipFill>
          <a:blip r:embed="rId1"/>
          <a:srcRect t="19466" b="13087"/>
          <a:stretch>
            <a:fillRect/>
          </a:stretch>
        </p:blipFill>
        <p:spPr>
          <a:xfrm>
            <a:off x="1763395" y="2997200"/>
            <a:ext cx="5489575" cy="2221230"/>
          </a:xfrm>
          <a:prstGeom prst="rect">
            <a:avLst/>
          </a:prstGeom>
          <a:noFill/>
          <a:ln w="9525">
            <a:noFill/>
          </a:ln>
        </p:spPr>
      </p:pic>
      <p:sp>
        <p:nvSpPr>
          <p:cNvPr id="6148" name="TextBox 1"/>
          <p:cNvSpPr txBox="1"/>
          <p:nvPr/>
        </p:nvSpPr>
        <p:spPr>
          <a:xfrm>
            <a:off x="2627313" y="5301615"/>
            <a:ext cx="3998912" cy="306705"/>
          </a:xfrm>
          <a:prstGeom prst="rect">
            <a:avLst/>
          </a:prstGeom>
          <a:noFill/>
          <a:ln w="9525">
            <a:noFill/>
          </a:ln>
        </p:spPr>
        <p:txBody>
          <a:bodyPr anchor="t" anchorCtr="0">
            <a:spAutoFit/>
          </a:bodyPr>
          <a:p>
            <a:pPr>
              <a:buFontTx/>
            </a:pPr>
            <a:r>
              <a:rPr lang="en-US" altLang="zh-CN" sz="1400" b="0" dirty="0">
                <a:solidFill>
                  <a:schemeClr val="tx1"/>
                </a:solidFill>
                <a:latin typeface="Times New Roman" panose="02020603050405020304" pitchFamily="18" charset="0"/>
                <a:ea typeface="宋体" panose="02010600030101010101" pitchFamily="2" charset="-122"/>
              </a:rPr>
              <a:t>https://zhuanlan.zhihu.com/p/145333903</a:t>
            </a:r>
            <a:endParaRPr lang="en-US" altLang="zh-CN" sz="14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Rectangle 3"/>
          <p:cNvSpPr>
            <a:spLocks noGrp="1" noChangeArrowheads="1"/>
          </p:cNvSpPr>
          <p:nvPr>
            <p:ph type="body" idx="4294967295"/>
          </p:nvPr>
        </p:nvSpPr>
        <p:spPr>
          <a:xfrm>
            <a:off x="179705" y="1264285"/>
            <a:ext cx="8785225" cy="4862195"/>
          </a:xfrm>
        </p:spPr>
        <p:txBody>
          <a:bodyPr vert="horz" wrap="square" lIns="91440" tIns="45720" rIns="91440" bIns="45720" numCol="1" anchor="t" anchorCtr="0" compatLnSpc="1"/>
          <a:lstStyle/>
          <a:p>
            <a:pPr marL="247650" marR="0" lvl="0" indent="-342900" algn="l" defTabSz="914400" rtl="0" eaLnBrk="0" fontAlgn="base" latinLnBrk="0" hangingPunct="0">
              <a:lnSpc>
                <a:spcPct val="11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参数连续性</a:t>
            </a:r>
            <a:endPar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56285" marR="0" lvl="1" indent="-285750" algn="l" defTabSz="914400" rtl="0" eaLnBrk="0" fontAlgn="base" latinLnBrk="0" hangingPunct="0">
              <a:lnSpc>
                <a:spcPct val="11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n-cs"/>
              </a:rPr>
              <a:t>传统意义上的、严格的连续</a:t>
            </a:r>
            <a:endParaRPr kumimoji="0" lang="zh-CN" altLang="en-US" sz="2400"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756285" marR="0" lvl="1" indent="-285750" algn="l" defTabSz="914400" rtl="0" eaLnBrk="0" fontAlgn="base" latinLnBrk="0" hangingPunct="0">
              <a:lnSpc>
                <a:spcPct val="11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n-cs"/>
              </a:rPr>
              <a:t>几何设计中不太直观</a:t>
            </a:r>
            <a:endParaRPr kumimoji="0" lang="zh-CN" altLang="en-US" sz="2400"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247650" marR="0" lvl="0" indent="-342900" algn="l" defTabSz="914400" rtl="0" eaLnBrk="0" fontAlgn="base" latinLnBrk="0" hangingPunct="0">
              <a:lnSpc>
                <a:spcPct val="11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几何</a:t>
            </a:r>
            <a:r>
              <a:rPr kumimoji="0" lang="zh-CN" altLang="en-US" sz="240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rPr>
              <a:t>连续性</a:t>
            </a:r>
            <a:endParaRPr kumimoji="0" lang="zh-CN" altLang="en-US" sz="240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endParaRPr>
          </a:p>
          <a:p>
            <a:pPr marL="756285" marR="0" lvl="1" indent="-285750" algn="l" defTabSz="914400" rtl="0" eaLnBrk="0" fontAlgn="base" latinLnBrk="0" hangingPunct="0">
              <a:lnSpc>
                <a:spcPct val="11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n-cs"/>
              </a:rPr>
              <a:t>只需限定两个曲线段在交点处的参数导数成比例，不必完全相等，是一种更直观、易于交互控制的连续性</a:t>
            </a:r>
            <a:endParaRPr kumimoji="0" lang="en-US" altLang="zh-CN" sz="2400"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342900" marR="0" lvl="0" indent="-342900" algn="l" defTabSz="914400" rtl="0" eaLnBrk="0" fontAlgn="base" latinLnBrk="0" hangingPunct="0">
              <a:lnSpc>
                <a:spcPct val="120000"/>
              </a:lnSpc>
              <a:spcBef>
                <a:spcPct val="0"/>
              </a:spcBef>
              <a:spcAft>
                <a:spcPct val="0"/>
              </a:spcAft>
              <a:buClrTx/>
              <a:buSzTx/>
              <a:buFont typeface="Arial" panose="020B0604020202020204" pitchFamily="34" charset="0"/>
              <a:buChar char="•"/>
              <a:defRPr/>
            </a:pPr>
            <a:r>
              <a:rPr kumimoji="0" lang="zh-CN" altLang="en-US"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sym typeface="宋体" panose="02010600030101010101" pitchFamily="2" charset="-122"/>
              </a:rPr>
              <a:t>两种方法并不矛盾，</a:t>
            </a:r>
            <a:r>
              <a:rPr kumimoji="0" lang="en-US" altLang="zh-CN"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sym typeface="宋体" panose="02010600030101010101" pitchFamily="2" charset="-122"/>
              </a:rPr>
              <a:t>C</a:t>
            </a:r>
            <a:r>
              <a:rPr kumimoji="0" lang="en-US" altLang="zh-CN" sz="2400" i="0" u="none" strike="noStrike" kern="1200" cap="none" spc="0" normalizeH="0" baseline="30000" noProof="0" smtClean="0">
                <a:ln>
                  <a:noFill/>
                </a:ln>
                <a:solidFill>
                  <a:schemeClr val="tx1"/>
                </a:solidFill>
                <a:effectLst/>
                <a:uLnTx/>
                <a:uFillTx/>
                <a:latin typeface="华文楷体" panose="02010600040101010101" pitchFamily="2" charset="-122"/>
                <a:ea typeface="华文楷体" panose="02010600040101010101" pitchFamily="2" charset="-122"/>
                <a:cs typeface="+mn-cs"/>
                <a:sym typeface="宋体" panose="02010600030101010101" pitchFamily="2" charset="-122"/>
              </a:rPr>
              <a:t>n </a:t>
            </a:r>
            <a:r>
              <a:rPr kumimoji="0" lang="zh-CN" altLang="en-US"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sym typeface="宋体" panose="02010600030101010101" pitchFamily="2" charset="-122"/>
              </a:rPr>
              <a:t>连续包含在</a:t>
            </a:r>
            <a:r>
              <a:rPr kumimoji="0" lang="en-US" altLang="zh-CN"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sym typeface="宋体" panose="02010600030101010101" pitchFamily="2" charset="-122"/>
              </a:rPr>
              <a:t>G</a:t>
            </a:r>
            <a:r>
              <a:rPr kumimoji="0" lang="en-US" altLang="zh-CN" sz="2400" i="0" u="none" strike="noStrike" kern="1200" cap="none" spc="0" normalizeH="0" baseline="30000" noProof="0" smtClean="0">
                <a:ln>
                  <a:noFill/>
                </a:ln>
                <a:solidFill>
                  <a:schemeClr val="tx1"/>
                </a:solidFill>
                <a:effectLst/>
                <a:uLnTx/>
                <a:uFillTx/>
                <a:latin typeface="华文楷体" panose="02010600040101010101" pitchFamily="2" charset="-122"/>
                <a:ea typeface="华文楷体" panose="02010600040101010101" pitchFamily="2" charset="-122"/>
                <a:cs typeface="+mn-cs"/>
                <a:sym typeface="宋体" panose="02010600030101010101" pitchFamily="2" charset="-122"/>
              </a:rPr>
              <a:t>n </a:t>
            </a:r>
            <a:r>
              <a:rPr kumimoji="0" lang="zh-CN" altLang="en-US"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sym typeface="宋体" panose="02010600030101010101" pitchFamily="2" charset="-122"/>
              </a:rPr>
              <a:t>连续之中</a:t>
            </a:r>
            <a:endParaRPr kumimoji="0" lang="en-US" altLang="zh-CN" sz="26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sym typeface="宋体" panose="02010600030101010101" pitchFamily="2" charset="-122"/>
            </a:endParaRPr>
          </a:p>
          <a:p>
            <a:pPr marL="342900" marR="0" lvl="0" indent="-342900" algn="l" defTabSz="914400" rtl="0" eaLnBrk="0" fontAlgn="base" latinLnBrk="0" hangingPunct="0">
              <a:lnSpc>
                <a:spcPct val="120000"/>
              </a:lnSpc>
              <a:spcBef>
                <a:spcPct val="0"/>
              </a:spcBef>
              <a:spcAft>
                <a:spcPct val="0"/>
              </a:spcAft>
              <a:buClrTx/>
              <a:buSzTx/>
              <a:buFont typeface="Arial" panose="020B0604020202020204" pitchFamily="34" charset="0"/>
              <a:buChar char="•"/>
              <a:defRPr/>
            </a:pPr>
            <a:r>
              <a:rPr kumimoji="0" lang="zh-CN" altLang="en-US"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在曲线曲面造型中，一般只用到</a:t>
            </a:r>
            <a:r>
              <a:rPr kumimoji="0" lang="en-US" altLang="zh-CN" sz="2400" i="0" u="none" strike="noStrike" kern="1200" cap="none" spc="0" normalizeH="0" baseline="0" noProof="0" smtClean="0">
                <a:ln>
                  <a:noFill/>
                </a:ln>
                <a:solidFill>
                  <a:srgbClr val="000000"/>
                </a:solidFill>
                <a:effectLst/>
                <a:uLnTx/>
                <a:uFillTx/>
                <a:latin typeface="华文楷体" panose="02010600040101010101" pitchFamily="2" charset="-122"/>
                <a:ea typeface="华文楷体" panose="02010600040101010101" pitchFamily="2" charset="-122"/>
                <a:cs typeface="+mn-cs"/>
              </a:rPr>
              <a:t>C</a:t>
            </a:r>
            <a:r>
              <a:rPr kumimoji="0" lang="en-US" altLang="zh-CN" sz="2400" i="0" u="none" strike="noStrike" kern="1200" cap="none" spc="0" normalizeH="0" baseline="30000" noProof="0" smtClean="0">
                <a:ln>
                  <a:noFill/>
                </a:ln>
                <a:solidFill>
                  <a:srgbClr val="000000"/>
                </a:solidFill>
                <a:effectLst/>
                <a:uLnTx/>
                <a:uFillTx/>
                <a:latin typeface="华文楷体" panose="02010600040101010101" pitchFamily="2" charset="-122"/>
                <a:ea typeface="华文楷体" panose="02010600040101010101" pitchFamily="2" charset="-122"/>
                <a:cs typeface="+mn-cs"/>
              </a:rPr>
              <a:t>1、</a:t>
            </a:r>
            <a:r>
              <a:rPr kumimoji="0" lang="en-US" altLang="zh-CN" sz="2400" i="0" u="none" strike="noStrike" kern="1200" cap="none" spc="0" normalizeH="0" baseline="0" noProof="0" smtClean="0">
                <a:ln>
                  <a:noFill/>
                </a:ln>
                <a:solidFill>
                  <a:srgbClr val="000000"/>
                </a:solidFill>
                <a:effectLst/>
                <a:uLnTx/>
                <a:uFillTx/>
                <a:latin typeface="华文楷体" panose="02010600040101010101" pitchFamily="2" charset="-122"/>
                <a:ea typeface="华文楷体" panose="02010600040101010101" pitchFamily="2" charset="-122"/>
                <a:cs typeface="+mn-cs"/>
              </a:rPr>
              <a:t>C</a:t>
            </a:r>
            <a:r>
              <a:rPr kumimoji="0" lang="en-US" altLang="zh-CN" sz="2400" i="0" u="none" strike="noStrike" kern="1200" cap="none" spc="0" normalizeH="0" baseline="30000" noProof="0" smtClean="0">
                <a:ln>
                  <a:noFill/>
                </a:ln>
                <a:solidFill>
                  <a:srgbClr val="000000"/>
                </a:solidFill>
                <a:effectLst/>
                <a:uLnTx/>
                <a:uFillTx/>
                <a:latin typeface="华文楷体" panose="02010600040101010101" pitchFamily="2" charset="-122"/>
                <a:ea typeface="华文楷体" panose="02010600040101010101" pitchFamily="2" charset="-122"/>
                <a:cs typeface="+mn-cs"/>
              </a:rPr>
              <a:t>2、 </a:t>
            </a:r>
            <a:r>
              <a:rPr kumimoji="0" lang="en-US" altLang="zh-CN" sz="2400" i="0" u="none" strike="noStrike" kern="1200" cap="none" spc="0" normalizeH="0" baseline="0" noProof="0" smtClean="0">
                <a:ln>
                  <a:noFill/>
                </a:ln>
                <a:solidFill>
                  <a:srgbClr val="000000"/>
                </a:solidFill>
                <a:effectLst/>
                <a:uLnTx/>
                <a:uFillTx/>
                <a:latin typeface="华文楷体" panose="02010600040101010101" pitchFamily="2" charset="-122"/>
                <a:ea typeface="华文楷体" panose="02010600040101010101" pitchFamily="2" charset="-122"/>
                <a:cs typeface="+mn-cs"/>
              </a:rPr>
              <a:t>G</a:t>
            </a:r>
            <a:r>
              <a:rPr kumimoji="0" lang="en-US" altLang="zh-CN" sz="2400" i="0" u="none" strike="noStrike" kern="1200" cap="none" spc="0" normalizeH="0" baseline="30000" noProof="0" smtClean="0">
                <a:ln>
                  <a:noFill/>
                </a:ln>
                <a:solidFill>
                  <a:srgbClr val="000000"/>
                </a:solidFill>
                <a:effectLst/>
                <a:uLnTx/>
                <a:uFillTx/>
                <a:latin typeface="华文楷体" panose="02010600040101010101" pitchFamily="2" charset="-122"/>
                <a:ea typeface="华文楷体" panose="02010600040101010101" pitchFamily="2" charset="-122"/>
                <a:cs typeface="+mn-cs"/>
              </a:rPr>
              <a:t>1 、</a:t>
            </a:r>
            <a:r>
              <a:rPr kumimoji="0" lang="en-US" altLang="zh-CN" sz="2400" i="0" u="none" strike="noStrike" kern="1200" cap="none" spc="0" normalizeH="0" baseline="0" noProof="0" smtClean="0">
                <a:ln>
                  <a:noFill/>
                </a:ln>
                <a:solidFill>
                  <a:srgbClr val="000000"/>
                </a:solidFill>
                <a:effectLst/>
                <a:uLnTx/>
                <a:uFillTx/>
                <a:latin typeface="华文楷体" panose="02010600040101010101" pitchFamily="2" charset="-122"/>
                <a:ea typeface="华文楷体" panose="02010600040101010101" pitchFamily="2" charset="-122"/>
                <a:cs typeface="+mn-cs"/>
              </a:rPr>
              <a:t>G</a:t>
            </a:r>
            <a:r>
              <a:rPr kumimoji="0" lang="en-US" altLang="zh-CN" sz="2400" i="0" u="none" strike="noStrike" kern="1200" cap="none" spc="0" normalizeH="0" baseline="30000" noProof="0" smtClean="0">
                <a:ln>
                  <a:noFill/>
                </a:ln>
                <a:solidFill>
                  <a:srgbClr val="000000"/>
                </a:solidFill>
                <a:effectLst/>
                <a:uLnTx/>
                <a:uFillTx/>
                <a:latin typeface="华文楷体" panose="02010600040101010101" pitchFamily="2" charset="-122"/>
                <a:ea typeface="华文楷体" panose="02010600040101010101" pitchFamily="2" charset="-122"/>
                <a:cs typeface="+mn-cs"/>
              </a:rPr>
              <a:t>2</a:t>
            </a:r>
            <a:r>
              <a:rPr kumimoji="0" lang="zh-CN" altLang="en-US"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连续性。</a:t>
            </a:r>
            <a:endParaRPr kumimoji="0" lang="en-US" altLang="zh-CN"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sp>
        <p:nvSpPr>
          <p:cNvPr id="28674" name="标题 1"/>
          <p:cNvSpPr txBox="1"/>
          <p:nvPr/>
        </p:nvSpPr>
        <p:spPr>
          <a:xfrm>
            <a:off x="457200" y="549275"/>
            <a:ext cx="8229600" cy="868363"/>
          </a:xfrm>
          <a:prstGeom prst="rect">
            <a:avLst/>
          </a:prstGeom>
          <a:noFill/>
          <a:ln w="9525">
            <a:noFill/>
          </a:ln>
        </p:spPr>
        <p:txBody>
          <a:bodyPr anchor="t" anchorCtr="0"/>
          <a:p>
            <a:pPr algn="ctr">
              <a:buFontTx/>
            </a:pPr>
            <a:r>
              <a:rPr lang="en-US" altLang="zh-CN" b="0" dirty="0">
                <a:solidFill>
                  <a:schemeClr val="tx1"/>
                </a:solidFill>
                <a:latin typeface="华文楷体" panose="02010600040101010101" pitchFamily="2" charset="-122"/>
                <a:ea typeface="华文楷体" panose="02010600040101010101" pitchFamily="2" charset="-122"/>
              </a:rPr>
              <a:t>6.4.1 </a:t>
            </a:r>
            <a:r>
              <a:rPr lang="zh-CN" altLang="en-US" b="0" dirty="0">
                <a:solidFill>
                  <a:schemeClr val="tx1"/>
                </a:solidFill>
                <a:latin typeface="华文楷体" panose="02010600040101010101" pitchFamily="2" charset="-122"/>
                <a:ea typeface="华文楷体" panose="02010600040101010101" pitchFamily="2" charset="-122"/>
              </a:rPr>
              <a:t>曲线</a:t>
            </a:r>
            <a:r>
              <a:rPr lang="en-US" altLang="zh-CN" b="0" dirty="0">
                <a:solidFill>
                  <a:schemeClr val="tx1"/>
                </a:solidFill>
                <a:latin typeface="华文楷体" panose="02010600040101010101" pitchFamily="2" charset="-122"/>
                <a:ea typeface="华文楷体"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曲面基础</a:t>
            </a:r>
            <a:r>
              <a:rPr lang="en-US" altLang="zh-CN" b="0" dirty="0">
                <a:solidFill>
                  <a:schemeClr val="tx1"/>
                </a:solidFill>
                <a:latin typeface="华文楷体" panose="02010600040101010101" pitchFamily="2" charset="-122"/>
                <a:ea typeface="华文楷体"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曲线连续性</a:t>
            </a:r>
            <a:endParaRPr lang="zh-CN" altLang="en-US" b="0" dirty="0">
              <a:solidFill>
                <a:schemeClr val="tx1"/>
              </a:solidFill>
              <a:latin typeface="楷体" panose="02010609060101010101" pitchFamily="49" charset="-122"/>
              <a:ea typeface="楷体" panose="02010609060101010101" pitchFamily="49" charset="-122"/>
            </a:endParaRPr>
          </a:p>
        </p:txBody>
      </p:sp>
      <p:graphicFrame>
        <p:nvGraphicFramePr>
          <p:cNvPr id="2" name="对象 1"/>
          <p:cNvGraphicFramePr/>
          <p:nvPr>
            <p:custDataLst>
              <p:tags r:id="rId1"/>
            </p:custDataLst>
          </p:nvPr>
        </p:nvGraphicFramePr>
        <p:xfrm>
          <a:off x="1619885" y="4869180"/>
          <a:ext cx="6085840" cy="1917065"/>
        </p:xfrm>
        <a:graphic>
          <a:graphicData uri="http://schemas.openxmlformats.org/presentationml/2006/ole">
            <mc:AlternateContent xmlns:mc="http://schemas.openxmlformats.org/markup-compatibility/2006">
              <mc:Choice xmlns:v="urn:schemas-microsoft-com:vml" Requires="v">
                <p:oleObj spid="_x0000_s3" name="" r:id="rId2" imgW="10029825" imgH="3114675" progId="Paint.Picture">
                  <p:embed/>
                </p:oleObj>
              </mc:Choice>
              <mc:Fallback>
                <p:oleObj name="" r:id="rId2" imgW="10029825" imgH="3114675" progId="Paint.Picture">
                  <p:embed/>
                  <p:pic>
                    <p:nvPicPr>
                      <p:cNvPr id="0" name="图片 2"/>
                      <p:cNvPicPr/>
                      <p:nvPr/>
                    </p:nvPicPr>
                    <p:blipFill>
                      <a:blip r:embed="rId3"/>
                      <a:stretch>
                        <a:fillRect/>
                      </a:stretch>
                    </p:blipFill>
                    <p:spPr>
                      <a:xfrm>
                        <a:off x="1619885" y="4869180"/>
                        <a:ext cx="6085840" cy="1917065"/>
                      </a:xfrm>
                      <a:prstGeom prst="rect">
                        <a:avLst/>
                      </a:prstGeom>
                    </p:spPr>
                  </p:pic>
                </p:oleObj>
              </mc:Fallback>
            </mc:AlternateContent>
          </a:graphicData>
        </a:graphic>
      </p:graphicFrame>
    </p:spTree>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内容占位符 2"/>
          <p:cNvSpPr>
            <a:spLocks noGrp="1"/>
          </p:cNvSpPr>
          <p:nvPr>
            <p:ph idx="1"/>
          </p:nvPr>
        </p:nvSpPr>
        <p:spPr>
          <a:xfrm>
            <a:off x="457200" y="1257300"/>
            <a:ext cx="8229600" cy="4392930"/>
          </a:xfrm>
        </p:spPr>
        <p:txBody>
          <a:bodyPr vert="horz" wrap="square" lIns="91440" tIns="45720" rIns="91440" bIns="45720" anchor="t" anchorCtr="0"/>
          <a:p>
            <a:pPr>
              <a:lnSpc>
                <a:spcPct val="90000"/>
              </a:lnSpc>
            </a:pPr>
            <a:r>
              <a:rPr lang="en-US" altLang="zh-CN" sz="2400" b="1" u="sng" kern="1200" dirty="0">
                <a:solidFill>
                  <a:srgbClr val="000086"/>
                </a:solidFill>
                <a:latin typeface="楷体" panose="02010609060101010101" pitchFamily="49" charset="-122"/>
                <a:ea typeface="楷体" panose="02010609060101010101" pitchFamily="49" charset="-122"/>
                <a:cs typeface="+mn-cs"/>
              </a:rPr>
              <a:t>n</a:t>
            </a:r>
            <a:r>
              <a:rPr lang="zh-CN" altLang="en-US" sz="2400" b="1" u="sng" kern="1200" dirty="0">
                <a:solidFill>
                  <a:srgbClr val="000086"/>
                </a:solidFill>
                <a:latin typeface="楷体" panose="02010609060101010101" pitchFamily="49" charset="-122"/>
                <a:ea typeface="楷体" panose="02010609060101010101" pitchFamily="49" charset="-122"/>
                <a:cs typeface="+mn-cs"/>
              </a:rPr>
              <a:t>次多项式参数方程形式</a:t>
            </a:r>
            <a:endParaRPr lang="zh-CN" altLang="en-US" sz="2400" b="1" u="sng" kern="1200" dirty="0">
              <a:solidFill>
                <a:srgbClr val="000086"/>
              </a:solidFill>
              <a:latin typeface="楷体" panose="02010609060101010101" pitchFamily="49" charset="-122"/>
              <a:ea typeface="楷体" panose="02010609060101010101" pitchFamily="49" charset="-122"/>
              <a:cs typeface="+mn-cs"/>
            </a:endParaRPr>
          </a:p>
          <a:p>
            <a:pPr>
              <a:lnSpc>
                <a:spcPct val="90000"/>
              </a:lnSpc>
            </a:pPr>
            <a:endParaRPr lang="en-US" altLang="zh-CN" b="1" kern="1200" dirty="0">
              <a:solidFill>
                <a:srgbClr val="000086"/>
              </a:solidFill>
              <a:latin typeface="楷体" panose="02010609060101010101" pitchFamily="49" charset="-122"/>
              <a:ea typeface="楷体" panose="02010609060101010101" pitchFamily="49" charset="-122"/>
              <a:cs typeface="+mn-cs"/>
            </a:endParaRPr>
          </a:p>
          <a:p>
            <a:pPr>
              <a:lnSpc>
                <a:spcPct val="90000"/>
              </a:lnSpc>
            </a:pPr>
            <a:endParaRPr lang="en-US" altLang="zh-CN" b="1" kern="1200" dirty="0">
              <a:solidFill>
                <a:srgbClr val="000086"/>
              </a:solidFill>
              <a:latin typeface="楷体" panose="02010609060101010101" pitchFamily="49" charset="-122"/>
              <a:ea typeface="楷体" panose="02010609060101010101" pitchFamily="49" charset="-122"/>
              <a:cs typeface="+mn-cs"/>
            </a:endParaRPr>
          </a:p>
          <a:p>
            <a:pPr>
              <a:lnSpc>
                <a:spcPct val="90000"/>
              </a:lnSpc>
            </a:pPr>
            <a:endParaRPr lang="en-US" altLang="zh-CN" b="1" kern="1200" dirty="0">
              <a:solidFill>
                <a:srgbClr val="000086"/>
              </a:solidFill>
              <a:latin typeface="楷体" panose="02010609060101010101" pitchFamily="49" charset="-122"/>
              <a:ea typeface="楷体" panose="02010609060101010101" pitchFamily="49" charset="-122"/>
              <a:cs typeface="+mn-cs"/>
            </a:endParaRPr>
          </a:p>
          <a:p>
            <a:pPr>
              <a:lnSpc>
                <a:spcPct val="90000"/>
              </a:lnSpc>
            </a:pPr>
            <a:endParaRPr lang="zh-CN" altLang="en-US" sz="2400" b="1" kern="1200" dirty="0">
              <a:solidFill>
                <a:srgbClr val="000086"/>
              </a:solidFill>
              <a:latin typeface="楷体" panose="02010609060101010101" pitchFamily="49" charset="-122"/>
              <a:ea typeface="楷体" panose="02010609060101010101" pitchFamily="49" charset="-122"/>
              <a:cs typeface="+mn-cs"/>
            </a:endParaRPr>
          </a:p>
          <a:p>
            <a:pPr>
              <a:lnSpc>
                <a:spcPct val="90000"/>
              </a:lnSpc>
            </a:pPr>
            <a:endParaRPr lang="en-US" altLang="zh-CN" sz="2400" b="1" u="sng" kern="1200" dirty="0">
              <a:solidFill>
                <a:srgbClr val="000086"/>
              </a:solidFill>
              <a:latin typeface="楷体" panose="02010609060101010101" pitchFamily="49" charset="-122"/>
              <a:ea typeface="楷体" panose="02010609060101010101" pitchFamily="49" charset="-122"/>
              <a:cs typeface="+mn-cs"/>
            </a:endParaRPr>
          </a:p>
          <a:p>
            <a:pPr latinLnBrk="0">
              <a:lnSpc>
                <a:spcPct val="40000"/>
              </a:lnSpc>
              <a:spcBef>
                <a:spcPts val="0"/>
              </a:spcBef>
            </a:pPr>
            <a:r>
              <a:rPr lang="zh-CN" altLang="en-US" sz="2400" b="1" u="sng" kern="1200" dirty="0">
                <a:solidFill>
                  <a:srgbClr val="000086"/>
                </a:solidFill>
                <a:latin typeface="楷体" panose="02010609060101010101" pitchFamily="49" charset="-122"/>
                <a:ea typeface="楷体" panose="02010609060101010101" pitchFamily="49" charset="-122"/>
                <a:cs typeface="+mn-cs"/>
              </a:rPr>
              <a:t>矩阵运算形式</a:t>
            </a:r>
            <a:endParaRPr lang="en-US" altLang="zh-CN" sz="2400" b="1" u="sng" kern="1200" dirty="0">
              <a:solidFill>
                <a:srgbClr val="000086"/>
              </a:solidFill>
              <a:latin typeface="楷体" panose="02010609060101010101" pitchFamily="49" charset="-122"/>
              <a:ea typeface="楷体" panose="02010609060101010101" pitchFamily="49" charset="-122"/>
              <a:cs typeface="+mn-cs"/>
            </a:endParaRPr>
          </a:p>
          <a:p>
            <a:pPr>
              <a:lnSpc>
                <a:spcPct val="90000"/>
              </a:lnSpc>
            </a:pPr>
            <a:endParaRPr lang="en-US" altLang="zh-CN" b="1" kern="1200" dirty="0">
              <a:solidFill>
                <a:srgbClr val="000086"/>
              </a:solidFill>
              <a:latin typeface="楷体" panose="02010609060101010101" pitchFamily="49" charset="-122"/>
              <a:ea typeface="楷体" panose="02010609060101010101" pitchFamily="49" charset="-122"/>
              <a:cs typeface="+mn-cs"/>
            </a:endParaRPr>
          </a:p>
          <a:p>
            <a:pPr>
              <a:lnSpc>
                <a:spcPct val="90000"/>
              </a:lnSpc>
            </a:pPr>
            <a:endParaRPr lang="en-US" altLang="zh-CN" b="1" kern="1200" dirty="0">
              <a:solidFill>
                <a:srgbClr val="000086"/>
              </a:solidFill>
              <a:latin typeface="楷体" panose="02010609060101010101" pitchFamily="49" charset="-122"/>
              <a:ea typeface="楷体" panose="02010609060101010101" pitchFamily="49" charset="-122"/>
              <a:cs typeface="+mn-cs"/>
            </a:endParaRPr>
          </a:p>
          <a:p>
            <a:pPr>
              <a:lnSpc>
                <a:spcPct val="90000"/>
              </a:lnSpc>
            </a:pPr>
            <a:endParaRPr lang="en-US" altLang="zh-CN" b="1" kern="1200" dirty="0">
              <a:solidFill>
                <a:srgbClr val="000086"/>
              </a:solidFill>
              <a:latin typeface="楷体" panose="02010609060101010101" pitchFamily="49" charset="-122"/>
              <a:ea typeface="楷体" panose="02010609060101010101" pitchFamily="49" charset="-122"/>
              <a:cs typeface="+mn-cs"/>
            </a:endParaRPr>
          </a:p>
          <a:p>
            <a:pPr>
              <a:lnSpc>
                <a:spcPct val="90000"/>
              </a:lnSpc>
            </a:pPr>
            <a:r>
              <a:rPr lang="zh-CN" altLang="en-US" sz="2400" b="1" u="sng" kern="1200" dirty="0">
                <a:solidFill>
                  <a:srgbClr val="000086"/>
                </a:solidFill>
                <a:latin typeface="楷体" panose="02010609060101010101" pitchFamily="49" charset="-122"/>
                <a:ea typeface="楷体" panose="02010609060101010101" pitchFamily="49" charset="-122"/>
                <a:cs typeface="+mn-cs"/>
              </a:rPr>
              <a:t>系数多项式（基函数）运算形式</a:t>
            </a:r>
            <a:endParaRPr lang="zh-CN" altLang="en-US" b="1" kern="1200" dirty="0">
              <a:solidFill>
                <a:srgbClr val="000086"/>
              </a:solidFill>
              <a:latin typeface="楷体" panose="02010609060101010101" pitchFamily="49" charset="-122"/>
              <a:ea typeface="楷体" panose="02010609060101010101" pitchFamily="49" charset="-122"/>
              <a:cs typeface="+mn-cs"/>
            </a:endParaRPr>
          </a:p>
        </p:txBody>
      </p:sp>
      <p:graphicFrame>
        <p:nvGraphicFramePr>
          <p:cNvPr id="29698" name="对象 2">
            <a:hlinkClick r:id="" action="ppaction://ole?verb="/>
          </p:cNvPr>
          <p:cNvGraphicFramePr>
            <a:graphicFrameLocks noChangeAspect="1"/>
          </p:cNvGraphicFramePr>
          <p:nvPr/>
        </p:nvGraphicFramePr>
        <p:xfrm>
          <a:off x="827088" y="1844675"/>
          <a:ext cx="1514475" cy="423863"/>
        </p:xfrm>
        <a:graphic>
          <a:graphicData uri="http://schemas.openxmlformats.org/presentationml/2006/ole">
            <mc:AlternateContent xmlns:mc="http://schemas.openxmlformats.org/markup-compatibility/2006">
              <mc:Choice xmlns:v="urn:schemas-microsoft-com:vml" Requires="v">
                <p:oleObj spid="_x0000_s3094" name="" r:id="rId1" imgW="0" imgH="0" progId="Equation.KSEE3">
                  <p:embed/>
                </p:oleObj>
              </mc:Choice>
              <mc:Fallback>
                <p:oleObj name="" r:id="rId1" imgW="0" imgH="0" progId="Equation.KSEE3">
                  <p:embed/>
                  <p:pic>
                    <p:nvPicPr>
                      <p:cNvPr id="0" name="图片 3093"/>
                      <p:cNvPicPr/>
                      <p:nvPr/>
                    </p:nvPicPr>
                    <p:blipFill>
                      <a:blip/>
                      <a:stretch>
                        <a:fillRect/>
                      </a:stretch>
                    </p:blipFill>
                    <p:spPr>
                      <a:xfrm>
                        <a:off x="827088" y="1844675"/>
                        <a:ext cx="1514475" cy="423863"/>
                      </a:xfrm>
                      <a:prstGeom prst="rect">
                        <a:avLst/>
                      </a:prstGeom>
                      <a:noFill/>
                      <a:ln w="38100">
                        <a:noFill/>
                        <a:miter/>
                      </a:ln>
                    </p:spPr>
                  </p:pic>
                </p:oleObj>
              </mc:Fallback>
            </mc:AlternateContent>
          </a:graphicData>
        </a:graphic>
      </p:graphicFrame>
      <p:graphicFrame>
        <p:nvGraphicFramePr>
          <p:cNvPr id="29699" name="Object 2"/>
          <p:cNvGraphicFramePr>
            <a:graphicFrameLocks noChangeAspect="1"/>
          </p:cNvGraphicFramePr>
          <p:nvPr/>
        </p:nvGraphicFramePr>
        <p:xfrm>
          <a:off x="2627630" y="3141345"/>
          <a:ext cx="3667760" cy="471805"/>
        </p:xfrm>
        <a:graphic>
          <a:graphicData uri="http://schemas.openxmlformats.org/presentationml/2006/ole">
            <mc:AlternateContent xmlns:mc="http://schemas.openxmlformats.org/markup-compatibility/2006">
              <mc:Choice xmlns:v="urn:schemas-microsoft-com:vml" Requires="v">
                <p:oleObj spid="_x0000_s3090" name="" r:id="rId2" imgW="1459865" imgH="228600" progId="Equation.3">
                  <p:embed/>
                </p:oleObj>
              </mc:Choice>
              <mc:Fallback>
                <p:oleObj name="" r:id="rId2" imgW="1459865" imgH="228600" progId="Equation.3">
                  <p:embed/>
                  <p:pic>
                    <p:nvPicPr>
                      <p:cNvPr id="0" name="图片 3089"/>
                      <p:cNvPicPr/>
                      <p:nvPr/>
                    </p:nvPicPr>
                    <p:blipFill>
                      <a:blip r:embed="rId3"/>
                      <a:stretch>
                        <a:fillRect/>
                      </a:stretch>
                    </p:blipFill>
                    <p:spPr>
                      <a:xfrm>
                        <a:off x="2627630" y="3141345"/>
                        <a:ext cx="3667760" cy="471805"/>
                      </a:xfrm>
                      <a:prstGeom prst="rect">
                        <a:avLst/>
                      </a:prstGeom>
                      <a:noFill/>
                      <a:ln w="38100">
                        <a:noFill/>
                        <a:miter/>
                      </a:ln>
                    </p:spPr>
                  </p:pic>
                </p:oleObj>
              </mc:Fallback>
            </mc:AlternateContent>
          </a:graphicData>
        </a:graphic>
      </p:graphicFrame>
      <p:sp>
        <p:nvSpPr>
          <p:cNvPr id="29700" name="标题 1"/>
          <p:cNvSpPr txBox="1"/>
          <p:nvPr/>
        </p:nvSpPr>
        <p:spPr>
          <a:xfrm>
            <a:off x="457200" y="549275"/>
            <a:ext cx="8229600" cy="868363"/>
          </a:xfrm>
          <a:prstGeom prst="rect">
            <a:avLst/>
          </a:prstGeom>
          <a:noFill/>
          <a:ln w="9525">
            <a:noFill/>
          </a:ln>
        </p:spPr>
        <p:txBody>
          <a:bodyPr anchor="t" anchorCtr="0"/>
          <a:p>
            <a:pPr algn="ctr">
              <a:buFontTx/>
            </a:pPr>
            <a:r>
              <a:rPr lang="en-US" altLang="zh-CN" b="0" dirty="0">
                <a:solidFill>
                  <a:schemeClr val="tx1"/>
                </a:solidFill>
                <a:latin typeface="华文楷体" panose="02010600040101010101" pitchFamily="2" charset="-122"/>
                <a:ea typeface="华文楷体" panose="02010600040101010101" pitchFamily="2" charset="-122"/>
              </a:rPr>
              <a:t>6.4.1 </a:t>
            </a:r>
            <a:r>
              <a:rPr lang="zh-CN" altLang="en-US" b="0" dirty="0">
                <a:solidFill>
                  <a:schemeClr val="tx1"/>
                </a:solidFill>
                <a:latin typeface="华文楷体" panose="02010600040101010101" pitchFamily="2" charset="-122"/>
                <a:ea typeface="华文楷体" panose="02010600040101010101" pitchFamily="2" charset="-122"/>
              </a:rPr>
              <a:t>曲线</a:t>
            </a:r>
            <a:r>
              <a:rPr lang="en-US" altLang="zh-CN" b="0" dirty="0">
                <a:solidFill>
                  <a:schemeClr val="tx1"/>
                </a:solidFill>
                <a:latin typeface="华文楷体" panose="02010600040101010101" pitchFamily="2" charset="-122"/>
                <a:ea typeface="华文楷体"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曲面基础</a:t>
            </a:r>
            <a:r>
              <a:rPr lang="en-US" altLang="zh-CN" b="0" dirty="0">
                <a:solidFill>
                  <a:schemeClr val="tx1"/>
                </a:solidFill>
                <a:latin typeface="华文楷体" panose="02010600040101010101" pitchFamily="2" charset="-122"/>
                <a:ea typeface="华文楷体" panose="02010600040101010101" pitchFamily="2" charset="-122"/>
              </a:rPr>
              <a:t>—</a:t>
            </a:r>
            <a:r>
              <a:rPr lang="zh-CN" altLang="en-US" sz="2800" dirty="0">
                <a:solidFill>
                  <a:srgbClr val="000086"/>
                </a:solidFill>
                <a:latin typeface="华文楷体" panose="02010600040101010101" pitchFamily="2" charset="-122"/>
                <a:ea typeface="华文楷体" panose="02010600040101010101" pitchFamily="2" charset="-122"/>
              </a:rPr>
              <a:t>多项式参数曲线表示形式</a:t>
            </a:r>
            <a:endParaRPr lang="zh-CN" altLang="en-US" sz="2800" b="0" dirty="0">
              <a:solidFill>
                <a:schemeClr val="tx1"/>
              </a:solidFill>
              <a:latin typeface="华文楷体" panose="02010600040101010101" pitchFamily="2" charset="-122"/>
              <a:ea typeface="华文楷体" panose="02010600040101010101" pitchFamily="2" charset="-122"/>
            </a:endParaRPr>
          </a:p>
        </p:txBody>
      </p:sp>
      <p:graphicFrame>
        <p:nvGraphicFramePr>
          <p:cNvPr id="29701" name="Object 6">
            <a:hlinkClick r:id="" action="ppaction://ole?verb="/>
          </p:cNvPr>
          <p:cNvGraphicFramePr>
            <a:graphicFrameLocks noChangeAspect="1"/>
          </p:cNvGraphicFramePr>
          <p:nvPr/>
        </p:nvGraphicFramePr>
        <p:xfrm>
          <a:off x="1475740" y="3861435"/>
          <a:ext cx="6457950" cy="1677988"/>
        </p:xfrm>
        <a:graphic>
          <a:graphicData uri="http://schemas.openxmlformats.org/presentationml/2006/ole">
            <mc:AlternateContent xmlns:mc="http://schemas.openxmlformats.org/markup-compatibility/2006">
              <mc:Choice xmlns:v="urn:schemas-microsoft-com:vml" Requires="v">
                <p:oleObj spid="_x0000_s3091" name="" r:id="rId4" imgW="3619500" imgH="939800" progId="Equation.DSMT4">
                  <p:embed/>
                </p:oleObj>
              </mc:Choice>
              <mc:Fallback>
                <p:oleObj name="" r:id="rId4" imgW="3619500" imgH="939800" progId="Equation.DSMT4">
                  <p:embed/>
                  <p:pic>
                    <p:nvPicPr>
                      <p:cNvPr id="0" name="图片 3090"/>
                      <p:cNvPicPr/>
                      <p:nvPr/>
                    </p:nvPicPr>
                    <p:blipFill>
                      <a:blip r:embed="rId5"/>
                      <a:stretch>
                        <a:fillRect/>
                      </a:stretch>
                    </p:blipFill>
                    <p:spPr>
                      <a:xfrm>
                        <a:off x="1475740" y="3861435"/>
                        <a:ext cx="6457950" cy="1677988"/>
                      </a:xfrm>
                      <a:prstGeom prst="rect">
                        <a:avLst/>
                      </a:prstGeom>
                      <a:noFill/>
                      <a:ln w="38100">
                        <a:noFill/>
                        <a:miter/>
                      </a:ln>
                    </p:spPr>
                  </p:pic>
                </p:oleObj>
              </mc:Fallback>
            </mc:AlternateContent>
          </a:graphicData>
        </a:graphic>
      </p:graphicFrame>
      <p:graphicFrame>
        <p:nvGraphicFramePr>
          <p:cNvPr id="29702" name="对象 3">
            <a:hlinkClick r:id="" action="ppaction://ole?verb="/>
          </p:cNvPr>
          <p:cNvGraphicFramePr>
            <a:graphicFrameLocks noChangeAspect="1"/>
          </p:cNvGraphicFramePr>
          <p:nvPr/>
        </p:nvGraphicFramePr>
        <p:xfrm>
          <a:off x="1979137" y="5949315"/>
          <a:ext cx="6600825" cy="914400"/>
        </p:xfrm>
        <a:graphic>
          <a:graphicData uri="http://schemas.openxmlformats.org/presentationml/2006/ole">
            <mc:AlternateContent xmlns:mc="http://schemas.openxmlformats.org/markup-compatibility/2006">
              <mc:Choice xmlns:v="urn:schemas-microsoft-com:vml" Requires="v">
                <p:oleObj spid="_x0000_s3089" name="" r:id="rId6" imgW="3492500" imgH="482600" progId="Equation.KSEE3">
                  <p:embed/>
                </p:oleObj>
              </mc:Choice>
              <mc:Fallback>
                <p:oleObj name="" r:id="rId6" imgW="3492500" imgH="482600" progId="Equation.KSEE3">
                  <p:embed/>
                  <p:pic>
                    <p:nvPicPr>
                      <p:cNvPr id="0" name="图片 3088"/>
                      <p:cNvPicPr/>
                      <p:nvPr/>
                    </p:nvPicPr>
                    <p:blipFill>
                      <a:blip r:embed="rId7"/>
                      <a:stretch>
                        <a:fillRect/>
                      </a:stretch>
                    </p:blipFill>
                    <p:spPr>
                      <a:xfrm>
                        <a:off x="1979137" y="5949315"/>
                        <a:ext cx="6600825" cy="914400"/>
                      </a:xfrm>
                      <a:prstGeom prst="rect">
                        <a:avLst/>
                      </a:prstGeom>
                      <a:noFill/>
                      <a:ln w="38100">
                        <a:noFill/>
                        <a:miter/>
                      </a:ln>
                    </p:spPr>
                  </p:pic>
                </p:oleObj>
              </mc:Fallback>
            </mc:AlternateContent>
          </a:graphicData>
        </a:graphic>
      </p:graphicFrame>
      <p:graphicFrame>
        <p:nvGraphicFramePr>
          <p:cNvPr id="29703" name="对象 1"/>
          <p:cNvGraphicFramePr/>
          <p:nvPr/>
        </p:nvGraphicFramePr>
        <p:xfrm>
          <a:off x="2602230" y="1700530"/>
          <a:ext cx="3623310" cy="1386840"/>
        </p:xfrm>
        <a:graphic>
          <a:graphicData uri="http://schemas.openxmlformats.org/presentationml/2006/ole">
            <mc:AlternateContent xmlns:mc="http://schemas.openxmlformats.org/markup-compatibility/2006">
              <mc:Choice xmlns:v="urn:schemas-microsoft-com:vml" Requires="v">
                <p:oleObj spid="_x0000_s3092" name="" r:id="rId8" imgW="1739900" imgH="787400" progId="Equation.3">
                  <p:embed/>
                </p:oleObj>
              </mc:Choice>
              <mc:Fallback>
                <p:oleObj name="" r:id="rId8" imgW="1739900" imgH="787400" progId="Equation.3">
                  <p:embed/>
                  <p:pic>
                    <p:nvPicPr>
                      <p:cNvPr id="0" name="图片 3091"/>
                      <p:cNvPicPr/>
                      <p:nvPr/>
                    </p:nvPicPr>
                    <p:blipFill>
                      <a:blip r:embed="rId9"/>
                      <a:stretch>
                        <a:fillRect/>
                      </a:stretch>
                    </p:blipFill>
                    <p:spPr>
                      <a:xfrm>
                        <a:off x="2602230" y="1700530"/>
                        <a:ext cx="3623310" cy="1386840"/>
                      </a:xfrm>
                      <a:prstGeom prst="rect">
                        <a:avLst/>
                      </a:prstGeom>
                      <a:noFill/>
                      <a:ln w="38100">
                        <a:noFill/>
                        <a:miter/>
                      </a:ln>
                    </p:spPr>
                  </p:pic>
                </p:oleObj>
              </mc:Fallback>
            </mc:AlternateContent>
          </a:graphicData>
        </a:graphic>
      </p:graphicFrame>
      <p:cxnSp>
        <p:nvCxnSpPr>
          <p:cNvPr id="2" name="直接连接符 1"/>
          <p:cNvCxnSpPr/>
          <p:nvPr/>
        </p:nvCxnSpPr>
        <p:spPr>
          <a:xfrm>
            <a:off x="2413318" y="3573145"/>
            <a:ext cx="401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2411730" y="3141028"/>
            <a:ext cx="401478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marL="342900" marR="0" lvl="0" indent="-342900" algn="l" defTabSz="914400" rtl="0" eaLnBrk="0" fontAlgn="base" latinLnBrk="0" hangingPunct="0">
              <a:lnSpc>
                <a:spcPct val="120000"/>
              </a:lnSpc>
              <a:spcBef>
                <a:spcPct val="0"/>
              </a:spcBef>
              <a:spcAft>
                <a:spcPct val="0"/>
              </a:spcAft>
              <a:buClrTx/>
              <a:buSzTx/>
              <a:buFont typeface="Arial" panose="020B0604020202020204" pitchFamily="34" charset="0"/>
              <a:buChar char="•"/>
              <a:defRPr/>
            </a:pPr>
            <a:endParaRPr lang="zh-CN" sz="2600" noProof="0" smtClean="0">
              <a:ln>
                <a:noFill/>
              </a:ln>
              <a:effectLst/>
              <a:uLnTx/>
              <a:uFillTx/>
              <a:sym typeface="+mn-ea"/>
            </a:endParaRPr>
          </a:p>
          <a:p>
            <a:pPr marL="342900" marR="0" lvl="0" indent="-342900" algn="l" defTabSz="914400" rtl="0" eaLnBrk="0" fontAlgn="base" latinLnBrk="0" hangingPunct="0">
              <a:lnSpc>
                <a:spcPct val="120000"/>
              </a:lnSpc>
              <a:spcBef>
                <a:spcPct val="0"/>
              </a:spcBef>
              <a:spcAft>
                <a:spcPct val="0"/>
              </a:spcAft>
              <a:buClrTx/>
              <a:buSzTx/>
              <a:buFont typeface="Arial" panose="020B0604020202020204" pitchFamily="34" charset="0"/>
              <a:buChar char="•"/>
              <a:defRPr/>
            </a:pPr>
            <a:endParaRPr lang="zh-CN" sz="2600" noProof="0" smtClean="0">
              <a:ln>
                <a:noFill/>
              </a:ln>
              <a:effectLst/>
              <a:uLnTx/>
              <a:uFillTx/>
              <a:sym typeface="+mn-ea"/>
            </a:endParaRPr>
          </a:p>
          <a:p>
            <a:pPr marL="342900" marR="0" lvl="0" indent="-342900" algn="l" defTabSz="914400" rtl="0" eaLnBrk="0" fontAlgn="base" latinLnBrk="0" hangingPunct="0">
              <a:lnSpc>
                <a:spcPct val="120000"/>
              </a:lnSpc>
              <a:spcBef>
                <a:spcPct val="0"/>
              </a:spcBef>
              <a:spcAft>
                <a:spcPct val="0"/>
              </a:spcAft>
              <a:buClrTx/>
              <a:buSzTx/>
              <a:buFont typeface="Arial" panose="020B0604020202020204" pitchFamily="34" charset="0"/>
              <a:buChar char="•"/>
              <a:defRPr/>
            </a:pPr>
            <a:r>
              <a:rPr lang="zh-CN" sz="2600" noProof="0" smtClean="0">
                <a:ln>
                  <a:noFill/>
                </a:ln>
                <a:effectLst/>
                <a:uLnTx/>
                <a:uFillTx/>
                <a:sym typeface="+mn-ea"/>
              </a:rPr>
              <a:t>曲线曲面的参数表示，通常采用控制点和基函数的形式。</a:t>
            </a:r>
            <a:r>
              <a:rPr lang="en-US" altLang="zh-CN" sz="2600" noProof="0" smtClean="0">
                <a:ln>
                  <a:noFill/>
                </a:ln>
                <a:effectLst/>
                <a:uLnTx/>
                <a:uFillTx/>
                <a:sym typeface="+mn-ea"/>
              </a:rPr>
              <a:t>Pi</a:t>
            </a:r>
            <a:r>
              <a:rPr lang="zh-CN" altLang="en-US" sz="2600" noProof="0" smtClean="0">
                <a:ln>
                  <a:noFill/>
                </a:ln>
                <a:effectLst/>
                <a:uLnTx/>
                <a:uFillTx/>
                <a:sym typeface="+mn-ea"/>
              </a:rPr>
              <a:t>表示第</a:t>
            </a:r>
            <a:r>
              <a:rPr lang="en-US" altLang="zh-CN" sz="2600" noProof="0" smtClean="0">
                <a:ln>
                  <a:noFill/>
                </a:ln>
                <a:effectLst/>
                <a:uLnTx/>
                <a:uFillTx/>
                <a:sym typeface="+mn-ea"/>
              </a:rPr>
              <a:t>i</a:t>
            </a:r>
            <a:r>
              <a:rPr lang="zh-CN" altLang="en-US" sz="2600" noProof="0" smtClean="0">
                <a:ln>
                  <a:noFill/>
                </a:ln>
                <a:effectLst/>
                <a:uLnTx/>
                <a:uFillTx/>
                <a:sym typeface="+mn-ea"/>
              </a:rPr>
              <a:t>个控制点，</a:t>
            </a:r>
            <a:r>
              <a:rPr lang="en-US" altLang="zh-CN" sz="2600" noProof="0" smtClean="0">
                <a:ln>
                  <a:noFill/>
                </a:ln>
                <a:effectLst/>
                <a:uLnTx/>
                <a:uFillTx/>
                <a:sym typeface="+mn-ea"/>
              </a:rPr>
              <a:t>Bi(t)</a:t>
            </a:r>
            <a:r>
              <a:rPr lang="zh-CN" altLang="en-US" sz="2600" noProof="0" smtClean="0">
                <a:ln>
                  <a:noFill/>
                </a:ln>
                <a:effectLst/>
                <a:uLnTx/>
                <a:uFillTx/>
                <a:sym typeface="+mn-ea"/>
              </a:rPr>
              <a:t>表示第</a:t>
            </a:r>
            <a:r>
              <a:rPr lang="en-US" altLang="zh-CN" sz="2600" noProof="0" smtClean="0">
                <a:ln>
                  <a:noFill/>
                </a:ln>
                <a:effectLst/>
                <a:uLnTx/>
                <a:uFillTx/>
                <a:sym typeface="+mn-ea"/>
              </a:rPr>
              <a:t>i</a:t>
            </a:r>
            <a:r>
              <a:rPr lang="zh-CN" altLang="en-US" sz="2600" noProof="0" smtClean="0">
                <a:ln>
                  <a:noFill/>
                </a:ln>
                <a:effectLst/>
                <a:uLnTx/>
                <a:uFillTx/>
                <a:sym typeface="+mn-ea"/>
              </a:rPr>
              <a:t>个控制点对应的系数多项式</a:t>
            </a:r>
            <a:endParaRPr kumimoji="0" lang="zh-CN" altLang="en-US" sz="26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342900" marR="0" lvl="0" indent="-342900" algn="l" defTabSz="914400" rtl="0" eaLnBrk="0" fontAlgn="base" latinLnBrk="0" hangingPunct="0">
              <a:lnSpc>
                <a:spcPct val="120000"/>
              </a:lnSpc>
              <a:spcBef>
                <a:spcPct val="0"/>
              </a:spcBef>
              <a:spcAft>
                <a:spcPct val="0"/>
              </a:spcAft>
              <a:buClrTx/>
              <a:buSzTx/>
              <a:buFont typeface="Arial" panose="020B0604020202020204" pitchFamily="34" charset="0"/>
              <a:buChar char="•"/>
              <a:defRPr/>
            </a:pPr>
            <a:endParaRPr kumimoji="0" lang="zh-CN" altLang="en-US" sz="28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342900" marR="0" lvl="0" indent="-342900" algn="l" defTabSz="914400" rtl="0" eaLnBrk="0" fontAlgn="base" latinLnBrk="0" hangingPunct="0">
              <a:lnSpc>
                <a:spcPct val="120000"/>
              </a:lnSpc>
              <a:spcBef>
                <a:spcPct val="0"/>
              </a:spcBef>
              <a:spcAft>
                <a:spcPct val="0"/>
              </a:spcAft>
              <a:buClrTx/>
              <a:buSzTx/>
              <a:buFont typeface="Arial" panose="020B0604020202020204" pitchFamily="34" charset="0"/>
              <a:buChar char="•"/>
              <a:defRPr/>
            </a:pPr>
            <a:endParaRPr kumimoji="0" lang="zh-CN" altLang="en-US" sz="28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R="0" lvl="1" algn="l" defTabSz="914400" rtl="0" eaLnBrk="0" fontAlgn="base" latinLnBrk="0" hangingPunct="0">
              <a:lnSpc>
                <a:spcPct val="120000"/>
              </a:lnSpc>
              <a:spcBef>
                <a:spcPct val="0"/>
              </a:spcBef>
              <a:spcAft>
                <a:spcPct val="0"/>
              </a:spcAft>
              <a:buClrTx/>
              <a:buSzTx/>
              <a:buFont typeface="Arial" panose="020B0604020202020204" pitchFamily="34" charset="0"/>
              <a:buChar char="‒"/>
              <a:defRPr/>
            </a:pPr>
            <a:r>
              <a:rPr lang="zh-CN" altLang="en-US" noProof="0" smtClean="0">
                <a:ln>
                  <a:noFill/>
                </a:ln>
                <a:effectLst/>
                <a:uLnTx/>
                <a:uFillTx/>
                <a:sym typeface="+mn-ea"/>
              </a:rPr>
              <a:t>基函数一般采用三次多项式，因为三次多项式可以达到二阶导连续，而更高阶多项式则影响计算效率。</a:t>
            </a:r>
            <a:endParaRPr lang="zh-CN" altLang="en-US" noProof="0" smtClean="0">
              <a:ln>
                <a:noFill/>
              </a:ln>
              <a:effectLst/>
              <a:uLnTx/>
              <a:uFillTx/>
              <a:sym typeface="+mn-ea"/>
            </a:endParaRPr>
          </a:p>
        </p:txBody>
      </p:sp>
      <p:graphicFrame>
        <p:nvGraphicFramePr>
          <p:cNvPr id="29699" name="Object 2"/>
          <p:cNvGraphicFramePr>
            <a:graphicFrameLocks noChangeAspect="1"/>
          </p:cNvGraphicFramePr>
          <p:nvPr>
            <p:custDataLst>
              <p:tags r:id="rId1"/>
            </p:custDataLst>
          </p:nvPr>
        </p:nvGraphicFramePr>
        <p:xfrm>
          <a:off x="2411730" y="3933190"/>
          <a:ext cx="3966210" cy="826770"/>
        </p:xfrm>
        <a:graphic>
          <a:graphicData uri="http://schemas.openxmlformats.org/presentationml/2006/ole">
            <mc:AlternateContent xmlns:mc="http://schemas.openxmlformats.org/markup-compatibility/2006">
              <mc:Choice xmlns:v="urn:schemas-microsoft-com:vml" Requires="v">
                <p:oleObj spid="_x0000_s3090" name="" r:id="rId2" imgW="1701800" imgH="431800" progId="Equation.3">
                  <p:embed/>
                </p:oleObj>
              </mc:Choice>
              <mc:Fallback>
                <p:oleObj name="" r:id="rId2" imgW="1701800" imgH="431800" progId="Equation.3">
                  <p:embed/>
                  <p:pic>
                    <p:nvPicPr>
                      <p:cNvPr id="0" name="图片 3089"/>
                      <p:cNvPicPr/>
                      <p:nvPr/>
                    </p:nvPicPr>
                    <p:blipFill>
                      <a:blip r:embed="rId3"/>
                      <a:stretch>
                        <a:fillRect/>
                      </a:stretch>
                    </p:blipFill>
                    <p:spPr>
                      <a:xfrm>
                        <a:off x="2411730" y="3933190"/>
                        <a:ext cx="3966210" cy="826770"/>
                      </a:xfrm>
                      <a:prstGeom prst="rect">
                        <a:avLst/>
                      </a:prstGeom>
                      <a:noFill/>
                      <a:ln w="38100">
                        <a:noFill/>
                        <a:miter/>
                      </a:ln>
                    </p:spPr>
                  </p:pic>
                </p:oleObj>
              </mc:Fallback>
            </mc:AlternateContent>
          </a:graphicData>
        </a:graphic>
      </p:graphicFrame>
      <p:graphicFrame>
        <p:nvGraphicFramePr>
          <p:cNvPr id="4" name="对象 3">
            <a:hlinkClick r:id="" action="ppaction://ole?verb="/>
          </p:cNvPr>
          <p:cNvGraphicFramePr>
            <a:graphicFrameLocks noChangeAspect="1"/>
          </p:cNvGraphicFramePr>
          <p:nvPr>
            <p:custDataLst>
              <p:tags r:id="rId4"/>
            </p:custDataLst>
          </p:nvPr>
        </p:nvGraphicFramePr>
        <p:xfrm>
          <a:off x="1619727" y="1628775"/>
          <a:ext cx="6600825" cy="914400"/>
        </p:xfrm>
        <a:graphic>
          <a:graphicData uri="http://schemas.openxmlformats.org/presentationml/2006/ole">
            <mc:AlternateContent xmlns:mc="http://schemas.openxmlformats.org/markup-compatibility/2006">
              <mc:Choice xmlns:v="urn:schemas-microsoft-com:vml" Requires="v">
                <p:oleObj spid="_x0000_s5" name="" r:id="rId5" imgW="3492500" imgH="482600" progId="Equation.KSEE3">
                  <p:embed/>
                </p:oleObj>
              </mc:Choice>
              <mc:Fallback>
                <p:oleObj name="" r:id="rId5" imgW="3492500" imgH="482600" progId="Equation.KSEE3">
                  <p:embed/>
                  <p:pic>
                    <p:nvPicPr>
                      <p:cNvPr id="0" name="图片 3088"/>
                      <p:cNvPicPr/>
                      <p:nvPr/>
                    </p:nvPicPr>
                    <p:blipFill>
                      <a:blip r:embed="rId6"/>
                      <a:stretch>
                        <a:fillRect/>
                      </a:stretch>
                    </p:blipFill>
                    <p:spPr>
                      <a:xfrm>
                        <a:off x="1619727" y="1628775"/>
                        <a:ext cx="6600825" cy="914400"/>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Text Box 2052"/>
          <p:cNvSpPr txBox="1"/>
          <p:nvPr/>
        </p:nvSpPr>
        <p:spPr>
          <a:xfrm>
            <a:off x="323850" y="1341438"/>
            <a:ext cx="8494713" cy="4688840"/>
          </a:xfrm>
          <a:prstGeom prst="rect">
            <a:avLst/>
          </a:prstGeom>
          <a:noFill/>
          <a:ln w="9525">
            <a:noFill/>
          </a:ln>
        </p:spPr>
        <p:txBody>
          <a:bodyPr anchor="t" anchorCtr="0">
            <a:spAutoFit/>
          </a:bodyPr>
          <a:p>
            <a:pPr algn="just">
              <a:lnSpc>
                <a:spcPct val="110000"/>
              </a:lnSpc>
              <a:spcBef>
                <a:spcPts val="600"/>
              </a:spcBef>
              <a:buClr>
                <a:schemeClr val="hlink"/>
              </a:buClr>
              <a:buFont typeface="Wingdings" panose="05000000000000000000" pitchFamily="2" charset="2"/>
            </a:pPr>
            <a:r>
              <a:rPr lang="en-US" altLang="zh-CN" sz="2400" b="0" dirty="0">
                <a:solidFill>
                  <a:srgbClr val="0000FF"/>
                </a:solidFill>
                <a:latin typeface="楷体" panose="02010609060101010101" pitchFamily="49" charset="-122"/>
                <a:ea typeface="楷体" panose="02010609060101010101" pitchFamily="49" charset="-122"/>
              </a:rPr>
              <a:t>1</a:t>
            </a:r>
            <a:r>
              <a:rPr lang="zh-CN" altLang="en-US" sz="2400" b="0" dirty="0">
                <a:solidFill>
                  <a:srgbClr val="0000FF"/>
                </a:solidFill>
                <a:latin typeface="楷体" panose="02010609060101010101" pitchFamily="49" charset="-122"/>
                <a:ea typeface="楷体" panose="02010609060101010101" pitchFamily="49" charset="-122"/>
              </a:rPr>
              <a:t>）</a:t>
            </a:r>
            <a:r>
              <a:rPr lang="zh-CN" altLang="en-US" sz="2400" b="0" u="sng" dirty="0">
                <a:solidFill>
                  <a:srgbClr val="0000FF"/>
                </a:solidFill>
                <a:latin typeface="楷体" panose="02010609060101010101" pitchFamily="49" charset="-122"/>
                <a:ea typeface="楷体" panose="02010609060101010101" pitchFamily="49" charset="-122"/>
              </a:rPr>
              <a:t>形状与坐标系无关</a:t>
            </a:r>
            <a:r>
              <a:rPr lang="zh-CN" altLang="en-US" sz="2400" b="0" dirty="0">
                <a:solidFill>
                  <a:srgbClr val="0000FF"/>
                </a:solidFill>
                <a:latin typeface="楷体" panose="02010609060101010101" pitchFamily="49" charset="-122"/>
                <a:ea typeface="楷体" panose="02010609060101010101" pitchFamily="49" charset="-122"/>
              </a:rPr>
              <a:t>。</a:t>
            </a:r>
            <a:r>
              <a:rPr lang="zh-CN" altLang="en-US" sz="2400" b="0" dirty="0">
                <a:solidFill>
                  <a:schemeClr val="tx1"/>
                </a:solidFill>
                <a:latin typeface="楷体" panose="02010609060101010101" pitchFamily="49" charset="-122"/>
                <a:ea typeface="楷体" panose="02010609060101010101" pitchFamily="49" charset="-122"/>
              </a:rPr>
              <a:t>参数方程的形式不依赖于坐标系的选取，具有形状不变性；坐标变换后仍保持几何形状不变</a:t>
            </a:r>
            <a:endParaRPr lang="zh-CN" altLang="en-US" sz="2400" b="0" dirty="0">
              <a:solidFill>
                <a:schemeClr val="tx1"/>
              </a:solidFill>
              <a:latin typeface="楷体" panose="02010609060101010101" pitchFamily="49" charset="-122"/>
              <a:ea typeface="楷体" panose="02010609060101010101" pitchFamily="49" charset="-122"/>
            </a:endParaRPr>
          </a:p>
          <a:p>
            <a:pPr algn="just">
              <a:lnSpc>
                <a:spcPct val="110000"/>
              </a:lnSpc>
              <a:spcBef>
                <a:spcPts val="600"/>
              </a:spcBef>
              <a:buClr>
                <a:schemeClr val="hlink"/>
              </a:buClr>
              <a:buFontTx/>
            </a:pPr>
            <a:r>
              <a:rPr lang="en-US" altLang="zh-CN" sz="2400" b="0" dirty="0">
                <a:solidFill>
                  <a:srgbClr val="0000FF"/>
                </a:solidFill>
                <a:latin typeface="楷体" panose="02010609060101010101" pitchFamily="49" charset="-122"/>
                <a:ea typeface="楷体" panose="02010609060101010101" pitchFamily="49" charset="-122"/>
              </a:rPr>
              <a:t>2</a:t>
            </a:r>
            <a:r>
              <a:rPr lang="zh-CN" altLang="en-US" sz="2400" b="0" dirty="0">
                <a:solidFill>
                  <a:srgbClr val="0000FF"/>
                </a:solidFill>
                <a:latin typeface="楷体" panose="02010609060101010101" pitchFamily="49" charset="-122"/>
                <a:ea typeface="楷体" panose="02010609060101010101" pitchFamily="49" charset="-122"/>
              </a:rPr>
              <a:t>）</a:t>
            </a:r>
            <a:r>
              <a:rPr lang="zh-CN" altLang="en-US" sz="2400" b="0" u="sng" dirty="0">
                <a:solidFill>
                  <a:srgbClr val="0000FF"/>
                </a:solidFill>
                <a:latin typeface="楷体" panose="02010609060101010101" pitchFamily="49" charset="-122"/>
                <a:ea typeface="楷体" panose="02010609060101010101" pitchFamily="49" charset="-122"/>
              </a:rPr>
              <a:t>系数更多,更大的自由度控制曲线形状</a:t>
            </a:r>
            <a:endParaRPr lang="zh-CN" altLang="en-US" sz="2400" b="0" u="sng" dirty="0">
              <a:solidFill>
                <a:srgbClr val="0000FF"/>
              </a:solidFill>
              <a:latin typeface="楷体" panose="02010609060101010101" pitchFamily="49" charset="-122"/>
              <a:ea typeface="楷体" panose="02010609060101010101" pitchFamily="49" charset="-122"/>
            </a:endParaRPr>
          </a:p>
          <a:p>
            <a:pPr algn="just">
              <a:lnSpc>
                <a:spcPct val="110000"/>
              </a:lnSpc>
              <a:spcBef>
                <a:spcPts val="600"/>
              </a:spcBef>
              <a:buClr>
                <a:schemeClr val="hlink"/>
              </a:buClr>
              <a:buFont typeface="Wingdings" panose="05000000000000000000" pitchFamily="2" charset="2"/>
            </a:pPr>
            <a:r>
              <a:rPr lang="en-US" altLang="zh-CN" sz="2400" b="0" dirty="0">
                <a:solidFill>
                  <a:srgbClr val="0000FF"/>
                </a:solidFill>
                <a:latin typeface="楷体" panose="02010609060101010101" pitchFamily="49" charset="-122"/>
                <a:ea typeface="楷体" panose="02010609060101010101" pitchFamily="49" charset="-122"/>
              </a:rPr>
              <a:t>3</a:t>
            </a:r>
            <a:r>
              <a:rPr lang="zh-CN" altLang="en-US" sz="2400" b="0" dirty="0">
                <a:solidFill>
                  <a:srgbClr val="0000FF"/>
                </a:solidFill>
                <a:latin typeface="楷体" panose="02010609060101010101" pitchFamily="49" charset="-122"/>
                <a:ea typeface="楷体" panose="02010609060101010101" pitchFamily="49" charset="-122"/>
              </a:rPr>
              <a:t>）</a:t>
            </a:r>
            <a:r>
              <a:rPr lang="zh-CN" altLang="en-US" sz="2400" b="0" u="sng" dirty="0">
                <a:solidFill>
                  <a:srgbClr val="0000FF"/>
                </a:solidFill>
                <a:latin typeface="楷体" panose="02010609060101010101" pitchFamily="49" charset="-122"/>
                <a:ea typeface="楷体" panose="02010609060101010101" pitchFamily="49" charset="-122"/>
              </a:rPr>
              <a:t>易于几何变换</a:t>
            </a:r>
            <a:r>
              <a:rPr lang="zh-CN" altLang="en-US" sz="2400" b="0" dirty="0">
                <a:solidFill>
                  <a:srgbClr val="0000FF"/>
                </a:solidFill>
                <a:latin typeface="楷体" panose="02010609060101010101" pitchFamily="49" charset="-122"/>
                <a:ea typeface="楷体" panose="02010609060101010101" pitchFamily="49" charset="-122"/>
              </a:rPr>
              <a:t>。</a:t>
            </a:r>
            <a:r>
              <a:rPr lang="zh-CN" altLang="en-US" sz="2400" b="0" dirty="0">
                <a:solidFill>
                  <a:schemeClr val="tx1"/>
                </a:solidFill>
                <a:latin typeface="楷体" panose="02010609060101010101" pitchFamily="49" charset="-122"/>
                <a:ea typeface="楷体" panose="02010609060101010101" pitchFamily="49" charset="-122"/>
                <a:sym typeface="宋体" panose="02010600030101010101" pitchFamily="2" charset="-122"/>
              </a:rPr>
              <a:t>可通过对型值点控制点几何变换完成</a:t>
            </a:r>
            <a:endParaRPr lang="zh-CN" altLang="en-US" sz="2400" b="0" dirty="0">
              <a:solidFill>
                <a:schemeClr val="tx1"/>
              </a:solidFill>
              <a:latin typeface="楷体" panose="02010609060101010101" pitchFamily="49" charset="-122"/>
              <a:ea typeface="楷体" panose="02010609060101010101" pitchFamily="49" charset="-122"/>
              <a:sym typeface="宋体" panose="02010600030101010101" pitchFamily="2" charset="-122"/>
            </a:endParaRPr>
          </a:p>
          <a:p>
            <a:pPr algn="just">
              <a:lnSpc>
                <a:spcPct val="110000"/>
              </a:lnSpc>
              <a:spcBef>
                <a:spcPts val="600"/>
              </a:spcBef>
              <a:buClr>
                <a:schemeClr val="hlink"/>
              </a:buClr>
              <a:buFont typeface="Wingdings" panose="05000000000000000000" pitchFamily="2" charset="2"/>
            </a:pPr>
            <a:r>
              <a:rPr lang="en-US" altLang="zh-CN" sz="2400" b="0" dirty="0">
                <a:solidFill>
                  <a:srgbClr val="0000FF"/>
                </a:solidFill>
                <a:latin typeface="楷体" panose="02010609060101010101" pitchFamily="49" charset="-122"/>
                <a:ea typeface="楷体" panose="02010609060101010101" pitchFamily="49" charset="-122"/>
              </a:rPr>
              <a:t>4</a:t>
            </a:r>
            <a:r>
              <a:rPr lang="zh-CN" altLang="en-US" sz="2400" b="0" dirty="0">
                <a:solidFill>
                  <a:srgbClr val="0000FF"/>
                </a:solidFill>
                <a:latin typeface="楷体" panose="02010609060101010101" pitchFamily="49" charset="-122"/>
                <a:ea typeface="楷体" panose="02010609060101010101" pitchFamily="49" charset="-122"/>
              </a:rPr>
              <a:t>）</a:t>
            </a:r>
            <a:r>
              <a:rPr lang="zh-CN" altLang="en-US" sz="2400" b="0" u="sng" dirty="0">
                <a:solidFill>
                  <a:srgbClr val="0000FF"/>
                </a:solidFill>
                <a:latin typeface="楷体" panose="02010609060101010101" pitchFamily="49" charset="-122"/>
                <a:ea typeface="楷体" panose="02010609060101010101" pitchFamily="49" charset="-122"/>
              </a:rPr>
              <a:t>便于处理斜率为无穷大的情形</a:t>
            </a:r>
            <a:r>
              <a:rPr lang="zh-CN" altLang="en-US" sz="2400" b="0" dirty="0">
                <a:solidFill>
                  <a:srgbClr val="0000FF"/>
                </a:solidFill>
                <a:latin typeface="楷体" panose="02010609060101010101" pitchFamily="49" charset="-122"/>
                <a:ea typeface="楷体" panose="02010609060101010101" pitchFamily="49" charset="-122"/>
              </a:rPr>
              <a:t>。</a:t>
            </a:r>
            <a:r>
              <a:rPr lang="zh-CN" altLang="en-US" sz="2400" b="0" dirty="0">
                <a:solidFill>
                  <a:schemeClr val="tx1"/>
                </a:solidFill>
                <a:latin typeface="楷体" panose="02010609060101010101" pitchFamily="49" charset="-122"/>
                <a:ea typeface="楷体" panose="02010609060101010101" pitchFamily="49" charset="-122"/>
              </a:rPr>
              <a:t>不会因此而中断计算。</a:t>
            </a:r>
            <a:endParaRPr lang="zh-CN" altLang="en-US" sz="2400" b="0" dirty="0">
              <a:solidFill>
                <a:schemeClr val="tx1"/>
              </a:solidFill>
              <a:latin typeface="楷体" panose="02010609060101010101" pitchFamily="49" charset="-122"/>
              <a:ea typeface="楷体" panose="02010609060101010101" pitchFamily="49" charset="-122"/>
            </a:endParaRPr>
          </a:p>
          <a:p>
            <a:pPr algn="just">
              <a:lnSpc>
                <a:spcPct val="110000"/>
              </a:lnSpc>
              <a:spcBef>
                <a:spcPts val="600"/>
              </a:spcBef>
              <a:buClr>
                <a:schemeClr val="hlink"/>
              </a:buClr>
              <a:buFont typeface="Wingdings" panose="05000000000000000000" pitchFamily="2" charset="2"/>
            </a:pPr>
            <a:r>
              <a:rPr lang="en-US" altLang="zh-CN" sz="2400" b="0" dirty="0">
                <a:solidFill>
                  <a:srgbClr val="0000FF"/>
                </a:solidFill>
                <a:latin typeface="楷体" panose="02010609060101010101" pitchFamily="49" charset="-122"/>
                <a:ea typeface="楷体" panose="02010609060101010101" pitchFamily="49" charset="-122"/>
              </a:rPr>
              <a:t>5</a:t>
            </a:r>
            <a:r>
              <a:rPr lang="zh-CN" altLang="en-US" sz="2400" b="0" dirty="0">
                <a:solidFill>
                  <a:srgbClr val="0000FF"/>
                </a:solidFill>
                <a:latin typeface="楷体" panose="02010609060101010101" pitchFamily="49" charset="-122"/>
                <a:ea typeface="楷体" panose="02010609060101010101" pitchFamily="49" charset="-122"/>
              </a:rPr>
              <a:t>）</a:t>
            </a:r>
            <a:r>
              <a:rPr lang="zh-CN" altLang="en-US" sz="2400" b="0" u="sng" dirty="0">
                <a:solidFill>
                  <a:srgbClr val="0000FF"/>
                </a:solidFill>
                <a:latin typeface="楷体" panose="02010609060101010101" pitchFamily="49" charset="-122"/>
                <a:ea typeface="楷体" panose="02010609060101010101" pitchFamily="49" charset="-122"/>
              </a:rPr>
              <a:t>容易确定曲线边界</a:t>
            </a:r>
            <a:r>
              <a:rPr lang="zh-CN" altLang="en-US" sz="2400" b="0" dirty="0">
                <a:solidFill>
                  <a:srgbClr val="0000FF"/>
                </a:solidFill>
                <a:latin typeface="楷体" panose="02010609060101010101" pitchFamily="49" charset="-122"/>
                <a:ea typeface="楷体" panose="02010609060101010101" pitchFamily="49" charset="-122"/>
              </a:rPr>
              <a:t>。</a:t>
            </a:r>
            <a:r>
              <a:rPr lang="zh-CN" altLang="en-US" sz="2400" b="0" dirty="0">
                <a:solidFill>
                  <a:schemeClr val="tx1"/>
                </a:solidFill>
                <a:latin typeface="楷体" panose="02010609060101010101" pitchFamily="49" charset="-122"/>
                <a:ea typeface="楷体" panose="02010609060101010101" pitchFamily="49" charset="-122"/>
              </a:rPr>
              <a:t>规格化的参数变量</a:t>
            </a:r>
            <a:r>
              <a:rPr lang="en-US" altLang="zh-CN" sz="2400" b="0" dirty="0">
                <a:solidFill>
                  <a:schemeClr val="tx1"/>
                </a:solidFill>
                <a:latin typeface="Times New Roman" panose="02020603050405020304" pitchFamily="18" charset="0"/>
                <a:ea typeface="楷体" panose="02010609060101010101" pitchFamily="49" charset="-122"/>
              </a:rPr>
              <a:t>t∈</a:t>
            </a:r>
            <a:r>
              <a:rPr lang="en-US" altLang="zh-CN" sz="2400" b="0" dirty="0">
                <a:solidFill>
                  <a:schemeClr val="tx1"/>
                </a:solidFill>
                <a:latin typeface="楷体" panose="02010609060101010101" pitchFamily="49" charset="-122"/>
                <a:ea typeface="楷体" panose="02010609060101010101" pitchFamily="49" charset="-122"/>
              </a:rPr>
              <a:t>[0,1]</a:t>
            </a:r>
            <a:r>
              <a:rPr lang="zh-CN" altLang="en-US" sz="2400" b="0" dirty="0">
                <a:solidFill>
                  <a:schemeClr val="tx1"/>
                </a:solidFill>
                <a:latin typeface="楷体" panose="02010609060101010101" pitchFamily="49" charset="-122"/>
                <a:ea typeface="楷体" panose="02010609060101010101" pitchFamily="49" charset="-122"/>
              </a:rPr>
              <a:t>，使其相应的几何分量是有界的，而不必用另外的参数去定义边界。</a:t>
            </a:r>
            <a:endParaRPr lang="en-US" altLang="zh-CN" sz="2400" b="0" dirty="0">
              <a:solidFill>
                <a:schemeClr val="tx1"/>
              </a:solidFill>
              <a:latin typeface="楷体" panose="02010609060101010101" pitchFamily="49" charset="-122"/>
              <a:ea typeface="楷体" panose="02010609060101010101" pitchFamily="49" charset="-122"/>
            </a:endParaRPr>
          </a:p>
          <a:p>
            <a:pPr algn="just">
              <a:lnSpc>
                <a:spcPct val="110000"/>
              </a:lnSpc>
              <a:spcBef>
                <a:spcPts val="600"/>
              </a:spcBef>
              <a:buClr>
                <a:schemeClr val="hlink"/>
              </a:buClr>
              <a:buFont typeface="Wingdings" panose="05000000000000000000" pitchFamily="2" charset="2"/>
            </a:pPr>
            <a:r>
              <a:rPr lang="en-US" altLang="zh-CN" sz="2400" b="0" dirty="0">
                <a:solidFill>
                  <a:srgbClr val="0000FF"/>
                </a:solidFill>
                <a:latin typeface="楷体" panose="02010609060101010101" pitchFamily="49" charset="-122"/>
                <a:ea typeface="楷体" panose="02010609060101010101" pitchFamily="49" charset="-122"/>
              </a:rPr>
              <a:t>6</a:t>
            </a:r>
            <a:r>
              <a:rPr lang="zh-CN" altLang="en-US" sz="2400" b="0" dirty="0">
                <a:solidFill>
                  <a:srgbClr val="0000FF"/>
                </a:solidFill>
                <a:latin typeface="楷体" panose="02010609060101010101" pitchFamily="49" charset="-122"/>
                <a:ea typeface="楷体" panose="02010609060101010101" pitchFamily="49" charset="-122"/>
              </a:rPr>
              <a:t>）</a:t>
            </a:r>
            <a:r>
              <a:rPr lang="zh-CN" altLang="en-US" sz="2400" b="0" u="sng" dirty="0">
                <a:solidFill>
                  <a:srgbClr val="0000FF"/>
                </a:solidFill>
                <a:latin typeface="楷体" panose="02010609060101010101" pitchFamily="49" charset="-122"/>
                <a:ea typeface="楷体" panose="02010609060101010101" pitchFamily="49" charset="-122"/>
              </a:rPr>
              <a:t>易于用矢量和矩阵表示几何分量，简化了计算</a:t>
            </a:r>
            <a:endParaRPr lang="zh-CN" altLang="en-US" sz="2400" b="0" u="sng" dirty="0">
              <a:solidFill>
                <a:srgbClr val="0000FF"/>
              </a:solidFill>
              <a:latin typeface="楷体" panose="02010609060101010101" pitchFamily="49" charset="-122"/>
              <a:ea typeface="楷体" panose="02010609060101010101" pitchFamily="49" charset="-122"/>
            </a:endParaRPr>
          </a:p>
          <a:p>
            <a:pPr algn="just">
              <a:lnSpc>
                <a:spcPct val="110000"/>
              </a:lnSpc>
              <a:spcBef>
                <a:spcPts val="600"/>
              </a:spcBef>
              <a:buClr>
                <a:schemeClr val="hlink"/>
              </a:buClr>
              <a:buFont typeface="Wingdings" panose="05000000000000000000" pitchFamily="2" charset="2"/>
            </a:pPr>
            <a:endParaRPr lang="zh-CN" altLang="en-US" sz="2400" b="0" u="sng" dirty="0">
              <a:solidFill>
                <a:srgbClr val="0000FF"/>
              </a:solidFill>
              <a:latin typeface="楷体" panose="02010609060101010101" pitchFamily="49" charset="-122"/>
              <a:ea typeface="楷体" panose="02010609060101010101" pitchFamily="49" charset="-122"/>
            </a:endParaRPr>
          </a:p>
          <a:p>
            <a:pPr algn="just">
              <a:lnSpc>
                <a:spcPct val="110000"/>
              </a:lnSpc>
              <a:spcBef>
                <a:spcPts val="600"/>
              </a:spcBef>
              <a:buClr>
                <a:schemeClr val="hlink"/>
              </a:buClr>
              <a:buFont typeface="Wingdings" panose="05000000000000000000" pitchFamily="2" charset="2"/>
            </a:pPr>
            <a:r>
              <a:rPr lang="zh-CN" altLang="en-US" sz="2400" b="0" u="sng" dirty="0">
                <a:solidFill>
                  <a:srgbClr val="0000FF"/>
                </a:solidFill>
                <a:latin typeface="楷体" panose="02010609060101010101" pitchFamily="49" charset="-122"/>
                <a:ea typeface="楷体" panose="02010609060101010101" pitchFamily="49" charset="-122"/>
              </a:rPr>
              <a:t>求导方便、拼接方便</a:t>
            </a:r>
            <a:endParaRPr lang="zh-CN" altLang="en-US" sz="2400" b="0" u="sng" dirty="0">
              <a:solidFill>
                <a:srgbClr val="0000FF"/>
              </a:solidFill>
              <a:latin typeface="楷体" panose="02010609060101010101" pitchFamily="49" charset="-122"/>
              <a:ea typeface="楷体" panose="02010609060101010101" pitchFamily="49" charset="-122"/>
            </a:endParaRPr>
          </a:p>
        </p:txBody>
      </p:sp>
      <p:sp>
        <p:nvSpPr>
          <p:cNvPr id="30722" name="标题 1"/>
          <p:cNvSpPr txBox="1"/>
          <p:nvPr/>
        </p:nvSpPr>
        <p:spPr>
          <a:xfrm>
            <a:off x="457200" y="407988"/>
            <a:ext cx="8435975" cy="706437"/>
          </a:xfrm>
          <a:prstGeom prst="rect">
            <a:avLst/>
          </a:prstGeom>
          <a:noFill/>
          <a:ln w="9525">
            <a:noFill/>
          </a:ln>
        </p:spPr>
        <p:txBody>
          <a:bodyPr anchor="t" anchorCtr="0"/>
          <a:p>
            <a:pPr algn="ctr">
              <a:buFontTx/>
            </a:pPr>
            <a:r>
              <a:rPr lang="en-US" altLang="zh-CN" dirty="0">
                <a:solidFill>
                  <a:schemeClr val="tx1"/>
                </a:solidFill>
                <a:latin typeface="华文楷体" panose="02010600040101010101" pitchFamily="2" charset="-122"/>
                <a:ea typeface="华文楷体" panose="02010600040101010101" pitchFamily="2" charset="-122"/>
              </a:rPr>
              <a:t>6.4.1 </a:t>
            </a:r>
            <a:r>
              <a:rPr lang="zh-CN" altLang="en-US" dirty="0">
                <a:solidFill>
                  <a:schemeClr val="tx1"/>
                </a:solidFill>
                <a:latin typeface="华文楷体" panose="02010600040101010101" pitchFamily="2" charset="-122"/>
                <a:ea typeface="华文楷体" panose="02010600040101010101" pitchFamily="2" charset="-122"/>
              </a:rPr>
              <a:t>曲线</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曲面基础</a:t>
            </a:r>
            <a:r>
              <a:rPr lang="en-US" altLang="zh-CN" dirty="0">
                <a:solidFill>
                  <a:schemeClr val="tx1"/>
                </a:solidFill>
                <a:latin typeface="华文楷体" panose="02010600040101010101" pitchFamily="2" charset="-122"/>
                <a:ea typeface="华文楷体" panose="02010600040101010101" pitchFamily="2" charset="-122"/>
              </a:rPr>
              <a:t>—</a:t>
            </a:r>
            <a:r>
              <a:rPr lang="zh-CN" altLang="en-US" sz="2800" dirty="0">
                <a:solidFill>
                  <a:schemeClr val="tx1"/>
                </a:solidFill>
                <a:latin typeface="华文楷体" panose="02010600040101010101" pitchFamily="2" charset="-122"/>
                <a:ea typeface="华文楷体" panose="02010600040101010101" pitchFamily="2" charset="-122"/>
              </a:rPr>
              <a:t>多项式参数方程表示的优势</a:t>
            </a:r>
            <a:endParaRPr lang="zh-CN" altLang="en-US" sz="2800" dirty="0">
              <a:solidFill>
                <a:schemeClr val="tx1"/>
              </a:solidFill>
              <a:latin typeface="华文楷体" panose="02010600040101010101" pitchFamily="2" charset="-122"/>
              <a:ea typeface="华文楷体" panose="02010600040101010101" pitchFamily="2" charset="-122"/>
            </a:endParaRPr>
          </a:p>
        </p:txBody>
      </p:sp>
    </p:spTree>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Rectangle 2"/>
          <p:cNvSpPr>
            <a:spLocks noGrp="1"/>
          </p:cNvSpPr>
          <p:nvPr>
            <p:ph type="title"/>
          </p:nvPr>
        </p:nvSpPr>
        <p:spPr>
          <a:xfrm>
            <a:off x="688975" y="322263"/>
            <a:ext cx="7915275" cy="762000"/>
          </a:xfrm>
        </p:spPr>
        <p:txBody>
          <a:bodyPr vert="horz" wrap="square" lIns="91440" tIns="45720" rIns="91440" bIns="45720" anchor="ctr" anchorCtr="0"/>
          <a:p>
            <a:pPr eaLnBrk="1" hangingPunct="1"/>
            <a:r>
              <a:rPr lang="en-US" altLang="zh-CN" b="1" kern="1200" dirty="0">
                <a:latin typeface="Times New Roman" panose="02020603050405020304" pitchFamily="18" charset="0"/>
                <a:ea typeface="楷体" panose="02010609060101010101" pitchFamily="49" charset="-122"/>
                <a:cs typeface="+mj-cs"/>
              </a:rPr>
              <a:t>6.4.2  </a:t>
            </a:r>
            <a:r>
              <a:rPr lang="zh-CN" altLang="en-US" b="1" kern="1200" dirty="0">
                <a:latin typeface="Times New Roman" panose="02020603050405020304" pitchFamily="18" charset="0"/>
                <a:ea typeface="楷体" panose="02010609060101010101" pitchFamily="49" charset="-122"/>
                <a:cs typeface="+mj-cs"/>
              </a:rPr>
              <a:t>三次样条曲线</a:t>
            </a:r>
            <a:endParaRPr lang="en-US" altLang="zh-CN" b="1" kern="1200" dirty="0">
              <a:latin typeface="Times New Roman" panose="02020603050405020304" pitchFamily="18" charset="0"/>
              <a:ea typeface="楷体" panose="02010609060101010101" pitchFamily="49" charset="-122"/>
              <a:cs typeface="+mj-cs"/>
            </a:endParaRPr>
          </a:p>
        </p:txBody>
      </p:sp>
      <p:sp>
        <p:nvSpPr>
          <p:cNvPr id="36866" name="Rectangle 3"/>
          <p:cNvSpPr>
            <a:spLocks noGrp="1" noChangeArrowheads="1"/>
          </p:cNvSpPr>
          <p:nvPr>
            <p:ph idx="1"/>
          </p:nvPr>
        </p:nvSpPr>
        <p:spPr>
          <a:xfrm>
            <a:off x="371475" y="1447800"/>
            <a:ext cx="8405813" cy="4648200"/>
          </a:xfrm>
        </p:spPr>
        <p:txBody>
          <a:bodyPr vert="horz" wrap="square" lIns="91440" tIns="45720" rIns="91440" bIns="45720" numCol="1" anchor="t" anchorCtr="0" compatLnSpc="1"/>
          <a:lstStyle/>
          <a:p>
            <a:pPr marR="0" lvl="0" algn="l" defTabSz="914400" rtl="0" eaLnBrk="1" fontAlgn="base" latinLnBrk="0" hangingPunct="1">
              <a:lnSpc>
                <a:spcPct val="100000"/>
              </a:lnSpc>
              <a:spcBef>
                <a:spcPct val="20000"/>
              </a:spcBef>
              <a:spcAft>
                <a:spcPct val="0"/>
              </a:spcAft>
              <a:buClrTx/>
              <a:buSzTx/>
              <a:defRPr/>
            </a:pPr>
            <a:r>
              <a:rPr kumimoji="0" lang="zh-CN" altLang="en-US" sz="2800" i="0"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材料力学证明，早期工业外形设计中使用的样条，其形状曲线是三次样条曲线</a:t>
            </a:r>
            <a:r>
              <a:rPr kumimoji="0" lang="en-US" altLang="zh-CN" sz="2800" i="0"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a:t>
            </a:r>
            <a:r>
              <a:rPr kumimoji="0" lang="zh-CN" altLang="en-US" sz="2800" i="0" strike="noStrike" kern="1200" cap="none" spc="0" normalizeH="0" baseline="0" noProof="0" smtClean="0">
                <a:ln>
                  <a:noFill/>
                </a:ln>
                <a:solidFill>
                  <a:srgbClr val="FF0000"/>
                </a:solidFill>
                <a:effectLst/>
                <a:uLnTx/>
                <a:uFillTx/>
                <a:latin typeface="华文楷体" panose="02010600040101010101" pitchFamily="2" charset="-122"/>
                <a:ea typeface="华文楷体" panose="02010600040101010101" pitchFamily="2" charset="-122"/>
                <a:cs typeface="+mn-cs"/>
              </a:rPr>
              <a:t>多项式</a:t>
            </a:r>
            <a:r>
              <a:rPr kumimoji="0" lang="zh-CN" altLang="en-US" sz="2800" i="0" strike="noStrike" kern="1200" cap="none" spc="0" normalizeH="0" baseline="0" noProof="0" smtClean="0">
                <a:ln>
                  <a:noFill/>
                </a:ln>
                <a:solidFill>
                  <a:srgbClr val="0000FF"/>
                </a:solidFill>
                <a:effectLst/>
                <a:uLnTx/>
                <a:uFillTx/>
                <a:latin typeface="华文楷体" panose="02010600040101010101" pitchFamily="2" charset="-122"/>
                <a:ea typeface="华文楷体" panose="02010600040101010101" pitchFamily="2" charset="-122"/>
                <a:cs typeface="+mn-cs"/>
              </a:rPr>
              <a:t>分段</a:t>
            </a:r>
            <a:r>
              <a:rPr kumimoji="0" lang="zh-CN" altLang="en-US" sz="2800" i="0"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参数曲线</a:t>
            </a:r>
            <a:endParaRPr kumimoji="0" lang="zh-CN" altLang="en-US" sz="2800" i="0"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R="0" lvl="0" algn="l" defTabSz="914400" rtl="0" eaLnBrk="1" fontAlgn="base" latinLnBrk="0" hangingPunct="1">
              <a:lnSpc>
                <a:spcPct val="100000"/>
              </a:lnSpc>
              <a:spcBef>
                <a:spcPct val="20000"/>
              </a:spcBef>
              <a:spcAft>
                <a:spcPct val="0"/>
              </a:spcAft>
              <a:buClrTx/>
              <a:buSzTx/>
              <a:defRPr/>
            </a:pPr>
            <a:r>
              <a:rPr lang="zh-CN" altLang="en-US">
                <a:sym typeface="+mn-ea"/>
              </a:rPr>
              <a:t>三次样条曲线</a:t>
            </a:r>
            <a:endParaRPr lang="zh-CN" altLang="en-US">
              <a:sym typeface="+mn-ea"/>
            </a:endParaRPr>
          </a:p>
          <a:p>
            <a:pPr marR="0" lvl="1" algn="l" defTabSz="914400" rtl="0" eaLnBrk="1" fontAlgn="base" latinLnBrk="0" hangingPunct="1">
              <a:lnSpc>
                <a:spcPct val="100000"/>
              </a:lnSpc>
              <a:spcBef>
                <a:spcPct val="20000"/>
              </a:spcBef>
              <a:spcAft>
                <a:spcPct val="0"/>
              </a:spcAft>
              <a:buClrTx/>
              <a:buSzTx/>
              <a:defRPr/>
            </a:pPr>
            <a:r>
              <a:rPr lang="zh-CN" altLang="en-US">
                <a:sym typeface="+mn-ea"/>
              </a:rPr>
              <a:t>能表示曲线段端点通过特定点且在连接处保持位置、一阶、二阶导数连续的最低次方程</a:t>
            </a:r>
            <a:endParaRPr lang="zh-CN" altLang="en-US">
              <a:sym typeface="+mn-ea"/>
            </a:endParaRPr>
          </a:p>
          <a:p>
            <a:pPr marR="0" lvl="1" algn="l" defTabSz="914400" rtl="0" eaLnBrk="1" fontAlgn="base" latinLnBrk="0" hangingPunct="1">
              <a:lnSpc>
                <a:spcPct val="100000"/>
              </a:lnSpc>
              <a:spcBef>
                <a:spcPct val="20000"/>
              </a:spcBef>
              <a:spcAft>
                <a:spcPct val="0"/>
              </a:spcAft>
              <a:buClrTx/>
              <a:buSzTx/>
              <a:defRPr/>
            </a:pPr>
            <a:r>
              <a:rPr lang="zh-CN" altLang="en-US">
                <a:sym typeface="+mn-ea"/>
              </a:rPr>
              <a:t>简单、稳定、不失灵活</a:t>
            </a:r>
            <a:endParaRPr lang="zh-CN" altLang="en-US"/>
          </a:p>
          <a:p>
            <a:pPr marR="0" lvl="0" algn="l" defTabSz="914400" rtl="0" eaLnBrk="1" fontAlgn="base" latinLnBrk="0" hangingPunct="1">
              <a:lnSpc>
                <a:spcPct val="100000"/>
              </a:lnSpc>
              <a:spcBef>
                <a:spcPct val="20000"/>
              </a:spcBef>
              <a:spcAft>
                <a:spcPct val="0"/>
              </a:spcAft>
              <a:buClrTx/>
              <a:buSzTx/>
              <a:defRPr/>
            </a:pPr>
            <a:endParaRPr kumimoji="0" lang="zh-CN" altLang="en-US" sz="2800" i="0"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R="0" lvl="0" algn="l" defTabSz="914400" rtl="0" eaLnBrk="1" fontAlgn="base" latinLnBrk="0" hangingPunct="1">
              <a:lnSpc>
                <a:spcPct val="100000"/>
              </a:lnSpc>
              <a:spcBef>
                <a:spcPct val="20000"/>
              </a:spcBef>
              <a:spcAft>
                <a:spcPct val="0"/>
              </a:spcAft>
              <a:buClrTx/>
              <a:buSzTx/>
              <a:defRPr/>
            </a:pPr>
            <a:endParaRPr kumimoji="0" lang="zh-CN" altLang="en-US" sz="2800" i="0"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pic>
        <p:nvPicPr>
          <p:cNvPr id="32771" name="Picture 4" descr="曲线"/>
          <p:cNvPicPr>
            <a:picLocks noChangeAspect="1"/>
          </p:cNvPicPr>
          <p:nvPr/>
        </p:nvPicPr>
        <p:blipFill>
          <a:blip r:embed="rId1"/>
          <a:srcRect l="3290" t="14372" r="4506" b="19348"/>
          <a:stretch>
            <a:fillRect/>
          </a:stretch>
        </p:blipFill>
        <p:spPr>
          <a:xfrm>
            <a:off x="3275965" y="4292918"/>
            <a:ext cx="5040313" cy="1016000"/>
          </a:xfrm>
          <a:prstGeom prst="rect">
            <a:avLst/>
          </a:prstGeom>
          <a:noFill/>
          <a:ln w="9525">
            <a:noFill/>
          </a:ln>
        </p:spPr>
      </p:pic>
    </p:spTree>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487805"/>
            <a:ext cx="8229600" cy="4638675"/>
          </a:xfrm>
        </p:spPr>
        <p:txBody>
          <a:bodyPr/>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lang="zh-CN" altLang="en-US" u="sng" noProof="0" smtClean="0">
                <a:ln>
                  <a:noFill/>
                </a:ln>
                <a:effectLst/>
                <a:uLnTx/>
                <a:uFillTx/>
                <a:sym typeface="+mn-ea"/>
              </a:rPr>
              <a:t>三次多项式参数曲线</a:t>
            </a:r>
            <a:endParaRPr kumimoji="0" lang="en-US" altLang="zh-CN" i="0" u="sng"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lang="en-US" altLang="zh-CN" noProof="0" smtClean="0">
                <a:ln>
                  <a:noFill/>
                </a:ln>
                <a:effectLst/>
                <a:uLnTx/>
                <a:uFillTx/>
                <a:sym typeface="+mn-ea"/>
              </a:rPr>
              <a:t>Hermite</a:t>
            </a:r>
            <a:r>
              <a:rPr lang="zh-CN" altLang="en-US" noProof="0" smtClean="0">
                <a:ln>
                  <a:noFill/>
                </a:ln>
                <a:effectLst/>
                <a:uLnTx/>
                <a:uFillTx/>
                <a:sym typeface="+mn-ea"/>
              </a:rPr>
              <a:t>曲线</a:t>
            </a:r>
            <a:endParaRPr kumimoji="0" lang="en-US" altLang="zh-CN"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lang="en-US" altLang="zh-CN" noProof="0" smtClean="0">
                <a:ln>
                  <a:noFill/>
                </a:ln>
                <a:effectLst/>
                <a:uLnTx/>
                <a:uFillTx/>
                <a:sym typeface="+mn-ea"/>
              </a:rPr>
              <a:t>Bezier</a:t>
            </a:r>
            <a:r>
              <a:rPr lang="zh-CN" altLang="en-US" noProof="0" smtClean="0">
                <a:ln>
                  <a:noFill/>
                </a:ln>
                <a:effectLst/>
                <a:uLnTx/>
                <a:uFillTx/>
                <a:sym typeface="+mn-ea"/>
              </a:rPr>
              <a:t>曲线</a:t>
            </a:r>
            <a:endParaRPr kumimoji="0" lang="en-US" altLang="zh-CN"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lang="en-US" altLang="zh-CN" noProof="0" smtClean="0">
                <a:ln>
                  <a:noFill/>
                </a:ln>
                <a:effectLst/>
                <a:uLnTx/>
                <a:uFillTx/>
                <a:sym typeface="+mn-ea"/>
              </a:rPr>
              <a:t>B</a:t>
            </a:r>
            <a:r>
              <a:rPr lang="zh-CN" altLang="en-US" noProof="0" smtClean="0">
                <a:ln>
                  <a:noFill/>
                </a:ln>
                <a:effectLst/>
                <a:uLnTx/>
                <a:uFillTx/>
                <a:sym typeface="+mn-ea"/>
              </a:rPr>
              <a:t>样条曲线</a:t>
            </a:r>
            <a:endParaRPr lang="zh-CN" altLang="en-US" noProof="0" smtClean="0">
              <a:ln>
                <a:noFill/>
              </a:ln>
              <a:effectLst/>
              <a:uLnTx/>
              <a:uFillTx/>
              <a:sym typeface="+mn-ea"/>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endParaRPr lang="zh-CN" altLang="en-US"/>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endParaRPr lang="zh-CN" altLang="en-US"/>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lang="zh-CN" altLang="en-US" sz="1800"/>
              <a:t>https://www.bilibili.com/video/BV1dP411r7Ve/?spm_id_from=333.788&amp;vd_source=0e3c286f6cbc4aeed2a8c58c5912bea0</a:t>
            </a:r>
            <a:endParaRPr lang="zh-CN" altLang="en-US" sz="1800"/>
          </a:p>
        </p:txBody>
      </p:sp>
      <p:sp>
        <p:nvSpPr>
          <p:cNvPr id="32769" name="Rectangle 2"/>
          <p:cNvSpPr>
            <a:spLocks noGrp="1"/>
          </p:cNvSpPr>
          <p:nvPr>
            <p:ph type="title"/>
            <p:custDataLst>
              <p:tags r:id="rId1"/>
            </p:custDataLst>
          </p:nvPr>
        </p:nvSpPr>
        <p:spPr>
          <a:xfrm>
            <a:off x="688975" y="322263"/>
            <a:ext cx="7915275" cy="762000"/>
          </a:xfrm>
        </p:spPr>
        <p:txBody>
          <a:bodyPr vert="horz" wrap="square" lIns="91440" tIns="45720" rIns="91440" bIns="45720" anchor="ctr" anchorCtr="0"/>
          <a:p>
            <a:pPr eaLnBrk="1" hangingPunct="1"/>
            <a:r>
              <a:rPr lang="en-US" altLang="zh-CN" b="1" kern="1200" dirty="0">
                <a:latin typeface="Times New Roman" panose="02020603050405020304" pitchFamily="18" charset="0"/>
                <a:ea typeface="楷体" panose="02010609060101010101" pitchFamily="49" charset="-122"/>
                <a:cs typeface="+mj-cs"/>
              </a:rPr>
              <a:t>6.4.2  </a:t>
            </a:r>
            <a:r>
              <a:rPr lang="zh-CN" altLang="en-US" b="1" kern="1200" dirty="0">
                <a:latin typeface="Times New Roman" panose="02020603050405020304" pitchFamily="18" charset="0"/>
                <a:ea typeface="楷体" panose="02010609060101010101" pitchFamily="49" charset="-122"/>
                <a:cs typeface="+mj-cs"/>
              </a:rPr>
              <a:t>三次样条曲线</a:t>
            </a:r>
            <a:endParaRPr lang="en-US" altLang="zh-CN" b="1" kern="1200" dirty="0">
              <a:latin typeface="Times New Roman" panose="02020603050405020304" pitchFamily="18" charset="0"/>
              <a:ea typeface="楷体" panose="02010609060101010101" pitchFamily="49" charset="-122"/>
              <a:cs typeface="+mj-cs"/>
            </a:endParaRPr>
          </a:p>
        </p:txBody>
      </p:sp>
    </p:spTree>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Rectangle 2"/>
          <p:cNvSpPr>
            <a:spLocks noGrp="1"/>
          </p:cNvSpPr>
          <p:nvPr>
            <p:ph type="title"/>
          </p:nvPr>
        </p:nvSpPr>
        <p:spPr>
          <a:xfrm>
            <a:off x="688975" y="322263"/>
            <a:ext cx="7915275" cy="762000"/>
          </a:xfrm>
        </p:spPr>
        <p:txBody>
          <a:bodyPr vert="horz" wrap="square" lIns="91440" tIns="45720" rIns="91440" bIns="45720" anchor="ctr" anchorCtr="0"/>
          <a:p>
            <a:pPr eaLnBrk="1" hangingPunct="1"/>
            <a:r>
              <a:rPr lang="en-US" altLang="zh-CN" b="1" kern="1200" dirty="0">
                <a:latin typeface="Times New Roman" panose="02020603050405020304" pitchFamily="18" charset="0"/>
                <a:ea typeface="楷体" panose="02010609060101010101" pitchFamily="49" charset="-122"/>
                <a:cs typeface="+mj-cs"/>
              </a:rPr>
              <a:t>6.4.2  </a:t>
            </a:r>
            <a:r>
              <a:rPr lang="zh-CN" altLang="en-US" b="1" kern="1200" dirty="0">
                <a:latin typeface="Times New Roman" panose="02020603050405020304" pitchFamily="18" charset="0"/>
                <a:ea typeface="楷体" panose="02010609060101010101" pitchFamily="49" charset="-122"/>
                <a:cs typeface="+mj-cs"/>
              </a:rPr>
              <a:t>三次样条曲线</a:t>
            </a:r>
            <a:r>
              <a:rPr lang="en-US" altLang="zh-CN" b="1" kern="1200" dirty="0">
                <a:latin typeface="Times New Roman" panose="02020603050405020304" pitchFamily="18" charset="0"/>
                <a:ea typeface="楷体" panose="02010609060101010101" pitchFamily="49" charset="-122"/>
                <a:cs typeface="+mj-cs"/>
              </a:rPr>
              <a:t>--Hermite</a:t>
            </a:r>
            <a:r>
              <a:rPr lang="zh-CN" altLang="en-US" b="1" kern="1200" dirty="0">
                <a:latin typeface="Times New Roman" panose="02020603050405020304" pitchFamily="18" charset="0"/>
                <a:ea typeface="楷体" panose="02010609060101010101" pitchFamily="49" charset="-122"/>
                <a:cs typeface="+mj-cs"/>
              </a:rPr>
              <a:t>曲线</a:t>
            </a:r>
            <a:endParaRPr lang="en-US" altLang="zh-CN" b="1" kern="1200" dirty="0">
              <a:latin typeface="Times New Roman" panose="02020603050405020304" pitchFamily="18" charset="0"/>
              <a:ea typeface="楷体" panose="02010609060101010101" pitchFamily="49" charset="-122"/>
              <a:cs typeface="+mj-cs"/>
            </a:endParaRPr>
          </a:p>
        </p:txBody>
      </p:sp>
      <p:sp>
        <p:nvSpPr>
          <p:cNvPr id="33794" name="Rectangle 3"/>
          <p:cNvSpPr>
            <a:spLocks noGrp="1"/>
          </p:cNvSpPr>
          <p:nvPr>
            <p:ph idx="1"/>
          </p:nvPr>
        </p:nvSpPr>
        <p:spPr>
          <a:xfrm>
            <a:off x="371475" y="1447800"/>
            <a:ext cx="8405813" cy="4648200"/>
          </a:xfrm>
        </p:spPr>
        <p:txBody>
          <a:bodyPr vert="horz" wrap="square" lIns="91440" tIns="45720" rIns="91440" bIns="45720" anchor="t" anchorCtr="0"/>
          <a:p>
            <a:pPr eaLnBrk="1" hangingPunct="1"/>
            <a:r>
              <a:rPr lang="zh-CN" altLang="en-US" b="1" kern="1200" dirty="0">
                <a:latin typeface="Times New Roman" panose="02020603050405020304" pitchFamily="18" charset="0"/>
                <a:ea typeface="楷体" panose="02010609060101010101" pitchFamily="49" charset="-122"/>
                <a:cs typeface="+mn-cs"/>
              </a:rPr>
              <a:t>定义</a:t>
            </a:r>
            <a:endParaRPr lang="zh-CN" altLang="en-US" b="1" kern="1200" dirty="0">
              <a:latin typeface="Times New Roman" panose="02020603050405020304" pitchFamily="18" charset="0"/>
              <a:ea typeface="楷体" panose="02010609060101010101" pitchFamily="49" charset="-122"/>
              <a:cs typeface="+mn-cs"/>
            </a:endParaRPr>
          </a:p>
          <a:p>
            <a:pPr lvl="1" eaLnBrk="1" hangingPunct="1">
              <a:lnSpc>
                <a:spcPct val="110000"/>
              </a:lnSpc>
              <a:spcBef>
                <a:spcPct val="0"/>
              </a:spcBef>
            </a:pPr>
            <a:r>
              <a:rPr lang="zh-CN" altLang="en-US" b="1" kern="1200" dirty="0">
                <a:latin typeface="Times New Roman" panose="02020603050405020304" pitchFamily="18" charset="0"/>
                <a:ea typeface="楷体" panose="02010609060101010101" pitchFamily="49" charset="-122"/>
                <a:cs typeface="+mn-cs"/>
              </a:rPr>
              <a:t>给定两个端点位置矢量</a:t>
            </a:r>
            <a:r>
              <a:rPr lang="en-US" altLang="zh-CN" b="1" i="1" kern="1200" dirty="0">
                <a:latin typeface="Times New Roman" panose="02020603050405020304" pitchFamily="18" charset="0"/>
                <a:ea typeface="楷体" panose="02010609060101010101" pitchFamily="49" charset="-122"/>
                <a:cs typeface="+mn-cs"/>
              </a:rPr>
              <a:t>P</a:t>
            </a:r>
            <a:r>
              <a:rPr lang="en-US" altLang="zh-CN" b="1" i="1" kern="1200" baseline="-25000" dirty="0">
                <a:latin typeface="Times New Roman" panose="02020603050405020304" pitchFamily="18" charset="0"/>
                <a:ea typeface="楷体" panose="02010609060101010101" pitchFamily="49" charset="-122"/>
                <a:cs typeface="+mn-cs"/>
              </a:rPr>
              <a:t>0</a:t>
            </a:r>
            <a:r>
              <a:rPr lang="zh-CN" altLang="en-US" kern="1200" dirty="0">
                <a:latin typeface="Times New Roman" panose="02020603050405020304" pitchFamily="18" charset="0"/>
                <a:ea typeface="楷体" panose="02010609060101010101" pitchFamily="49" charset="-122"/>
                <a:cs typeface="+mn-cs"/>
              </a:rPr>
              <a:t>、</a:t>
            </a:r>
            <a:r>
              <a:rPr lang="en-US" altLang="zh-CN" b="1" i="1" kern="1200" dirty="0">
                <a:latin typeface="Times New Roman" panose="02020603050405020304" pitchFamily="18" charset="0"/>
                <a:ea typeface="楷体" panose="02010609060101010101" pitchFamily="49" charset="-122"/>
                <a:cs typeface="+mn-cs"/>
              </a:rPr>
              <a:t>P</a:t>
            </a:r>
            <a:r>
              <a:rPr lang="en-US" altLang="zh-CN" b="1" i="1" kern="1200" baseline="-25000" dirty="0">
                <a:latin typeface="Times New Roman" panose="02020603050405020304" pitchFamily="18" charset="0"/>
                <a:ea typeface="楷体" panose="02010609060101010101" pitchFamily="49" charset="-122"/>
                <a:cs typeface="+mn-cs"/>
              </a:rPr>
              <a:t>1</a:t>
            </a:r>
            <a:r>
              <a:rPr lang="zh-CN" altLang="en-US" b="1" kern="1200" dirty="0">
                <a:latin typeface="Times New Roman" panose="02020603050405020304" pitchFamily="18" charset="0"/>
                <a:ea typeface="楷体" panose="02010609060101010101" pitchFamily="49" charset="-122"/>
                <a:cs typeface="+mn-cs"/>
              </a:rPr>
              <a:t>和两个端点切线矢量</a:t>
            </a:r>
            <a:r>
              <a:rPr lang="en-US" altLang="zh-CN" b="1" i="1" kern="1200" dirty="0">
                <a:latin typeface="Times New Roman" panose="02020603050405020304" pitchFamily="18" charset="0"/>
                <a:ea typeface="楷体" panose="02010609060101010101" pitchFamily="49" charset="-122"/>
                <a:cs typeface="+mn-cs"/>
              </a:rPr>
              <a:t>R</a:t>
            </a:r>
            <a:r>
              <a:rPr lang="en-US" altLang="zh-CN" b="1" i="1" kern="1200" baseline="-25000" dirty="0">
                <a:latin typeface="Times New Roman" panose="02020603050405020304" pitchFamily="18" charset="0"/>
                <a:ea typeface="楷体" panose="02010609060101010101" pitchFamily="49" charset="-122"/>
                <a:cs typeface="+mn-cs"/>
              </a:rPr>
              <a:t>0</a:t>
            </a:r>
            <a:r>
              <a:rPr lang="zh-CN" altLang="en-US" kern="1200" dirty="0">
                <a:latin typeface="Times New Roman" panose="02020603050405020304" pitchFamily="18" charset="0"/>
                <a:ea typeface="楷体" panose="02010609060101010101" pitchFamily="49" charset="-122"/>
                <a:cs typeface="+mn-cs"/>
              </a:rPr>
              <a:t> 、</a:t>
            </a:r>
            <a:r>
              <a:rPr lang="en-US" altLang="zh-CN" b="1" i="1" kern="1200" dirty="0">
                <a:latin typeface="Times New Roman" panose="02020603050405020304" pitchFamily="18" charset="0"/>
                <a:ea typeface="楷体" panose="02010609060101010101" pitchFamily="49" charset="-122"/>
                <a:cs typeface="+mn-cs"/>
              </a:rPr>
              <a:t>R</a:t>
            </a:r>
            <a:r>
              <a:rPr lang="en-US" altLang="zh-CN" b="1" i="1" kern="1200" baseline="-25000" dirty="0">
                <a:latin typeface="Times New Roman" panose="02020603050405020304" pitchFamily="18" charset="0"/>
                <a:ea typeface="楷体" panose="02010609060101010101" pitchFamily="49" charset="-122"/>
                <a:cs typeface="+mn-cs"/>
              </a:rPr>
              <a:t>1</a:t>
            </a:r>
            <a:r>
              <a:rPr lang="zh-CN" altLang="en-US" b="1" kern="1200" dirty="0">
                <a:latin typeface="Times New Roman" panose="02020603050405020304" pitchFamily="18" charset="0"/>
                <a:ea typeface="楷体" panose="02010609060101010101" pitchFamily="49" charset="-122"/>
                <a:cs typeface="+mn-cs"/>
              </a:rPr>
              <a:t>来插值生成曲线，满足条件的</a:t>
            </a:r>
            <a:r>
              <a:rPr lang="zh-CN" altLang="en-US" b="1" kern="1200" dirty="0">
                <a:solidFill>
                  <a:srgbClr val="0000FF"/>
                </a:solidFill>
                <a:latin typeface="Times New Roman" panose="02020603050405020304" pitchFamily="18" charset="0"/>
                <a:ea typeface="楷体" panose="02010609060101010101" pitchFamily="49" charset="-122"/>
                <a:cs typeface="+mn-cs"/>
              </a:rPr>
              <a:t>三次多项式</a:t>
            </a:r>
            <a:r>
              <a:rPr lang="zh-CN" altLang="en-US" b="1" kern="1200" dirty="0">
                <a:latin typeface="Times New Roman" panose="02020603050405020304" pitchFamily="18" charset="0"/>
                <a:ea typeface="楷体" panose="02010609060101010101" pitchFamily="49" charset="-122"/>
                <a:cs typeface="+mn-cs"/>
              </a:rPr>
              <a:t>曲线</a:t>
            </a:r>
            <a:r>
              <a:rPr lang="en-US" altLang="zh-CN" b="1" kern="1200" dirty="0">
                <a:latin typeface="Times New Roman" panose="02020603050405020304" pitchFamily="18" charset="0"/>
                <a:ea typeface="楷体" panose="02010609060101010101" pitchFamily="49" charset="-122"/>
                <a:cs typeface="+mn-cs"/>
              </a:rPr>
              <a:t>P(t)</a:t>
            </a:r>
            <a:r>
              <a:rPr lang="zh-CN" altLang="en-US" b="1" kern="1200" dirty="0">
                <a:latin typeface="Times New Roman" panose="02020603050405020304" pitchFamily="18" charset="0"/>
                <a:ea typeface="楷体" panose="02010609060101010101" pitchFamily="49" charset="-122"/>
                <a:cs typeface="+mn-cs"/>
              </a:rPr>
              <a:t>为</a:t>
            </a:r>
            <a:r>
              <a:rPr lang="en-US" altLang="zh-CN" b="1" kern="1200" dirty="0">
                <a:latin typeface="Times New Roman" panose="02020603050405020304" pitchFamily="18" charset="0"/>
                <a:ea typeface="楷体" panose="02010609060101010101" pitchFamily="49" charset="-122"/>
                <a:cs typeface="+mn-cs"/>
              </a:rPr>
              <a:t>Hermite</a:t>
            </a:r>
            <a:r>
              <a:rPr lang="en-US" altLang="zh-CN" b="1" kern="1200" dirty="0">
                <a:latin typeface="Times New Roman" panose="02020603050405020304" pitchFamily="18" charset="0"/>
                <a:ea typeface="楷体" panose="02010609060101010101" pitchFamily="49" charset="-122"/>
                <a:cs typeface="+mn-cs"/>
                <a:sym typeface="宋体" panose="02010600030101010101" pitchFamily="2" charset="-122"/>
              </a:rPr>
              <a:t>(Ferguson)</a:t>
            </a:r>
            <a:r>
              <a:rPr lang="zh-CN" altLang="en-US" b="1" kern="1200" dirty="0">
                <a:latin typeface="Times New Roman" panose="02020603050405020304" pitchFamily="18" charset="0"/>
                <a:ea typeface="楷体" panose="02010609060101010101" pitchFamily="49" charset="-122"/>
                <a:cs typeface="+mn-cs"/>
              </a:rPr>
              <a:t>曲线</a:t>
            </a:r>
            <a:endParaRPr lang="zh-CN" altLang="en-US" b="1" kern="1200" dirty="0">
              <a:latin typeface="Times New Roman" panose="02020603050405020304" pitchFamily="18" charset="0"/>
              <a:ea typeface="楷体" panose="02010609060101010101" pitchFamily="49" charset="-122"/>
              <a:cs typeface="+mn-cs"/>
            </a:endParaRPr>
          </a:p>
        </p:txBody>
      </p:sp>
      <p:graphicFrame>
        <p:nvGraphicFramePr>
          <p:cNvPr id="33795" name="Object 5"/>
          <p:cNvGraphicFramePr/>
          <p:nvPr/>
        </p:nvGraphicFramePr>
        <p:xfrm>
          <a:off x="1331913" y="3198813"/>
          <a:ext cx="1152525" cy="1736725"/>
        </p:xfrm>
        <a:graphic>
          <a:graphicData uri="http://schemas.openxmlformats.org/presentationml/2006/ole">
            <mc:AlternateContent xmlns:mc="http://schemas.openxmlformats.org/markup-compatibility/2006">
              <mc:Choice xmlns:v="urn:schemas-microsoft-com:vml" Requires="v">
                <p:oleObj spid="_x0000_s3095" name="" r:id="rId1" imgW="787400" imgH="1117600" progId="Equation.DSMT4">
                  <p:embed/>
                </p:oleObj>
              </mc:Choice>
              <mc:Fallback>
                <p:oleObj name="" r:id="rId1" imgW="787400" imgH="1117600" progId="Equation.DSMT4">
                  <p:embed/>
                  <p:pic>
                    <p:nvPicPr>
                      <p:cNvPr id="0" name="图片 3094"/>
                      <p:cNvPicPr/>
                      <p:nvPr/>
                    </p:nvPicPr>
                    <p:blipFill>
                      <a:blip r:embed="rId2">
                        <a:clrChange>
                          <a:clrFrom>
                            <a:srgbClr val="000000"/>
                          </a:clrFrom>
                          <a:clrTo>
                            <a:srgbClr val="FFFF00"/>
                          </a:clrTo>
                        </a:clrChange>
                      </a:blip>
                      <a:stretch>
                        <a:fillRect/>
                      </a:stretch>
                    </p:blipFill>
                    <p:spPr>
                      <a:xfrm>
                        <a:off x="1331913" y="3198813"/>
                        <a:ext cx="1152525" cy="1736725"/>
                      </a:xfrm>
                      <a:prstGeom prst="rect">
                        <a:avLst/>
                      </a:prstGeom>
                      <a:noFill/>
                      <a:ln w="38100">
                        <a:noFill/>
                        <a:miter/>
                      </a:ln>
                    </p:spPr>
                  </p:pic>
                </p:oleObj>
              </mc:Fallback>
            </mc:AlternateContent>
          </a:graphicData>
        </a:graphic>
      </p:graphicFrame>
      <p:sp>
        <p:nvSpPr>
          <p:cNvPr id="33796" name="Freeform 8"/>
          <p:cNvSpPr/>
          <p:nvPr/>
        </p:nvSpPr>
        <p:spPr>
          <a:xfrm>
            <a:off x="5260975" y="2852738"/>
            <a:ext cx="2286000" cy="1397000"/>
          </a:xfrm>
          <a:custGeom>
            <a:avLst/>
            <a:gdLst/>
            <a:ahLst/>
            <a:cxnLst>
              <a:cxn ang="0">
                <a:pos x="0" y="2147483647"/>
              </a:cxn>
              <a:cxn ang="0">
                <a:pos x="2147483647" y="2147483647"/>
              </a:cxn>
              <a:cxn ang="0">
                <a:pos x="2147483647" y="2147483647"/>
              </a:cxn>
            </a:cxnLst>
            <a:pathLst>
              <a:path w="1440" h="880">
                <a:moveTo>
                  <a:pt x="0" y="880"/>
                </a:moveTo>
                <a:cubicBezTo>
                  <a:pt x="240" y="456"/>
                  <a:pt x="480" y="32"/>
                  <a:pt x="720" y="16"/>
                </a:cubicBezTo>
                <a:cubicBezTo>
                  <a:pt x="960" y="0"/>
                  <a:pt x="1200" y="392"/>
                  <a:pt x="1440" y="784"/>
                </a:cubicBezTo>
              </a:path>
            </a:pathLst>
          </a:custGeom>
          <a:noFill/>
          <a:ln w="9525" cap="flat" cmpd="sng">
            <a:solidFill>
              <a:srgbClr val="000086"/>
            </a:solidFill>
            <a:prstDash val="solid"/>
            <a:round/>
            <a:headEnd type="none" w="med" len="med"/>
            <a:tailEnd type="none" w="med" len="med"/>
          </a:ln>
        </p:spPr>
        <p:txBody>
          <a:bodyPr/>
          <a:p>
            <a:endParaRPr lang="zh-CN" altLang="en-US"/>
          </a:p>
        </p:txBody>
      </p:sp>
      <p:sp>
        <p:nvSpPr>
          <p:cNvPr id="33797" name="Line 9"/>
          <p:cNvSpPr/>
          <p:nvPr/>
        </p:nvSpPr>
        <p:spPr>
          <a:xfrm flipV="1">
            <a:off x="5260975" y="3259138"/>
            <a:ext cx="533400" cy="990600"/>
          </a:xfrm>
          <a:prstGeom prst="line">
            <a:avLst/>
          </a:prstGeom>
          <a:ln w="28575" cap="flat" cmpd="sng">
            <a:solidFill>
              <a:srgbClr val="385D8A"/>
            </a:solidFill>
            <a:prstDash val="sysDot"/>
            <a:round/>
            <a:headEnd type="none" w="med" len="med"/>
            <a:tailEnd type="triangle" w="med" len="med"/>
          </a:ln>
        </p:spPr>
      </p:sp>
      <p:sp>
        <p:nvSpPr>
          <p:cNvPr id="33798" name="Line 10"/>
          <p:cNvSpPr/>
          <p:nvPr/>
        </p:nvSpPr>
        <p:spPr>
          <a:xfrm>
            <a:off x="7546975" y="4097338"/>
            <a:ext cx="609600" cy="838200"/>
          </a:xfrm>
          <a:prstGeom prst="line">
            <a:avLst/>
          </a:prstGeom>
          <a:ln w="28575" cap="flat" cmpd="sng">
            <a:solidFill>
              <a:srgbClr val="385D8A"/>
            </a:solidFill>
            <a:prstDash val="sysDot"/>
            <a:round/>
            <a:headEnd type="none" w="med" len="med"/>
            <a:tailEnd type="triangle" w="med" len="med"/>
          </a:ln>
        </p:spPr>
      </p:sp>
      <p:sp>
        <p:nvSpPr>
          <p:cNvPr id="33799" name="Text Box 11"/>
          <p:cNvSpPr txBox="1"/>
          <p:nvPr/>
        </p:nvSpPr>
        <p:spPr>
          <a:xfrm>
            <a:off x="4940300" y="4138613"/>
            <a:ext cx="430213" cy="457200"/>
          </a:xfrm>
          <a:prstGeom prst="rect">
            <a:avLst/>
          </a:prstGeom>
          <a:noFill/>
          <a:ln w="9525">
            <a:noFill/>
          </a:ln>
        </p:spPr>
        <p:txBody>
          <a:bodyPr wrap="none" anchor="t" anchorCtr="0">
            <a:spAutoFit/>
          </a:bodyPr>
          <a:p>
            <a:pPr>
              <a:buFontTx/>
            </a:pPr>
            <a:r>
              <a:rPr lang="en-US" altLang="zh-CN" sz="2400" b="0" dirty="0">
                <a:solidFill>
                  <a:schemeClr val="tx1"/>
                </a:solidFill>
                <a:latin typeface="Times New Roman" panose="02020603050405020304" pitchFamily="18" charset="0"/>
                <a:ea typeface="宋体" panose="02010600030101010101" pitchFamily="2" charset="-122"/>
              </a:rPr>
              <a:t>P</a:t>
            </a:r>
            <a:r>
              <a:rPr lang="en-US" altLang="zh-CN" sz="1200" b="0" dirty="0">
                <a:solidFill>
                  <a:schemeClr val="tx1"/>
                </a:solidFill>
                <a:latin typeface="Times New Roman" panose="02020603050405020304" pitchFamily="18" charset="0"/>
                <a:ea typeface="宋体" panose="02010600030101010101" pitchFamily="2" charset="-122"/>
              </a:rPr>
              <a:t>0</a:t>
            </a:r>
            <a:endParaRPr lang="en-US" altLang="zh-CN" sz="1200" b="0" dirty="0">
              <a:solidFill>
                <a:schemeClr val="tx1"/>
              </a:solidFill>
              <a:latin typeface="Times New Roman" panose="02020603050405020304" pitchFamily="18" charset="0"/>
              <a:ea typeface="宋体" panose="02010600030101010101" pitchFamily="2" charset="-122"/>
            </a:endParaRPr>
          </a:p>
        </p:txBody>
      </p:sp>
      <p:sp>
        <p:nvSpPr>
          <p:cNvPr id="33800" name="Text Box 13"/>
          <p:cNvSpPr txBox="1"/>
          <p:nvPr/>
        </p:nvSpPr>
        <p:spPr>
          <a:xfrm>
            <a:off x="7378700" y="3529013"/>
            <a:ext cx="430213" cy="457200"/>
          </a:xfrm>
          <a:prstGeom prst="rect">
            <a:avLst/>
          </a:prstGeom>
          <a:noFill/>
          <a:ln w="9525">
            <a:noFill/>
          </a:ln>
        </p:spPr>
        <p:txBody>
          <a:bodyPr wrap="none" anchor="t" anchorCtr="0">
            <a:spAutoFit/>
          </a:bodyPr>
          <a:p>
            <a:pPr>
              <a:buFontTx/>
            </a:pPr>
            <a:r>
              <a:rPr lang="en-US" altLang="zh-CN" sz="2400" b="0" dirty="0">
                <a:solidFill>
                  <a:schemeClr val="tx1"/>
                </a:solidFill>
                <a:latin typeface="Times New Roman" panose="02020603050405020304" pitchFamily="18" charset="0"/>
                <a:ea typeface="宋体" panose="02010600030101010101" pitchFamily="2" charset="-122"/>
              </a:rPr>
              <a:t>P</a:t>
            </a:r>
            <a:r>
              <a:rPr lang="en-US" altLang="zh-CN" sz="1200" b="0" dirty="0">
                <a:solidFill>
                  <a:schemeClr val="tx1"/>
                </a:solidFill>
                <a:latin typeface="Times New Roman" panose="02020603050405020304" pitchFamily="18" charset="0"/>
                <a:ea typeface="宋体" panose="02010600030101010101" pitchFamily="2" charset="-122"/>
              </a:rPr>
              <a:t>1</a:t>
            </a:r>
            <a:endParaRPr lang="en-US" altLang="zh-CN" sz="1200" b="0" dirty="0">
              <a:solidFill>
                <a:schemeClr val="tx1"/>
              </a:solidFill>
              <a:latin typeface="Times New Roman" panose="02020603050405020304" pitchFamily="18" charset="0"/>
              <a:ea typeface="宋体" panose="02010600030101010101" pitchFamily="2" charset="-122"/>
            </a:endParaRPr>
          </a:p>
        </p:txBody>
      </p:sp>
      <p:sp>
        <p:nvSpPr>
          <p:cNvPr id="33801" name="Text Box 14"/>
          <p:cNvSpPr txBox="1"/>
          <p:nvPr/>
        </p:nvSpPr>
        <p:spPr>
          <a:xfrm>
            <a:off x="5473700" y="2919413"/>
            <a:ext cx="463550" cy="457200"/>
          </a:xfrm>
          <a:prstGeom prst="rect">
            <a:avLst/>
          </a:prstGeom>
          <a:noFill/>
          <a:ln w="9525">
            <a:noFill/>
          </a:ln>
        </p:spPr>
        <p:txBody>
          <a:bodyPr wrap="none" anchor="t" anchorCtr="0">
            <a:spAutoFit/>
          </a:bodyPr>
          <a:p>
            <a:pPr>
              <a:buFontTx/>
            </a:pPr>
            <a:r>
              <a:rPr lang="en-US" altLang="zh-CN" sz="2400" b="0" dirty="0">
                <a:solidFill>
                  <a:schemeClr val="tx1"/>
                </a:solidFill>
                <a:latin typeface="Times New Roman" panose="02020603050405020304" pitchFamily="18" charset="0"/>
                <a:ea typeface="宋体" panose="02010600030101010101" pitchFamily="2" charset="-122"/>
              </a:rPr>
              <a:t>R</a:t>
            </a:r>
            <a:r>
              <a:rPr lang="en-US" altLang="zh-CN" sz="1200" b="0" dirty="0">
                <a:solidFill>
                  <a:schemeClr val="tx1"/>
                </a:solidFill>
                <a:latin typeface="Times New Roman" panose="02020603050405020304" pitchFamily="18" charset="0"/>
                <a:ea typeface="宋体" panose="02010600030101010101" pitchFamily="2" charset="-122"/>
              </a:rPr>
              <a:t>0</a:t>
            </a:r>
            <a:endParaRPr lang="en-US" altLang="zh-CN" sz="1200" b="0" dirty="0">
              <a:solidFill>
                <a:schemeClr val="tx1"/>
              </a:solidFill>
              <a:latin typeface="Times New Roman" panose="02020603050405020304" pitchFamily="18" charset="0"/>
              <a:ea typeface="宋体" panose="02010600030101010101" pitchFamily="2" charset="-122"/>
            </a:endParaRPr>
          </a:p>
        </p:txBody>
      </p:sp>
      <p:sp>
        <p:nvSpPr>
          <p:cNvPr id="33802" name="Text Box 15"/>
          <p:cNvSpPr txBox="1"/>
          <p:nvPr/>
        </p:nvSpPr>
        <p:spPr>
          <a:xfrm>
            <a:off x="7912100" y="4824413"/>
            <a:ext cx="476250" cy="457200"/>
          </a:xfrm>
          <a:prstGeom prst="rect">
            <a:avLst/>
          </a:prstGeom>
          <a:noFill/>
          <a:ln w="9525">
            <a:noFill/>
          </a:ln>
        </p:spPr>
        <p:txBody>
          <a:bodyPr wrap="none" anchor="t" anchorCtr="0">
            <a:spAutoFit/>
          </a:bodyPr>
          <a:p>
            <a:pPr>
              <a:buFontTx/>
            </a:pPr>
            <a:r>
              <a:rPr lang="en-US" altLang="zh-CN" sz="2400" b="0" dirty="0">
                <a:solidFill>
                  <a:schemeClr val="tx1"/>
                </a:solidFill>
                <a:latin typeface="Times New Roman" panose="02020603050405020304" pitchFamily="18" charset="0"/>
                <a:ea typeface="宋体" panose="02010600030101010101" pitchFamily="2" charset="-122"/>
              </a:rPr>
              <a:t>R</a:t>
            </a:r>
            <a:r>
              <a:rPr lang="en-US" altLang="zh-CN" sz="1400" b="0" dirty="0">
                <a:solidFill>
                  <a:schemeClr val="tx1"/>
                </a:solidFill>
                <a:latin typeface="Times New Roman" panose="02020603050405020304" pitchFamily="18" charset="0"/>
                <a:ea typeface="宋体" panose="02010600030101010101" pitchFamily="2" charset="-122"/>
              </a:rPr>
              <a:t>1</a:t>
            </a:r>
            <a:endParaRPr lang="en-US" altLang="zh-CN" sz="1400" b="0" dirty="0">
              <a:solidFill>
                <a:schemeClr val="tx1"/>
              </a:solidFill>
              <a:latin typeface="Times New Roman" panose="02020603050405020304" pitchFamily="18" charset="0"/>
              <a:ea typeface="宋体" panose="02010600030101010101" pitchFamily="2" charset="-122"/>
            </a:endParaRPr>
          </a:p>
        </p:txBody>
      </p:sp>
      <p:sp>
        <p:nvSpPr>
          <p:cNvPr id="33803" name="Oval 17"/>
          <p:cNvSpPr/>
          <p:nvPr/>
        </p:nvSpPr>
        <p:spPr>
          <a:xfrm>
            <a:off x="5245100" y="4224338"/>
            <a:ext cx="76200" cy="76200"/>
          </a:xfrm>
          <a:prstGeom prst="ellipse">
            <a:avLst/>
          </a:prstGeom>
          <a:solidFill>
            <a:srgbClr val="FF0000"/>
          </a:solidFill>
          <a:ln w="9525" cap="flat" cmpd="sng">
            <a:solidFill>
              <a:srgbClr val="FFFF00"/>
            </a:solidFill>
            <a:prstDash val="solid"/>
            <a:round/>
            <a:headEnd type="none" w="med" len="med"/>
            <a:tailEnd type="none" w="med" len="med"/>
          </a:ln>
        </p:spPr>
        <p:txBody>
          <a:bodyPr wrap="none" anchor="ctr" anchorCtr="0"/>
          <a:p>
            <a:pPr>
              <a:spcBef>
                <a:spcPct val="20000"/>
              </a:spcBef>
              <a:buFontTx/>
              <a:buChar char="•"/>
            </a:pP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33804" name="Oval 18"/>
          <p:cNvSpPr/>
          <p:nvPr/>
        </p:nvSpPr>
        <p:spPr>
          <a:xfrm>
            <a:off x="7454900" y="3995738"/>
            <a:ext cx="76200" cy="76200"/>
          </a:xfrm>
          <a:prstGeom prst="ellipse">
            <a:avLst/>
          </a:prstGeom>
          <a:solidFill>
            <a:srgbClr val="FF0000"/>
          </a:solidFill>
          <a:ln w="9525" cap="flat" cmpd="sng">
            <a:solidFill>
              <a:srgbClr val="FFFF00"/>
            </a:solidFill>
            <a:prstDash val="solid"/>
            <a:round/>
            <a:headEnd type="none" w="med" len="med"/>
            <a:tailEnd type="none" w="med" len="med"/>
          </a:ln>
        </p:spPr>
        <p:txBody>
          <a:bodyPr wrap="none" anchor="ctr" anchorCtr="0"/>
          <a:p>
            <a:pPr>
              <a:spcBef>
                <a:spcPct val="20000"/>
              </a:spcBef>
              <a:buFontTx/>
              <a:buChar char="•"/>
            </a:pPr>
            <a:endParaRPr lang="zh-CN" altLang="en-US" dirty="0">
              <a:solidFill>
                <a:schemeClr val="tx1"/>
              </a:solidFill>
              <a:latin typeface="Times New Roman" panose="02020603050405020304" pitchFamily="18" charset="0"/>
              <a:ea typeface="宋体" panose="02010600030101010101" pitchFamily="2" charset="-122"/>
            </a:endParaRPr>
          </a:p>
        </p:txBody>
      </p:sp>
      <p:graphicFrame>
        <p:nvGraphicFramePr>
          <p:cNvPr id="33805" name="对象 1"/>
          <p:cNvGraphicFramePr/>
          <p:nvPr/>
        </p:nvGraphicFramePr>
        <p:xfrm>
          <a:off x="2555558" y="5013325"/>
          <a:ext cx="3938587" cy="1549400"/>
        </p:xfrm>
        <a:graphic>
          <a:graphicData uri="http://schemas.openxmlformats.org/presentationml/2006/ole">
            <mc:AlternateContent xmlns:mc="http://schemas.openxmlformats.org/markup-compatibility/2006">
              <mc:Choice xmlns:v="urn:schemas-microsoft-com:vml" Requires="v">
                <p:oleObj spid="_x0000_s3098" name="" r:id="rId3" imgW="1739900" imgH="787400" progId="Equation.3">
                  <p:embed/>
                </p:oleObj>
              </mc:Choice>
              <mc:Fallback>
                <p:oleObj name="" r:id="rId3" imgW="1739900" imgH="787400" progId="Equation.3">
                  <p:embed/>
                  <p:pic>
                    <p:nvPicPr>
                      <p:cNvPr id="0" name="图片 3097"/>
                      <p:cNvPicPr/>
                      <p:nvPr/>
                    </p:nvPicPr>
                    <p:blipFill>
                      <a:blip r:embed="rId4"/>
                      <a:stretch>
                        <a:fillRect/>
                      </a:stretch>
                    </p:blipFill>
                    <p:spPr>
                      <a:xfrm>
                        <a:off x="2555558" y="5013325"/>
                        <a:ext cx="3938587" cy="1549400"/>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TextBox 6"/>
          <p:cNvSpPr txBox="1"/>
          <p:nvPr/>
        </p:nvSpPr>
        <p:spPr>
          <a:xfrm>
            <a:off x="90488" y="4095750"/>
            <a:ext cx="1584325" cy="460375"/>
          </a:xfrm>
          <a:prstGeom prst="rect">
            <a:avLst/>
          </a:prstGeom>
          <a:noFill/>
          <a:ln w="9525">
            <a:noFill/>
          </a:ln>
        </p:spPr>
        <p:txBody>
          <a:bodyPr anchor="t" anchorCtr="0">
            <a:spAutoFit/>
          </a:bodyPr>
          <a:p>
            <a:pPr>
              <a:buFontTx/>
            </a:pPr>
            <a:r>
              <a:rPr lang="zh-CN" altLang="en-US" sz="2400" dirty="0">
                <a:solidFill>
                  <a:schemeClr val="tx1"/>
                </a:solidFill>
                <a:latin typeface="楷体" panose="02010609060101010101" pitchFamily="49" charset="-122"/>
                <a:ea typeface="楷体" panose="02010609060101010101" pitchFamily="49" charset="-122"/>
              </a:rPr>
              <a:t>令</a:t>
            </a:r>
            <a:endParaRPr lang="zh-CN" altLang="en-US" sz="2400" dirty="0">
              <a:solidFill>
                <a:schemeClr val="tx1"/>
              </a:solidFill>
              <a:latin typeface="楷体" panose="02010609060101010101" pitchFamily="49" charset="-122"/>
              <a:ea typeface="楷体" panose="02010609060101010101" pitchFamily="49" charset="-122"/>
            </a:endParaRPr>
          </a:p>
        </p:txBody>
      </p:sp>
      <p:cxnSp>
        <p:nvCxnSpPr>
          <p:cNvPr id="9" name="直接连接符 8"/>
          <p:cNvCxnSpPr/>
          <p:nvPr/>
        </p:nvCxnSpPr>
        <p:spPr>
          <a:xfrm>
            <a:off x="4500563" y="188913"/>
            <a:ext cx="0" cy="6669088"/>
          </a:xfrm>
          <a:prstGeom prst="line">
            <a:avLst/>
          </a:prstGeom>
        </p:spPr>
        <p:style>
          <a:lnRef idx="1">
            <a:schemeClr val="accent1"/>
          </a:lnRef>
          <a:fillRef idx="0">
            <a:schemeClr val="accent1"/>
          </a:fillRef>
          <a:effectRef idx="0">
            <a:schemeClr val="accent1"/>
          </a:effectRef>
          <a:fontRef idx="minor">
            <a:schemeClr val="tx1"/>
          </a:fontRef>
        </p:style>
      </p:cxnSp>
      <p:sp>
        <p:nvSpPr>
          <p:cNvPr id="34819" name="TextBox 9"/>
          <p:cNvSpPr txBox="1"/>
          <p:nvPr/>
        </p:nvSpPr>
        <p:spPr>
          <a:xfrm>
            <a:off x="4572000" y="188913"/>
            <a:ext cx="3168650" cy="461962"/>
          </a:xfrm>
          <a:prstGeom prst="rect">
            <a:avLst/>
          </a:prstGeom>
          <a:noFill/>
          <a:ln w="9525">
            <a:noFill/>
          </a:ln>
        </p:spPr>
        <p:txBody>
          <a:bodyPr anchor="t" anchorCtr="0">
            <a:spAutoFit/>
          </a:bodyPr>
          <a:p>
            <a:pPr>
              <a:buFontTx/>
            </a:pPr>
            <a:r>
              <a:rPr lang="zh-CN" altLang="en-US" sz="2400" dirty="0">
                <a:solidFill>
                  <a:schemeClr val="tx1"/>
                </a:solidFill>
                <a:latin typeface="楷体" panose="02010609060101010101" pitchFamily="49" charset="-122"/>
                <a:ea typeface="楷体" panose="02010609060101010101" pitchFamily="49" charset="-122"/>
              </a:rPr>
              <a:t>根据已知可得</a:t>
            </a:r>
            <a:endParaRPr lang="zh-CN" altLang="en-US" sz="2400" dirty="0">
              <a:solidFill>
                <a:schemeClr val="tx1"/>
              </a:solidFill>
              <a:latin typeface="楷体" panose="02010609060101010101" pitchFamily="49" charset="-122"/>
              <a:ea typeface="楷体" panose="02010609060101010101" pitchFamily="49" charset="-122"/>
            </a:endParaRPr>
          </a:p>
        </p:txBody>
      </p:sp>
      <p:sp>
        <p:nvSpPr>
          <p:cNvPr id="34820" name="TextBox 10"/>
          <p:cNvSpPr txBox="1"/>
          <p:nvPr/>
        </p:nvSpPr>
        <p:spPr>
          <a:xfrm>
            <a:off x="4572000" y="3422650"/>
            <a:ext cx="1584325" cy="461963"/>
          </a:xfrm>
          <a:prstGeom prst="rect">
            <a:avLst/>
          </a:prstGeom>
          <a:noFill/>
          <a:ln w="9525">
            <a:noFill/>
          </a:ln>
        </p:spPr>
        <p:txBody>
          <a:bodyPr anchor="t" anchorCtr="0">
            <a:spAutoFit/>
          </a:bodyPr>
          <a:p>
            <a:pPr>
              <a:buFontTx/>
            </a:pPr>
            <a:r>
              <a:rPr lang="zh-CN" altLang="en-US" sz="2400" dirty="0">
                <a:solidFill>
                  <a:schemeClr val="tx1"/>
                </a:solidFill>
                <a:latin typeface="楷体" panose="02010609060101010101" pitchFamily="49" charset="-122"/>
                <a:ea typeface="楷体" panose="02010609060101010101" pitchFamily="49" charset="-122"/>
              </a:rPr>
              <a:t>即</a:t>
            </a:r>
            <a:endParaRPr lang="zh-CN" altLang="en-US" sz="2400" dirty="0">
              <a:solidFill>
                <a:schemeClr val="tx1"/>
              </a:solidFill>
              <a:latin typeface="楷体" panose="02010609060101010101" pitchFamily="49" charset="-122"/>
              <a:ea typeface="楷体" panose="02010609060101010101" pitchFamily="49" charset="-122"/>
            </a:endParaRPr>
          </a:p>
        </p:txBody>
      </p:sp>
      <p:sp>
        <p:nvSpPr>
          <p:cNvPr id="34821" name="TextBox 6"/>
          <p:cNvSpPr txBox="1"/>
          <p:nvPr/>
        </p:nvSpPr>
        <p:spPr>
          <a:xfrm>
            <a:off x="0" y="2133600"/>
            <a:ext cx="3348038" cy="461963"/>
          </a:xfrm>
          <a:prstGeom prst="rect">
            <a:avLst/>
          </a:prstGeom>
          <a:noFill/>
          <a:ln w="9525">
            <a:noFill/>
          </a:ln>
        </p:spPr>
        <p:txBody>
          <a:bodyPr anchor="t" anchorCtr="0">
            <a:spAutoFit/>
          </a:bodyPr>
          <a:p>
            <a:pPr>
              <a:buFontTx/>
            </a:pPr>
            <a:r>
              <a:rPr lang="zh-CN" altLang="en-US" sz="2400" dirty="0">
                <a:solidFill>
                  <a:schemeClr val="tx1"/>
                </a:solidFill>
                <a:latin typeface="楷体" panose="02010609060101010101" pitchFamily="49" charset="-122"/>
                <a:ea typeface="楷体" panose="02010609060101010101" pitchFamily="49" charset="-122"/>
              </a:rPr>
              <a:t>写成矩阵向量形式</a:t>
            </a:r>
            <a:endParaRPr lang="zh-CN" altLang="en-US" sz="2400" dirty="0">
              <a:solidFill>
                <a:schemeClr val="tx1"/>
              </a:solidFill>
              <a:latin typeface="楷体" panose="02010609060101010101" pitchFamily="49" charset="-122"/>
              <a:ea typeface="楷体" panose="02010609060101010101" pitchFamily="49" charset="-122"/>
            </a:endParaRPr>
          </a:p>
        </p:txBody>
      </p:sp>
      <p:graphicFrame>
        <p:nvGraphicFramePr>
          <p:cNvPr id="34822" name="Object 11"/>
          <p:cNvGraphicFramePr/>
          <p:nvPr/>
        </p:nvGraphicFramePr>
        <p:xfrm>
          <a:off x="650875" y="2595563"/>
          <a:ext cx="2687638" cy="1679575"/>
        </p:xfrm>
        <a:graphic>
          <a:graphicData uri="http://schemas.openxmlformats.org/presentationml/2006/ole">
            <mc:AlternateContent xmlns:mc="http://schemas.openxmlformats.org/markup-compatibility/2006">
              <mc:Choice xmlns:v="urn:schemas-microsoft-com:vml" Requires="v">
                <p:oleObj spid="_x0000_s3099" name="" r:id="rId1" imgW="1524000" imgH="914400" progId="Equation.3">
                  <p:embed/>
                </p:oleObj>
              </mc:Choice>
              <mc:Fallback>
                <p:oleObj name="" r:id="rId1" imgW="1524000" imgH="914400" progId="Equation.3">
                  <p:embed/>
                  <p:pic>
                    <p:nvPicPr>
                      <p:cNvPr id="0" name="图片 3098"/>
                      <p:cNvPicPr/>
                      <p:nvPr/>
                    </p:nvPicPr>
                    <p:blipFill>
                      <a:blip r:embed="rId2"/>
                      <a:stretch>
                        <a:fillRect/>
                      </a:stretch>
                    </p:blipFill>
                    <p:spPr>
                      <a:xfrm>
                        <a:off x="650875" y="2595563"/>
                        <a:ext cx="2687638" cy="1679575"/>
                      </a:xfrm>
                      <a:prstGeom prst="rect">
                        <a:avLst/>
                      </a:prstGeom>
                      <a:noFill/>
                      <a:ln w="38100">
                        <a:noFill/>
                        <a:miter/>
                      </a:ln>
                    </p:spPr>
                  </p:pic>
                </p:oleObj>
              </mc:Fallback>
            </mc:AlternateContent>
          </a:graphicData>
        </a:graphic>
      </p:graphicFrame>
      <p:graphicFrame>
        <p:nvGraphicFramePr>
          <p:cNvPr id="34823" name="Object 8"/>
          <p:cNvGraphicFramePr/>
          <p:nvPr/>
        </p:nvGraphicFramePr>
        <p:xfrm>
          <a:off x="179388" y="342900"/>
          <a:ext cx="3938587" cy="1549400"/>
        </p:xfrm>
        <a:graphic>
          <a:graphicData uri="http://schemas.openxmlformats.org/presentationml/2006/ole">
            <mc:AlternateContent xmlns:mc="http://schemas.openxmlformats.org/markup-compatibility/2006">
              <mc:Choice xmlns:v="urn:schemas-microsoft-com:vml" Requires="v">
                <p:oleObj spid="_x0000_s3100" name="" r:id="rId3" imgW="1739900" imgH="787400" progId="Equation.3">
                  <p:embed/>
                </p:oleObj>
              </mc:Choice>
              <mc:Fallback>
                <p:oleObj name="" r:id="rId3" imgW="1739900" imgH="787400" progId="Equation.3">
                  <p:embed/>
                  <p:pic>
                    <p:nvPicPr>
                      <p:cNvPr id="0" name="图片 3099"/>
                      <p:cNvPicPr/>
                      <p:nvPr/>
                    </p:nvPicPr>
                    <p:blipFill>
                      <a:blip r:embed="rId4"/>
                      <a:stretch>
                        <a:fillRect/>
                      </a:stretch>
                    </p:blipFill>
                    <p:spPr>
                      <a:xfrm>
                        <a:off x="179388" y="342900"/>
                        <a:ext cx="3938587" cy="1549400"/>
                      </a:xfrm>
                      <a:prstGeom prst="rect">
                        <a:avLst/>
                      </a:prstGeom>
                      <a:noFill/>
                      <a:ln w="38100">
                        <a:noFill/>
                        <a:miter/>
                      </a:ln>
                    </p:spPr>
                  </p:pic>
                </p:oleObj>
              </mc:Fallback>
            </mc:AlternateContent>
          </a:graphicData>
        </a:graphic>
      </p:graphicFrame>
      <p:graphicFrame>
        <p:nvGraphicFramePr>
          <p:cNvPr id="34824" name="对象 1"/>
          <p:cNvGraphicFramePr/>
          <p:nvPr/>
        </p:nvGraphicFramePr>
        <p:xfrm>
          <a:off x="3635375" y="1844675"/>
          <a:ext cx="785813" cy="355600"/>
        </p:xfrm>
        <a:graphic>
          <a:graphicData uri="http://schemas.openxmlformats.org/presentationml/2006/ole">
            <mc:AlternateContent xmlns:mc="http://schemas.openxmlformats.org/markup-compatibility/2006">
              <mc:Choice xmlns:v="urn:schemas-microsoft-com:vml" Requires="v">
                <p:oleObj spid="_x0000_s3096" name="" r:id="rId5" imgW="695960" imgH="320675" progId="Equation.KSEE3">
                  <p:embed/>
                </p:oleObj>
              </mc:Choice>
              <mc:Fallback>
                <p:oleObj name="" r:id="rId5" imgW="695960" imgH="320675" progId="Equation.KSEE3">
                  <p:embed/>
                  <p:pic>
                    <p:nvPicPr>
                      <p:cNvPr id="0" name="图片 3095"/>
                      <p:cNvPicPr/>
                      <p:nvPr/>
                    </p:nvPicPr>
                    <p:blipFill>
                      <a:blip r:embed="rId6"/>
                      <a:stretch>
                        <a:fillRect/>
                      </a:stretch>
                    </p:blipFill>
                    <p:spPr>
                      <a:xfrm>
                        <a:off x="3635375" y="1844675"/>
                        <a:ext cx="785813" cy="355600"/>
                      </a:xfrm>
                      <a:prstGeom prst="rect">
                        <a:avLst/>
                      </a:prstGeom>
                      <a:noFill/>
                      <a:ln w="38100">
                        <a:noFill/>
                        <a:miter/>
                      </a:ln>
                    </p:spPr>
                  </p:pic>
                </p:oleObj>
              </mc:Fallback>
            </mc:AlternateContent>
          </a:graphicData>
        </a:graphic>
      </p:graphicFrame>
      <p:graphicFrame>
        <p:nvGraphicFramePr>
          <p:cNvPr id="34825" name="Object 12"/>
          <p:cNvGraphicFramePr/>
          <p:nvPr/>
        </p:nvGraphicFramePr>
        <p:xfrm>
          <a:off x="539750" y="4943475"/>
          <a:ext cx="1884363" cy="460375"/>
        </p:xfrm>
        <a:graphic>
          <a:graphicData uri="http://schemas.openxmlformats.org/presentationml/2006/ole">
            <mc:AlternateContent xmlns:mc="http://schemas.openxmlformats.org/markup-compatibility/2006">
              <mc:Choice xmlns:v="urn:schemas-microsoft-com:vml" Requires="v">
                <p:oleObj spid="_x0000_s3101" name="" r:id="rId7" imgW="1130300" imgH="228600" progId="Equation.3">
                  <p:embed/>
                </p:oleObj>
              </mc:Choice>
              <mc:Fallback>
                <p:oleObj name="" r:id="rId7" imgW="1130300" imgH="228600" progId="Equation.3">
                  <p:embed/>
                  <p:pic>
                    <p:nvPicPr>
                      <p:cNvPr id="0" name="图片 3100"/>
                      <p:cNvPicPr/>
                      <p:nvPr/>
                    </p:nvPicPr>
                    <p:blipFill>
                      <a:blip r:embed="rId8"/>
                      <a:stretch>
                        <a:fillRect/>
                      </a:stretch>
                    </p:blipFill>
                    <p:spPr>
                      <a:xfrm>
                        <a:off x="539750" y="4943475"/>
                        <a:ext cx="1884363" cy="460375"/>
                      </a:xfrm>
                      <a:prstGeom prst="rect">
                        <a:avLst/>
                      </a:prstGeom>
                      <a:noFill/>
                      <a:ln w="38100">
                        <a:noFill/>
                        <a:miter/>
                      </a:ln>
                    </p:spPr>
                  </p:pic>
                </p:oleObj>
              </mc:Fallback>
            </mc:AlternateContent>
          </a:graphicData>
        </a:graphic>
      </p:graphicFrame>
      <p:sp>
        <p:nvSpPr>
          <p:cNvPr id="34826" name="TextBox 6"/>
          <p:cNvSpPr txBox="1"/>
          <p:nvPr/>
        </p:nvSpPr>
        <p:spPr>
          <a:xfrm>
            <a:off x="84138" y="5557838"/>
            <a:ext cx="1584325" cy="461962"/>
          </a:xfrm>
          <a:prstGeom prst="rect">
            <a:avLst/>
          </a:prstGeom>
          <a:noFill/>
          <a:ln w="9525">
            <a:noFill/>
          </a:ln>
        </p:spPr>
        <p:txBody>
          <a:bodyPr anchor="t" anchorCtr="0">
            <a:spAutoFit/>
          </a:bodyPr>
          <a:p>
            <a:pPr>
              <a:buFontTx/>
            </a:pPr>
            <a:r>
              <a:rPr lang="zh-CN" altLang="en-US" sz="2400" dirty="0">
                <a:solidFill>
                  <a:schemeClr val="tx1"/>
                </a:solidFill>
                <a:latin typeface="楷体" panose="02010609060101010101" pitchFamily="49" charset="-122"/>
                <a:ea typeface="楷体" panose="02010609060101010101" pitchFamily="49" charset="-122"/>
              </a:rPr>
              <a:t>则</a:t>
            </a:r>
            <a:endParaRPr lang="zh-CN" altLang="en-US" sz="2400" dirty="0">
              <a:solidFill>
                <a:schemeClr val="tx1"/>
              </a:solidFill>
              <a:latin typeface="楷体" panose="02010609060101010101" pitchFamily="49" charset="-122"/>
              <a:ea typeface="楷体" panose="02010609060101010101" pitchFamily="49" charset="-122"/>
            </a:endParaRPr>
          </a:p>
        </p:txBody>
      </p:sp>
      <p:graphicFrame>
        <p:nvGraphicFramePr>
          <p:cNvPr id="34827" name="Object 12"/>
          <p:cNvGraphicFramePr/>
          <p:nvPr/>
        </p:nvGraphicFramePr>
        <p:xfrm>
          <a:off x="5435600" y="3732213"/>
          <a:ext cx="2743200" cy="1663700"/>
        </p:xfrm>
        <a:graphic>
          <a:graphicData uri="http://schemas.openxmlformats.org/presentationml/2006/ole">
            <mc:AlternateContent xmlns:mc="http://schemas.openxmlformats.org/markup-compatibility/2006">
              <mc:Choice xmlns:v="urn:schemas-microsoft-com:vml" Requires="v">
                <p:oleObj spid="_x0000_s3102" name="" r:id="rId9" imgW="1549400" imgH="939800" progId="Equation.3">
                  <p:embed/>
                </p:oleObj>
              </mc:Choice>
              <mc:Fallback>
                <p:oleObj name="" r:id="rId9" imgW="1549400" imgH="939800" progId="Equation.3">
                  <p:embed/>
                  <p:pic>
                    <p:nvPicPr>
                      <p:cNvPr id="0" name="图片 3101"/>
                      <p:cNvPicPr/>
                      <p:nvPr/>
                    </p:nvPicPr>
                    <p:blipFill>
                      <a:blip r:embed="rId10"/>
                      <a:stretch>
                        <a:fillRect/>
                      </a:stretch>
                    </p:blipFill>
                    <p:spPr>
                      <a:xfrm>
                        <a:off x="5435600" y="3732213"/>
                        <a:ext cx="2743200" cy="1663700"/>
                      </a:xfrm>
                      <a:prstGeom prst="rect">
                        <a:avLst/>
                      </a:prstGeom>
                      <a:noFill/>
                      <a:ln w="38100">
                        <a:noFill/>
                        <a:miter/>
                      </a:ln>
                    </p:spPr>
                  </p:pic>
                </p:oleObj>
              </mc:Fallback>
            </mc:AlternateContent>
          </a:graphicData>
        </a:graphic>
      </p:graphicFrame>
      <p:graphicFrame>
        <p:nvGraphicFramePr>
          <p:cNvPr id="34828" name="Object 10"/>
          <p:cNvGraphicFramePr/>
          <p:nvPr/>
        </p:nvGraphicFramePr>
        <p:xfrm>
          <a:off x="5292725" y="1412875"/>
          <a:ext cx="3354388" cy="1757363"/>
        </p:xfrm>
        <a:graphic>
          <a:graphicData uri="http://schemas.openxmlformats.org/presentationml/2006/ole">
            <mc:AlternateContent xmlns:mc="http://schemas.openxmlformats.org/markup-compatibility/2006">
              <mc:Choice xmlns:v="urn:schemas-microsoft-com:vml" Requires="v">
                <p:oleObj spid="_x0000_s3104" name="" r:id="rId11" imgW="1803400" imgH="914400" progId="Equation.DSMT4">
                  <p:embed/>
                </p:oleObj>
              </mc:Choice>
              <mc:Fallback>
                <p:oleObj name="" r:id="rId11" imgW="1803400" imgH="914400" progId="Equation.DSMT4">
                  <p:embed/>
                  <p:pic>
                    <p:nvPicPr>
                      <p:cNvPr id="0" name="图片 3103"/>
                      <p:cNvPicPr/>
                      <p:nvPr/>
                    </p:nvPicPr>
                    <p:blipFill>
                      <a:blip r:embed="rId12"/>
                      <a:stretch>
                        <a:fillRect/>
                      </a:stretch>
                    </p:blipFill>
                    <p:spPr>
                      <a:xfrm>
                        <a:off x="5292725" y="1412875"/>
                        <a:ext cx="3354388" cy="1757363"/>
                      </a:xfrm>
                      <a:prstGeom prst="rect">
                        <a:avLst/>
                      </a:prstGeom>
                      <a:noFill/>
                      <a:ln w="38100">
                        <a:noFill/>
                        <a:miter/>
                      </a:ln>
                    </p:spPr>
                  </p:pic>
                </p:oleObj>
              </mc:Fallback>
            </mc:AlternateContent>
          </a:graphicData>
        </a:graphic>
      </p:graphicFrame>
      <p:graphicFrame>
        <p:nvGraphicFramePr>
          <p:cNvPr id="34829" name="Object 14"/>
          <p:cNvGraphicFramePr>
            <a:graphicFrameLocks noChangeAspect="1"/>
          </p:cNvGraphicFramePr>
          <p:nvPr/>
        </p:nvGraphicFramePr>
        <p:xfrm>
          <a:off x="2647950" y="4340225"/>
          <a:ext cx="1184275" cy="1631950"/>
        </p:xfrm>
        <a:graphic>
          <a:graphicData uri="http://schemas.openxmlformats.org/presentationml/2006/ole">
            <mc:AlternateContent xmlns:mc="http://schemas.openxmlformats.org/markup-compatibility/2006">
              <mc:Choice xmlns:v="urn:schemas-microsoft-com:vml" Requires="v">
                <p:oleObj spid="_x0000_s3103" name="" r:id="rId13" imgW="621665" imgH="874395" progId="Equation.AxMath">
                  <p:embed/>
                </p:oleObj>
              </mc:Choice>
              <mc:Fallback>
                <p:oleObj name="" r:id="rId13" imgW="621665" imgH="874395" progId="Equation.AxMath">
                  <p:embed/>
                  <p:pic>
                    <p:nvPicPr>
                      <p:cNvPr id="0" name="图片 3102"/>
                      <p:cNvPicPr/>
                      <p:nvPr/>
                    </p:nvPicPr>
                    <p:blipFill>
                      <a:blip r:embed="rId14"/>
                      <a:stretch>
                        <a:fillRect/>
                      </a:stretch>
                    </p:blipFill>
                    <p:spPr>
                      <a:xfrm>
                        <a:off x="2647950" y="4340225"/>
                        <a:ext cx="1184275" cy="1631950"/>
                      </a:xfrm>
                      <a:prstGeom prst="rect">
                        <a:avLst/>
                      </a:prstGeom>
                      <a:noFill/>
                      <a:ln w="38100">
                        <a:noFill/>
                        <a:miter/>
                      </a:ln>
                    </p:spPr>
                  </p:pic>
                </p:oleObj>
              </mc:Fallback>
            </mc:AlternateContent>
          </a:graphicData>
        </a:graphic>
      </p:graphicFrame>
      <p:graphicFrame>
        <p:nvGraphicFramePr>
          <p:cNvPr id="34830" name="对象 17"/>
          <p:cNvGraphicFramePr>
            <a:graphicFrameLocks noChangeAspect="1"/>
          </p:cNvGraphicFramePr>
          <p:nvPr/>
        </p:nvGraphicFramePr>
        <p:xfrm>
          <a:off x="755650" y="6089650"/>
          <a:ext cx="1682750" cy="441325"/>
        </p:xfrm>
        <a:graphic>
          <a:graphicData uri="http://schemas.openxmlformats.org/presentationml/2006/ole">
            <mc:AlternateContent xmlns:mc="http://schemas.openxmlformats.org/markup-compatibility/2006">
              <mc:Choice xmlns:v="urn:schemas-microsoft-com:vml" Requires="v">
                <p:oleObj spid="_x0000_s3097" name="" r:id="rId15" imgW="885190" imgH="236220" progId="Equation.AxMath">
                  <p:embed/>
                </p:oleObj>
              </mc:Choice>
              <mc:Fallback>
                <p:oleObj name="" r:id="rId15" imgW="885190" imgH="236220" progId="Equation.AxMath">
                  <p:embed/>
                  <p:pic>
                    <p:nvPicPr>
                      <p:cNvPr id="0" name="图片 3096"/>
                      <p:cNvPicPr/>
                      <p:nvPr/>
                    </p:nvPicPr>
                    <p:blipFill>
                      <a:blip r:embed="rId16"/>
                      <a:stretch>
                        <a:fillRect/>
                      </a:stretch>
                    </p:blipFill>
                    <p:spPr>
                      <a:xfrm>
                        <a:off x="755650" y="6089650"/>
                        <a:ext cx="1682750" cy="441325"/>
                      </a:xfrm>
                      <a:prstGeom prst="rect">
                        <a:avLst/>
                      </a:prstGeom>
                      <a:noFill/>
                      <a:ln w="38100">
                        <a:noFill/>
                        <a:miter/>
                      </a:ln>
                    </p:spPr>
                  </p:pic>
                </p:oleObj>
              </mc:Fallback>
            </mc:AlternateContent>
          </a:graphicData>
        </a:graphic>
      </p:graphicFrame>
      <p:graphicFrame>
        <p:nvGraphicFramePr>
          <p:cNvPr id="34831" name="对象 18"/>
          <p:cNvGraphicFramePr>
            <a:graphicFrameLocks noChangeAspect="1"/>
          </p:cNvGraphicFramePr>
          <p:nvPr/>
        </p:nvGraphicFramePr>
        <p:xfrm>
          <a:off x="5292725" y="650875"/>
          <a:ext cx="3470275" cy="444500"/>
        </p:xfrm>
        <a:graphic>
          <a:graphicData uri="http://schemas.openxmlformats.org/presentationml/2006/ole">
            <mc:AlternateContent xmlns:mc="http://schemas.openxmlformats.org/markup-compatibility/2006">
              <mc:Choice xmlns:v="urn:schemas-microsoft-com:vml" Requires="v">
                <p:oleObj spid="_x0000_s3106" name="" r:id="rId17" imgW="1824355" imgH="238125" progId="Equation.AxMath">
                  <p:embed/>
                </p:oleObj>
              </mc:Choice>
              <mc:Fallback>
                <p:oleObj name="" r:id="rId17" imgW="1824355" imgH="238125" progId="Equation.AxMath">
                  <p:embed/>
                  <p:pic>
                    <p:nvPicPr>
                      <p:cNvPr id="0" name="图片 3105"/>
                      <p:cNvPicPr/>
                      <p:nvPr/>
                    </p:nvPicPr>
                    <p:blipFill>
                      <a:blip r:embed="rId18"/>
                      <a:stretch>
                        <a:fillRect/>
                      </a:stretch>
                    </p:blipFill>
                    <p:spPr>
                      <a:xfrm>
                        <a:off x="5292725" y="650875"/>
                        <a:ext cx="3470275" cy="444500"/>
                      </a:xfrm>
                      <a:prstGeom prst="rect">
                        <a:avLst/>
                      </a:prstGeom>
                      <a:noFill/>
                      <a:ln w="38100">
                        <a:noFill/>
                        <a:miter/>
                      </a:ln>
                    </p:spPr>
                  </p:pic>
                </p:oleObj>
              </mc:Fallback>
            </mc:AlternateContent>
          </a:graphicData>
        </a:graphic>
      </p:graphicFrame>
      <p:cxnSp>
        <p:nvCxnSpPr>
          <p:cNvPr id="4" name="直接箭头连接符 3"/>
          <p:cNvCxnSpPr/>
          <p:nvPr/>
        </p:nvCxnSpPr>
        <p:spPr>
          <a:xfrm flipH="1">
            <a:off x="3203575" y="2708275"/>
            <a:ext cx="360363" cy="73025"/>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584575" y="2560638"/>
            <a:ext cx="917575" cy="368300"/>
          </a:xfrm>
          <a:prstGeom prst="rect">
            <a:avLst/>
          </a:prstGeom>
          <a:noFill/>
          <a:ln w="9525">
            <a:noFill/>
          </a:ln>
        </p:spPr>
        <p:txBody>
          <a:bodyPr anchor="t" anchorCtr="0">
            <a:spAutoFit/>
          </a:bodyPr>
          <a:p>
            <a:pPr>
              <a:buFontTx/>
            </a:pPr>
            <a:r>
              <a:rPr lang="zh-CN" altLang="en-US" sz="1800" dirty="0">
                <a:solidFill>
                  <a:srgbClr val="0066FF"/>
                </a:solidFill>
                <a:latin typeface="华文楷体" panose="02010600040101010101" pitchFamily="2" charset="-122"/>
                <a:ea typeface="华文楷体" panose="02010600040101010101" pitchFamily="2" charset="-122"/>
              </a:rPr>
              <a:t>行向量</a:t>
            </a:r>
            <a:endParaRPr lang="zh-CN" altLang="en-US" sz="1800" dirty="0">
              <a:solidFill>
                <a:srgbClr val="0066FF"/>
              </a:solidFill>
              <a:latin typeface="华文楷体" panose="02010600040101010101" pitchFamily="2" charset="-122"/>
              <a:ea typeface="华文楷体" panose="02010600040101010101" pitchFamily="2" charset="-122"/>
            </a:endParaRPr>
          </a:p>
        </p:txBody>
      </p:sp>
      <p:sp>
        <p:nvSpPr>
          <p:cNvPr id="24" name="TextBox 23"/>
          <p:cNvSpPr txBox="1"/>
          <p:nvPr/>
        </p:nvSpPr>
        <p:spPr>
          <a:xfrm>
            <a:off x="2262188" y="1893888"/>
            <a:ext cx="1322387" cy="369887"/>
          </a:xfrm>
          <a:prstGeom prst="rect">
            <a:avLst/>
          </a:prstGeom>
          <a:noFill/>
          <a:ln w="9525">
            <a:noFill/>
          </a:ln>
        </p:spPr>
        <p:txBody>
          <a:bodyPr anchor="t" anchorCtr="0">
            <a:spAutoFit/>
          </a:bodyPr>
          <a:p>
            <a:pPr>
              <a:buFontTx/>
            </a:pPr>
            <a:r>
              <a:rPr lang="en-US" altLang="zh-CN" sz="1800" dirty="0">
                <a:solidFill>
                  <a:srgbClr val="FF0000"/>
                </a:solidFill>
                <a:latin typeface="华文楷体" panose="02010600040101010101" pitchFamily="2" charset="-122"/>
                <a:ea typeface="华文楷体" panose="02010600040101010101" pitchFamily="2" charset="-122"/>
              </a:rPr>
              <a:t>12</a:t>
            </a:r>
            <a:r>
              <a:rPr lang="zh-CN" altLang="en-US" sz="1800" dirty="0">
                <a:solidFill>
                  <a:srgbClr val="FF0000"/>
                </a:solidFill>
                <a:latin typeface="华文楷体" panose="02010600040101010101" pitchFamily="2" charset="-122"/>
                <a:ea typeface="华文楷体" panose="02010600040101010101" pitchFamily="2" charset="-122"/>
              </a:rPr>
              <a:t>个未知数</a:t>
            </a:r>
            <a:endParaRPr lang="zh-CN" altLang="en-US" sz="1800" dirty="0">
              <a:solidFill>
                <a:srgbClr val="FF0000"/>
              </a:solidFill>
              <a:latin typeface="华文楷体" panose="02010600040101010101" pitchFamily="2" charset="-122"/>
              <a:ea typeface="华文楷体" panose="02010600040101010101" pitchFamily="2" charset="-122"/>
            </a:endParaRPr>
          </a:p>
        </p:txBody>
      </p:sp>
      <p:sp>
        <p:nvSpPr>
          <p:cNvPr id="7" name="椭圆 6"/>
          <p:cNvSpPr/>
          <p:nvPr/>
        </p:nvSpPr>
        <p:spPr>
          <a:xfrm>
            <a:off x="3132138" y="4325938"/>
            <a:ext cx="863600" cy="1695450"/>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1" i="0" u="none" strike="noStrike" kern="1200" cap="none" spc="0" normalizeH="0" baseline="0" noProof="0">
              <a:ln>
                <a:noFill/>
              </a:ln>
              <a:solidFill>
                <a:schemeClr val="lt1"/>
              </a:solidFill>
              <a:effectLst/>
              <a:uLnTx/>
              <a:uFillTx/>
              <a:latin typeface="+mn-lt"/>
              <a:ea typeface="+mn-ea"/>
              <a:cs typeface="+mn-cs"/>
            </a:endParaRPr>
          </a:p>
        </p:txBody>
      </p:sp>
      <p:cxnSp>
        <p:nvCxnSpPr>
          <p:cNvPr id="26" name="直接箭头连接符 25"/>
          <p:cNvCxnSpPr/>
          <p:nvPr/>
        </p:nvCxnSpPr>
        <p:spPr>
          <a:xfrm flipH="1">
            <a:off x="3887788" y="4564063"/>
            <a:ext cx="360363" cy="71438"/>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265613" y="4379913"/>
            <a:ext cx="915987" cy="368300"/>
          </a:xfrm>
          <a:prstGeom prst="rect">
            <a:avLst/>
          </a:prstGeom>
          <a:noFill/>
          <a:ln w="9525">
            <a:noFill/>
          </a:ln>
        </p:spPr>
        <p:txBody>
          <a:bodyPr anchor="t" anchorCtr="0">
            <a:spAutoFit/>
          </a:bodyPr>
          <a:p>
            <a:pPr>
              <a:buFontTx/>
            </a:pPr>
            <a:r>
              <a:rPr lang="zh-CN" altLang="en-US" sz="1800" dirty="0">
                <a:solidFill>
                  <a:srgbClr val="0066FF"/>
                </a:solidFill>
                <a:latin typeface="华文楷体" panose="02010600040101010101" pitchFamily="2" charset="-122"/>
                <a:ea typeface="华文楷体" panose="02010600040101010101" pitchFamily="2" charset="-122"/>
              </a:rPr>
              <a:t>未知数</a:t>
            </a:r>
            <a:endParaRPr lang="zh-CN" altLang="en-US" sz="1800" dirty="0">
              <a:solidFill>
                <a:srgbClr val="0066FF"/>
              </a:solidFill>
              <a:latin typeface="华文楷体" panose="02010600040101010101" pitchFamily="2" charset="-122"/>
              <a:ea typeface="华文楷体" panose="02010600040101010101" pitchFamily="2" charset="-122"/>
            </a:endParaRPr>
          </a:p>
        </p:txBody>
      </p:sp>
      <p:sp>
        <p:nvSpPr>
          <p:cNvPr id="34838" name="TextBox 10"/>
          <p:cNvSpPr txBox="1"/>
          <p:nvPr/>
        </p:nvSpPr>
        <p:spPr>
          <a:xfrm>
            <a:off x="4859338" y="5791200"/>
            <a:ext cx="3313112" cy="461963"/>
          </a:xfrm>
          <a:prstGeom prst="rect">
            <a:avLst/>
          </a:prstGeom>
          <a:noFill/>
          <a:ln w="9525">
            <a:noFill/>
          </a:ln>
        </p:spPr>
        <p:txBody>
          <a:bodyPr anchor="t" anchorCtr="0">
            <a:spAutoFit/>
          </a:bodyPr>
          <a:p>
            <a:pPr>
              <a:buFontTx/>
            </a:pPr>
            <a:r>
              <a:rPr lang="zh-CN" altLang="en-US" sz="2400" dirty="0">
                <a:solidFill>
                  <a:schemeClr val="tx1"/>
                </a:solidFill>
                <a:latin typeface="华文楷体" panose="02010600040101010101" pitchFamily="2" charset="-122"/>
                <a:ea typeface="华文楷体" panose="02010600040101010101" pitchFamily="2" charset="-122"/>
              </a:rPr>
              <a:t>可求得</a:t>
            </a:r>
            <a:r>
              <a:rPr lang="en-US" altLang="zh-CN" sz="2400" dirty="0">
                <a:solidFill>
                  <a:schemeClr val="tx1"/>
                </a:solidFill>
                <a:latin typeface="华文楷体" panose="02010600040101010101" pitchFamily="2" charset="-122"/>
                <a:ea typeface="华文楷体" panose="02010600040101010101" pitchFamily="2" charset="-122"/>
              </a:rPr>
              <a:t>C</a:t>
            </a:r>
            <a:r>
              <a:rPr lang="zh-CN" altLang="en-US" sz="2400" dirty="0">
                <a:solidFill>
                  <a:schemeClr val="tx1"/>
                </a:solidFill>
                <a:latin typeface="华文楷体" panose="02010600040101010101" pitchFamily="2" charset="-122"/>
                <a:ea typeface="华文楷体" panose="02010600040101010101" pitchFamily="2" charset="-122"/>
              </a:rPr>
              <a:t>，即</a:t>
            </a:r>
            <a:r>
              <a:rPr lang="en-US" altLang="zh-CN" sz="2400" dirty="0">
                <a:solidFill>
                  <a:schemeClr val="tx1"/>
                </a:solidFill>
                <a:latin typeface="华文楷体" panose="02010600040101010101" pitchFamily="2" charset="-122"/>
                <a:ea typeface="华文楷体" panose="02010600040101010101" pitchFamily="2" charset="-122"/>
              </a:rPr>
              <a:t>12</a:t>
            </a:r>
            <a:r>
              <a:rPr lang="zh-CN" altLang="en-US" sz="2400" dirty="0">
                <a:solidFill>
                  <a:schemeClr val="tx1"/>
                </a:solidFill>
                <a:latin typeface="华文楷体" panose="02010600040101010101" pitchFamily="2" charset="-122"/>
                <a:ea typeface="华文楷体" panose="02010600040101010101" pitchFamily="2" charset="-122"/>
              </a:rPr>
              <a:t>个参数</a:t>
            </a:r>
            <a:endParaRPr lang="zh-CN" altLang="en-US" sz="2400" dirty="0">
              <a:solidFill>
                <a:schemeClr val="tx1"/>
              </a:solidFill>
              <a:latin typeface="华文楷体" panose="02010600040101010101" pitchFamily="2" charset="-122"/>
              <a:ea typeface="华文楷体" panose="02010600040101010101" pitchFamily="2" charset="-122"/>
            </a:endParaRPr>
          </a:p>
        </p:txBody>
      </p:sp>
      <p:sp>
        <p:nvSpPr>
          <p:cNvPr id="8" name="左大括号 7"/>
          <p:cNvSpPr/>
          <p:nvPr/>
        </p:nvSpPr>
        <p:spPr>
          <a:xfrm>
            <a:off x="4859338" y="1557338"/>
            <a:ext cx="504825" cy="1584325"/>
          </a:xfrm>
          <a:prstGeom prst="leftBrace">
            <a:avLst>
              <a:gd name="adj1" fmla="val 55880"/>
              <a:gd name="adj2" fmla="val 50000"/>
            </a:avLst>
          </a:prstGeom>
          <a:ln w="28575"/>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1" i="0" u="none" strike="noStrike" kern="1200" cap="none" spc="0" normalizeH="0" baseline="0" noProof="0">
              <a:ln>
                <a:noFill/>
              </a:ln>
              <a:solidFill>
                <a:schemeClr val="tx1"/>
              </a:solidFill>
              <a:effectLst/>
              <a:uLnTx/>
              <a:uFillTx/>
              <a:latin typeface="+mn-lt"/>
              <a:ea typeface="+mn-ea"/>
              <a:cs typeface="+mn-cs"/>
            </a:endParaRPr>
          </a:p>
        </p:txBody>
      </p:sp>
      <p:sp>
        <p:nvSpPr>
          <p:cNvPr id="2" name="TextBox 4"/>
          <p:cNvSpPr txBox="1"/>
          <p:nvPr/>
        </p:nvSpPr>
        <p:spPr>
          <a:xfrm>
            <a:off x="518795" y="2636838"/>
            <a:ext cx="917575" cy="368300"/>
          </a:xfrm>
          <a:prstGeom prst="rect">
            <a:avLst/>
          </a:prstGeom>
          <a:noFill/>
          <a:ln w="9525">
            <a:noFill/>
          </a:ln>
        </p:spPr>
        <p:txBody>
          <a:bodyPr anchor="t" anchorCtr="0">
            <a:spAutoFit/>
          </a:bodyPr>
          <a:p>
            <a:pPr>
              <a:buFontTx/>
            </a:pPr>
            <a:r>
              <a:rPr lang="zh-CN" altLang="en-US" sz="1800" dirty="0">
                <a:solidFill>
                  <a:srgbClr val="0066FF"/>
                </a:solidFill>
                <a:latin typeface="华文楷体" panose="02010600040101010101" pitchFamily="2" charset="-122"/>
                <a:ea typeface="华文楷体" panose="02010600040101010101" pitchFamily="2" charset="-122"/>
              </a:rPr>
              <a:t>曲线</a:t>
            </a:r>
            <a:endParaRPr lang="zh-CN" altLang="en-US" sz="1800" dirty="0">
              <a:solidFill>
                <a:srgbClr val="0066FF"/>
              </a:solidFill>
              <a:latin typeface="华文楷体" panose="02010600040101010101" pitchFamily="2" charset="-122"/>
              <a:ea typeface="华文楷体" panose="02010600040101010101" pitchFamily="2" charset="-122"/>
            </a:endParaRPr>
          </a:p>
        </p:txBody>
      </p:sp>
      <p:cxnSp>
        <p:nvCxnSpPr>
          <p:cNvPr id="3" name="直接箭头连接符 2"/>
          <p:cNvCxnSpPr/>
          <p:nvPr/>
        </p:nvCxnSpPr>
        <p:spPr>
          <a:xfrm flipH="1">
            <a:off x="755333" y="2997200"/>
            <a:ext cx="217170" cy="288290"/>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4" grpId="0"/>
      <p:bldP spid="7" grpId="0" animBg="1"/>
      <p:bldP spid="27"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Rectangle 3"/>
          <p:cNvSpPr>
            <a:spLocks noGrp="1"/>
          </p:cNvSpPr>
          <p:nvPr>
            <p:ph idx="1"/>
          </p:nvPr>
        </p:nvSpPr>
        <p:spPr>
          <a:xfrm>
            <a:off x="468313" y="1125538"/>
            <a:ext cx="7989887" cy="4970462"/>
          </a:xfrm>
        </p:spPr>
        <p:txBody>
          <a:bodyPr vert="horz" wrap="square" lIns="91440" tIns="45720" rIns="91440" bIns="45720" anchor="t" anchorCtr="0"/>
          <a:p>
            <a:pPr marL="431800" lvl="1" eaLnBrk="1" hangingPunct="1"/>
            <a:r>
              <a:rPr lang="zh-CN" altLang="en-US" b="1" kern="1200" dirty="0">
                <a:latin typeface="华文楷体" panose="02010600040101010101" pitchFamily="2" charset="-122"/>
                <a:ea typeface="华文楷体" panose="02010600040101010101" pitchFamily="2" charset="-122"/>
                <a:cs typeface="+mn-cs"/>
              </a:rPr>
              <a:t>整理</a:t>
            </a:r>
            <a:endParaRPr lang="en-US" altLang="zh-CN" b="1" kern="1200" dirty="0">
              <a:latin typeface="华文楷体" panose="02010600040101010101" pitchFamily="2" charset="-122"/>
              <a:ea typeface="华文楷体" panose="02010600040101010101" pitchFamily="2" charset="-122"/>
              <a:cs typeface="+mn-cs"/>
            </a:endParaRPr>
          </a:p>
          <a:p>
            <a:pPr marL="431800" lvl="1" eaLnBrk="1" hangingPunct="1"/>
            <a:endParaRPr lang="zh-CN" altLang="en-US" b="1" kern="1200" dirty="0">
              <a:latin typeface="华文楷体" panose="02010600040101010101" pitchFamily="2" charset="-122"/>
              <a:ea typeface="华文楷体" panose="02010600040101010101" pitchFamily="2" charset="-122"/>
              <a:cs typeface="+mn-cs"/>
            </a:endParaRPr>
          </a:p>
          <a:p>
            <a:pPr marL="431800" lvl="1" eaLnBrk="1" hangingPunct="1"/>
            <a:endParaRPr lang="zh-CN" altLang="en-US" b="1" kern="1200" dirty="0">
              <a:latin typeface="华文楷体" panose="02010600040101010101" pitchFamily="2" charset="-122"/>
              <a:ea typeface="华文楷体" panose="02010600040101010101" pitchFamily="2" charset="-122"/>
              <a:cs typeface="+mn-cs"/>
            </a:endParaRPr>
          </a:p>
          <a:p>
            <a:pPr marL="431800" lvl="1" eaLnBrk="1" hangingPunct="1"/>
            <a:endParaRPr lang="zh-CN" altLang="en-US" b="1" kern="1200" dirty="0">
              <a:latin typeface="华文楷体" panose="02010600040101010101" pitchFamily="2" charset="-122"/>
              <a:ea typeface="华文楷体" panose="02010600040101010101" pitchFamily="2" charset="-122"/>
              <a:cs typeface="+mn-cs"/>
            </a:endParaRPr>
          </a:p>
          <a:p>
            <a:pPr marL="431800" lvl="1" eaLnBrk="1" hangingPunct="1"/>
            <a:endParaRPr lang="zh-CN" altLang="en-US" b="1" kern="1200" dirty="0">
              <a:latin typeface="华文楷体" panose="02010600040101010101" pitchFamily="2" charset="-122"/>
              <a:ea typeface="华文楷体" panose="02010600040101010101" pitchFamily="2" charset="-122"/>
              <a:cs typeface="+mn-cs"/>
            </a:endParaRPr>
          </a:p>
          <a:p>
            <a:pPr marL="431800" lvl="1" eaLnBrk="1" hangingPunct="1"/>
            <a:r>
              <a:rPr lang="zh-CN" altLang="en-US" b="1" kern="1200" dirty="0">
                <a:latin typeface="华文楷体" panose="02010600040101010101" pitchFamily="2" charset="-122"/>
                <a:ea typeface="华文楷体" panose="02010600040101010101" pitchFamily="2" charset="-122"/>
                <a:cs typeface="+mn-cs"/>
              </a:rPr>
              <a:t>解</a:t>
            </a:r>
            <a:endParaRPr lang="zh-CN" altLang="en-US" b="1" kern="1200" dirty="0">
              <a:latin typeface="华文楷体" panose="02010600040101010101" pitchFamily="2" charset="-122"/>
              <a:ea typeface="华文楷体" panose="02010600040101010101" pitchFamily="2" charset="-122"/>
              <a:cs typeface="+mn-cs"/>
            </a:endParaRPr>
          </a:p>
          <a:p>
            <a:pPr marL="431800" lvl="1" eaLnBrk="1" hangingPunct="1"/>
            <a:endParaRPr lang="zh-CN" altLang="en-US" b="1" kern="1200" dirty="0">
              <a:latin typeface="华文楷体" panose="02010600040101010101" pitchFamily="2" charset="-122"/>
              <a:ea typeface="华文楷体" panose="02010600040101010101" pitchFamily="2" charset="-122"/>
              <a:cs typeface="+mn-cs"/>
            </a:endParaRPr>
          </a:p>
          <a:p>
            <a:pPr marL="431800" lvl="1" eaLnBrk="1" hangingPunct="1"/>
            <a:endParaRPr lang="zh-CN" altLang="en-US" b="1" kern="1200" dirty="0">
              <a:latin typeface="华文楷体" panose="02010600040101010101" pitchFamily="2" charset="-122"/>
              <a:ea typeface="华文楷体" panose="02010600040101010101" pitchFamily="2" charset="-122"/>
              <a:cs typeface="+mn-cs"/>
            </a:endParaRPr>
          </a:p>
          <a:p>
            <a:pPr marL="431800" lvl="1" eaLnBrk="1" hangingPunct="1"/>
            <a:endParaRPr lang="zh-CN" altLang="en-US" b="1" kern="1200" dirty="0">
              <a:latin typeface="华文楷体" panose="02010600040101010101" pitchFamily="2" charset="-122"/>
              <a:ea typeface="华文楷体" panose="02010600040101010101" pitchFamily="2" charset="-122"/>
              <a:cs typeface="+mn-cs"/>
            </a:endParaRPr>
          </a:p>
          <a:p>
            <a:pPr marL="431800" lvl="1" eaLnBrk="1" hangingPunct="1"/>
            <a:r>
              <a:rPr lang="zh-CN" altLang="en-US" b="1" kern="1200" dirty="0">
                <a:latin typeface="华文楷体" panose="02010600040101010101" pitchFamily="2" charset="-122"/>
                <a:ea typeface="华文楷体" panose="02010600040101010101" pitchFamily="2" charset="-122"/>
                <a:cs typeface="+mn-cs"/>
              </a:rPr>
              <a:t>曲线表示为</a:t>
            </a:r>
            <a:endParaRPr lang="zh-CN" altLang="en-US" b="1" kern="1200" dirty="0">
              <a:latin typeface="华文楷体" panose="02010600040101010101" pitchFamily="2" charset="-122"/>
              <a:ea typeface="华文楷体" panose="02010600040101010101" pitchFamily="2" charset="-122"/>
              <a:cs typeface="+mn-cs"/>
            </a:endParaRPr>
          </a:p>
        </p:txBody>
      </p:sp>
      <p:sp>
        <p:nvSpPr>
          <p:cNvPr id="22534" name="Text Box 6"/>
          <p:cNvSpPr txBox="1"/>
          <p:nvPr/>
        </p:nvSpPr>
        <p:spPr>
          <a:xfrm>
            <a:off x="6011863" y="3716338"/>
            <a:ext cx="2738437" cy="830262"/>
          </a:xfrm>
          <a:prstGeom prst="rect">
            <a:avLst/>
          </a:prstGeom>
          <a:noFill/>
          <a:ln w="9525">
            <a:noFill/>
          </a:ln>
        </p:spPr>
        <p:txBody>
          <a:bodyPr anchor="t" anchorCtr="0">
            <a:spAutoFit/>
          </a:bodyPr>
          <a:p>
            <a:pPr>
              <a:spcBef>
                <a:spcPct val="20000"/>
              </a:spcBef>
              <a:buFontTx/>
            </a:pPr>
            <a:r>
              <a:rPr lang="zh-CN" altLang="en-US" sz="2400" dirty="0">
                <a:solidFill>
                  <a:srgbClr val="FF0000"/>
                </a:solidFill>
                <a:latin typeface="Times New Roman" panose="02020603050405020304" pitchFamily="18" charset="0"/>
                <a:ea typeface="楷体" panose="02010609060101010101" pitchFamily="49" charset="-122"/>
              </a:rPr>
              <a:t>曲线的控制参数、几何矢量 </a:t>
            </a:r>
            <a:r>
              <a:rPr lang="en-US" altLang="zh-CN" sz="2400" i="1" dirty="0">
                <a:solidFill>
                  <a:srgbClr val="FF0000"/>
                </a:solidFill>
                <a:latin typeface="Times New Roman" panose="02020603050405020304" pitchFamily="18" charset="0"/>
                <a:ea typeface="楷体" panose="02010609060101010101" pitchFamily="49" charset="-122"/>
              </a:rPr>
              <a:t>G</a:t>
            </a:r>
            <a:r>
              <a:rPr lang="en-US" altLang="zh-CN" sz="2400" i="1" baseline="-25000" dirty="0">
                <a:solidFill>
                  <a:srgbClr val="FF0000"/>
                </a:solidFill>
                <a:latin typeface="Times New Roman" panose="02020603050405020304" pitchFamily="18" charset="0"/>
                <a:ea typeface="楷体" panose="02010609060101010101" pitchFamily="49" charset="-122"/>
              </a:rPr>
              <a:t>h</a:t>
            </a:r>
            <a:endParaRPr lang="zh-CN" altLang="en-US" sz="2400" i="1" baseline="-25000" dirty="0">
              <a:solidFill>
                <a:srgbClr val="FF0000"/>
              </a:solidFill>
              <a:latin typeface="Times New Roman" panose="02020603050405020304" pitchFamily="18" charset="0"/>
              <a:ea typeface="楷体" panose="02010609060101010101" pitchFamily="49" charset="-122"/>
            </a:endParaRPr>
          </a:p>
        </p:txBody>
      </p:sp>
      <p:sp>
        <p:nvSpPr>
          <p:cNvPr id="22535" name="Line 7"/>
          <p:cNvSpPr/>
          <p:nvPr/>
        </p:nvSpPr>
        <p:spPr>
          <a:xfrm rot="-2880000" flipV="1">
            <a:off x="6996113" y="2971800"/>
            <a:ext cx="215900" cy="452438"/>
          </a:xfrm>
          <a:prstGeom prst="line">
            <a:avLst/>
          </a:prstGeom>
          <a:ln w="9525" cap="flat" cmpd="sng">
            <a:solidFill>
              <a:srgbClr val="FF0000"/>
            </a:solidFill>
            <a:prstDash val="solid"/>
            <a:round/>
            <a:headEnd type="none" w="med" len="med"/>
            <a:tailEnd type="triangle" w="med" len="med"/>
          </a:ln>
        </p:spPr>
      </p:sp>
      <p:sp>
        <p:nvSpPr>
          <p:cNvPr id="9" name="Text Box 6"/>
          <p:cNvSpPr txBox="1"/>
          <p:nvPr/>
        </p:nvSpPr>
        <p:spPr>
          <a:xfrm>
            <a:off x="571500" y="4819650"/>
            <a:ext cx="1878013" cy="460375"/>
          </a:xfrm>
          <a:prstGeom prst="rect">
            <a:avLst/>
          </a:prstGeom>
          <a:noFill/>
          <a:ln w="9525">
            <a:noFill/>
          </a:ln>
        </p:spPr>
        <p:txBody>
          <a:bodyPr wrap="none" anchor="t" anchorCtr="0">
            <a:spAutoFit/>
          </a:bodyPr>
          <a:p>
            <a:pPr>
              <a:spcBef>
                <a:spcPct val="20000"/>
              </a:spcBef>
              <a:buFontTx/>
            </a:pPr>
            <a:r>
              <a:rPr lang="en-US" altLang="zh-CN" sz="2400" dirty="0">
                <a:solidFill>
                  <a:srgbClr val="FF0000"/>
                </a:solidFill>
                <a:latin typeface="Times New Roman" panose="02020603050405020304" pitchFamily="18" charset="0"/>
                <a:ea typeface="楷体" panose="02010609060101010101" pitchFamily="49" charset="-122"/>
              </a:rPr>
              <a:t>Hermite</a:t>
            </a:r>
            <a:r>
              <a:rPr lang="zh-CN" altLang="en-US" sz="2400" dirty="0">
                <a:solidFill>
                  <a:srgbClr val="FF0000"/>
                </a:solidFill>
                <a:latin typeface="Times New Roman" panose="02020603050405020304" pitchFamily="18" charset="0"/>
                <a:ea typeface="楷体" panose="02010609060101010101" pitchFamily="49" charset="-122"/>
              </a:rPr>
              <a:t>矩阵</a:t>
            </a:r>
            <a:endParaRPr lang="zh-CN" altLang="en-US" sz="2400" dirty="0">
              <a:solidFill>
                <a:srgbClr val="FF0000"/>
              </a:solidFill>
              <a:latin typeface="Times New Roman" panose="02020603050405020304" pitchFamily="18" charset="0"/>
              <a:ea typeface="楷体" panose="02010609060101010101" pitchFamily="49" charset="-122"/>
            </a:endParaRPr>
          </a:p>
        </p:txBody>
      </p:sp>
      <p:sp>
        <p:nvSpPr>
          <p:cNvPr id="10" name="Line 7"/>
          <p:cNvSpPr/>
          <p:nvPr/>
        </p:nvSpPr>
        <p:spPr>
          <a:xfrm rot="1140000" flipV="1">
            <a:off x="2352675" y="4435475"/>
            <a:ext cx="215900" cy="504825"/>
          </a:xfrm>
          <a:prstGeom prst="line">
            <a:avLst/>
          </a:prstGeom>
          <a:ln w="9525" cap="flat" cmpd="sng">
            <a:solidFill>
              <a:srgbClr val="FF0000"/>
            </a:solidFill>
            <a:prstDash val="solid"/>
            <a:round/>
            <a:headEnd type="none" w="med" len="med"/>
            <a:tailEnd type="triangle" w="med" len="med"/>
          </a:ln>
        </p:spPr>
      </p:sp>
      <p:graphicFrame>
        <p:nvGraphicFramePr>
          <p:cNvPr id="35846" name="Object 12"/>
          <p:cNvGraphicFramePr/>
          <p:nvPr/>
        </p:nvGraphicFramePr>
        <p:xfrm>
          <a:off x="1547813" y="1462088"/>
          <a:ext cx="5602287" cy="1687512"/>
        </p:xfrm>
        <a:graphic>
          <a:graphicData uri="http://schemas.openxmlformats.org/presentationml/2006/ole">
            <mc:AlternateContent xmlns:mc="http://schemas.openxmlformats.org/markup-compatibility/2006">
              <mc:Choice xmlns:v="urn:schemas-microsoft-com:vml" Requires="v">
                <p:oleObj spid="_x0000_s3086" name="" r:id="rId1" imgW="3340100" imgH="965200" progId="Equation.3">
                  <p:embed/>
                </p:oleObj>
              </mc:Choice>
              <mc:Fallback>
                <p:oleObj name="" r:id="rId1" imgW="3340100" imgH="965200" progId="Equation.3">
                  <p:embed/>
                  <p:pic>
                    <p:nvPicPr>
                      <p:cNvPr id="0" name="图片 3085"/>
                      <p:cNvPicPr/>
                      <p:nvPr/>
                    </p:nvPicPr>
                    <p:blipFill>
                      <a:blip r:embed="rId2"/>
                      <a:stretch>
                        <a:fillRect/>
                      </a:stretch>
                    </p:blipFill>
                    <p:spPr>
                      <a:xfrm>
                        <a:off x="1547813" y="1462088"/>
                        <a:ext cx="5602287" cy="1687512"/>
                      </a:xfrm>
                      <a:prstGeom prst="rect">
                        <a:avLst/>
                      </a:prstGeom>
                      <a:noFill/>
                      <a:ln w="38100">
                        <a:noFill/>
                        <a:miter/>
                      </a:ln>
                    </p:spPr>
                  </p:pic>
                </p:oleObj>
              </mc:Fallback>
            </mc:AlternateContent>
          </a:graphicData>
        </a:graphic>
      </p:graphicFrame>
      <p:graphicFrame>
        <p:nvGraphicFramePr>
          <p:cNvPr id="35847" name="Object 13"/>
          <p:cNvGraphicFramePr/>
          <p:nvPr/>
        </p:nvGraphicFramePr>
        <p:xfrm>
          <a:off x="2449513" y="3387725"/>
          <a:ext cx="2971800" cy="1692275"/>
        </p:xfrm>
        <a:graphic>
          <a:graphicData uri="http://schemas.openxmlformats.org/presentationml/2006/ole">
            <mc:AlternateContent xmlns:mc="http://schemas.openxmlformats.org/markup-compatibility/2006">
              <mc:Choice xmlns:v="urn:schemas-microsoft-com:vml" Requires="v">
                <p:oleObj spid="_x0000_s3105" name="" r:id="rId3" imgW="1714500" imgH="914400" progId="Equation.3">
                  <p:embed/>
                </p:oleObj>
              </mc:Choice>
              <mc:Fallback>
                <p:oleObj name="" r:id="rId3" imgW="1714500" imgH="914400" progId="Equation.3">
                  <p:embed/>
                  <p:pic>
                    <p:nvPicPr>
                      <p:cNvPr id="0" name="图片 3104"/>
                      <p:cNvPicPr/>
                      <p:nvPr/>
                    </p:nvPicPr>
                    <p:blipFill>
                      <a:blip r:embed="rId4"/>
                      <a:stretch>
                        <a:fillRect/>
                      </a:stretch>
                    </p:blipFill>
                    <p:spPr>
                      <a:xfrm>
                        <a:off x="2449513" y="3387725"/>
                        <a:ext cx="2971800" cy="1692275"/>
                      </a:xfrm>
                      <a:prstGeom prst="rect">
                        <a:avLst/>
                      </a:prstGeom>
                      <a:noFill/>
                      <a:ln w="38100">
                        <a:noFill/>
                        <a:miter/>
                      </a:ln>
                    </p:spPr>
                  </p:pic>
                </p:oleObj>
              </mc:Fallback>
            </mc:AlternateContent>
          </a:graphicData>
        </a:graphic>
      </p:graphicFrame>
      <p:graphicFrame>
        <p:nvGraphicFramePr>
          <p:cNvPr id="35848" name="Object 14"/>
          <p:cNvGraphicFramePr/>
          <p:nvPr/>
        </p:nvGraphicFramePr>
        <p:xfrm>
          <a:off x="2759075" y="5157788"/>
          <a:ext cx="3024188" cy="501650"/>
        </p:xfrm>
        <a:graphic>
          <a:graphicData uri="http://schemas.openxmlformats.org/presentationml/2006/ole">
            <mc:AlternateContent xmlns:mc="http://schemas.openxmlformats.org/markup-compatibility/2006">
              <mc:Choice xmlns:v="urn:schemas-microsoft-com:vml" Requires="v">
                <p:oleObj spid="_x0000_s3087" name="" r:id="rId5" imgW="1548765" imgH="254000" progId="Equation.3">
                  <p:embed/>
                </p:oleObj>
              </mc:Choice>
              <mc:Fallback>
                <p:oleObj name="" r:id="rId5" imgW="1548765" imgH="254000" progId="Equation.3">
                  <p:embed/>
                  <p:pic>
                    <p:nvPicPr>
                      <p:cNvPr id="0" name="图片 3086"/>
                      <p:cNvPicPr/>
                      <p:nvPr/>
                    </p:nvPicPr>
                    <p:blipFill>
                      <a:blip r:embed="rId6"/>
                      <a:stretch>
                        <a:fillRect/>
                      </a:stretch>
                    </p:blipFill>
                    <p:spPr>
                      <a:xfrm>
                        <a:off x="2759075" y="5157788"/>
                        <a:ext cx="3024188" cy="501650"/>
                      </a:xfrm>
                      <a:prstGeom prst="rect">
                        <a:avLst/>
                      </a:prstGeom>
                      <a:noFill/>
                      <a:ln w="38100">
                        <a:noFill/>
                        <a:miter/>
                      </a:ln>
                    </p:spPr>
                  </p:pic>
                </p:oleObj>
              </mc:Fallback>
            </mc:AlternateContent>
          </a:graphicData>
        </a:graphic>
      </p:graphicFrame>
      <p:sp>
        <p:nvSpPr>
          <p:cNvPr id="2" name="Line 7"/>
          <p:cNvSpPr/>
          <p:nvPr/>
        </p:nvSpPr>
        <p:spPr>
          <a:xfrm rot="-9900000" flipV="1">
            <a:off x="5889625" y="4437063"/>
            <a:ext cx="312738" cy="871537"/>
          </a:xfrm>
          <a:prstGeom prst="line">
            <a:avLst/>
          </a:prstGeom>
          <a:ln w="9525" cap="flat" cmpd="sng">
            <a:solidFill>
              <a:srgbClr val="FF0000"/>
            </a:solidFill>
            <a:prstDash val="solid"/>
            <a:round/>
            <a:headEnd type="none" w="med" len="med"/>
            <a:tailEnd type="triangle" w="med" len="med"/>
          </a:ln>
        </p:spPr>
      </p:sp>
      <p:graphicFrame>
        <p:nvGraphicFramePr>
          <p:cNvPr id="35850" name="Object 17"/>
          <p:cNvGraphicFramePr/>
          <p:nvPr/>
        </p:nvGraphicFramePr>
        <p:xfrm>
          <a:off x="2916238" y="6138863"/>
          <a:ext cx="1782762" cy="487362"/>
        </p:xfrm>
        <a:graphic>
          <a:graphicData uri="http://schemas.openxmlformats.org/presentationml/2006/ole">
            <mc:AlternateContent xmlns:mc="http://schemas.openxmlformats.org/markup-compatibility/2006">
              <mc:Choice xmlns:v="urn:schemas-microsoft-com:vml" Requires="v">
                <p:oleObj spid="_x0000_s3088" name="" r:id="rId7" imgW="965200" imgH="228600" progId="Equation.3">
                  <p:embed/>
                </p:oleObj>
              </mc:Choice>
              <mc:Fallback>
                <p:oleObj name="" r:id="rId7" imgW="965200" imgH="228600" progId="Equation.3">
                  <p:embed/>
                  <p:pic>
                    <p:nvPicPr>
                      <p:cNvPr id="0" name="图片 3087"/>
                      <p:cNvPicPr/>
                      <p:nvPr/>
                    </p:nvPicPr>
                    <p:blipFill>
                      <a:blip r:embed="rId8"/>
                      <a:stretch>
                        <a:fillRect/>
                      </a:stretch>
                    </p:blipFill>
                    <p:spPr>
                      <a:xfrm>
                        <a:off x="2916238" y="6138863"/>
                        <a:ext cx="1782762" cy="487362"/>
                      </a:xfrm>
                      <a:prstGeom prst="rect">
                        <a:avLst/>
                      </a:prstGeom>
                      <a:noFill/>
                      <a:ln w="38100">
                        <a:noFill/>
                        <a:miter/>
                      </a:ln>
                    </p:spPr>
                  </p:pic>
                </p:oleObj>
              </mc:Fallback>
            </mc:AlternateContent>
          </a:graphicData>
        </a:graphic>
      </p:graphicFrame>
      <p:sp>
        <p:nvSpPr>
          <p:cNvPr id="35851" name="Rectangle 2"/>
          <p:cNvSpPr>
            <a:spLocks noGrp="1"/>
          </p:cNvSpPr>
          <p:nvPr>
            <p:ph type="title"/>
          </p:nvPr>
        </p:nvSpPr>
        <p:spPr>
          <a:xfrm>
            <a:off x="688975" y="322263"/>
            <a:ext cx="7915275" cy="762000"/>
          </a:xfrm>
        </p:spPr>
        <p:txBody>
          <a:bodyPr vert="horz" wrap="square" lIns="91440" tIns="45720" rIns="91440" bIns="45720" anchor="ctr" anchorCtr="0"/>
          <a:p>
            <a:pPr eaLnBrk="1" hangingPunct="1"/>
            <a:r>
              <a:rPr lang="en-US" altLang="zh-CN" b="1" kern="1200" dirty="0">
                <a:latin typeface="Times New Roman" panose="02020603050405020304" pitchFamily="18" charset="0"/>
                <a:ea typeface="楷体" panose="02010609060101010101" pitchFamily="49" charset="-122"/>
                <a:cs typeface="+mj-cs"/>
              </a:rPr>
              <a:t>6.4.2  </a:t>
            </a:r>
            <a:r>
              <a:rPr lang="zh-CN" altLang="en-US" b="1" kern="1200" dirty="0">
                <a:latin typeface="Times New Roman" panose="02020603050405020304" pitchFamily="18" charset="0"/>
                <a:ea typeface="楷体" panose="02010609060101010101" pitchFamily="49" charset="-122"/>
                <a:cs typeface="+mj-cs"/>
              </a:rPr>
              <a:t>三次样条曲线</a:t>
            </a:r>
            <a:r>
              <a:rPr lang="en-US" altLang="zh-CN" b="1" kern="1200" dirty="0">
                <a:latin typeface="Times New Roman" panose="02020603050405020304" pitchFamily="18" charset="0"/>
                <a:ea typeface="楷体" panose="02010609060101010101" pitchFamily="49" charset="-122"/>
                <a:cs typeface="+mj-cs"/>
              </a:rPr>
              <a:t>--Hermite</a:t>
            </a:r>
            <a:r>
              <a:rPr lang="zh-CN" altLang="en-US" b="1" kern="1200" dirty="0">
                <a:latin typeface="Times New Roman" panose="02020603050405020304" pitchFamily="18" charset="0"/>
                <a:ea typeface="楷体" panose="02010609060101010101" pitchFamily="49" charset="-122"/>
                <a:cs typeface="+mj-cs"/>
              </a:rPr>
              <a:t>曲线</a:t>
            </a:r>
            <a:endParaRPr lang="en-US" altLang="zh-CN" b="1" kern="1200" dirty="0">
              <a:latin typeface="Times New Roman" panose="02020603050405020304" pitchFamily="18" charset="0"/>
              <a:ea typeface="楷体" panose="02010609060101010101" pitchFamily="49" charset="-122"/>
              <a:cs typeface="+mj-cs"/>
            </a:endParaRPr>
          </a:p>
        </p:txBody>
      </p:sp>
      <p:sp>
        <p:nvSpPr>
          <p:cNvPr id="13" name="椭圆 12"/>
          <p:cNvSpPr/>
          <p:nvPr/>
        </p:nvSpPr>
        <p:spPr>
          <a:xfrm>
            <a:off x="3348038" y="6138863"/>
            <a:ext cx="863600" cy="493713"/>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1" i="0" u="none" strike="noStrike" kern="1200" cap="none" spc="0" normalizeH="0" baseline="0" noProof="0">
              <a:ln>
                <a:noFill/>
              </a:ln>
              <a:solidFill>
                <a:schemeClr val="lt1"/>
              </a:solidFill>
              <a:effectLst/>
              <a:uLnTx/>
              <a:uFillTx/>
              <a:latin typeface="+mn-lt"/>
              <a:ea typeface="+mn-ea"/>
              <a:cs typeface="+mn-cs"/>
            </a:endParaRPr>
          </a:p>
        </p:txBody>
      </p:sp>
      <p:cxnSp>
        <p:nvCxnSpPr>
          <p:cNvPr id="14" name="直接箭头连接符 13"/>
          <p:cNvCxnSpPr/>
          <p:nvPr/>
        </p:nvCxnSpPr>
        <p:spPr>
          <a:xfrm flipH="1">
            <a:off x="4032250" y="6108700"/>
            <a:ext cx="827088" cy="71438"/>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Text Box 6"/>
          <p:cNvSpPr txBox="1"/>
          <p:nvPr/>
        </p:nvSpPr>
        <p:spPr>
          <a:xfrm>
            <a:off x="4716463" y="5876925"/>
            <a:ext cx="2738437" cy="461963"/>
          </a:xfrm>
          <a:prstGeom prst="rect">
            <a:avLst/>
          </a:prstGeom>
          <a:noFill/>
          <a:ln w="9525">
            <a:noFill/>
          </a:ln>
        </p:spPr>
        <p:txBody>
          <a:bodyPr anchor="t" anchorCtr="0">
            <a:spAutoFit/>
          </a:bodyPr>
          <a:p>
            <a:pPr>
              <a:spcBef>
                <a:spcPct val="20000"/>
              </a:spcBef>
              <a:buFontTx/>
            </a:pPr>
            <a:r>
              <a:rPr lang="en-US" altLang="zh-CN" sz="2400" dirty="0">
                <a:solidFill>
                  <a:srgbClr val="C00000"/>
                </a:solidFill>
                <a:latin typeface="微软雅黑" panose="020B0503020204020204" charset="-122"/>
                <a:ea typeface="微软雅黑" panose="020B0503020204020204" charset="-122"/>
              </a:rPr>
              <a:t> </a:t>
            </a:r>
            <a:r>
              <a:rPr lang="en-US" altLang="zh-CN" sz="2400" dirty="0">
                <a:solidFill>
                  <a:srgbClr val="FF0000"/>
                </a:solidFill>
                <a:latin typeface="Times New Roman" panose="02020603050405020304" pitchFamily="18" charset="0"/>
                <a:ea typeface="楷体" panose="02010609060101010101" pitchFamily="49" charset="-122"/>
              </a:rPr>
              <a:t>Hermite</a:t>
            </a:r>
            <a:r>
              <a:rPr lang="zh-CN" altLang="en-US" sz="2400" dirty="0">
                <a:solidFill>
                  <a:srgbClr val="FF0000"/>
                </a:solidFill>
                <a:latin typeface="Times New Roman" panose="02020603050405020304" pitchFamily="18" charset="0"/>
                <a:ea typeface="楷体" panose="02010609060101010101" pitchFamily="49" charset="-122"/>
              </a:rPr>
              <a:t>基函数</a:t>
            </a:r>
            <a:endParaRPr lang="zh-CN" altLang="en-US" sz="2400" dirty="0">
              <a:solidFill>
                <a:srgbClr val="FF0000"/>
              </a:solidFill>
              <a:latin typeface="Times New Roman" panose="02020603050405020304" pitchFamily="18" charset="0"/>
              <a:ea typeface="楷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534"/>
                                        </p:tgtEl>
                                        <p:attrNameLst>
                                          <p:attrName>style.visibility</p:attrName>
                                        </p:attrNameLst>
                                      </p:cBhvr>
                                      <p:to>
                                        <p:strVal val="visible"/>
                                      </p:to>
                                    </p:set>
                                    <p:animEffect transition="in" filter="blinds(horizontal)">
                                      <p:cBhvr>
                                        <p:cTn id="7" dur="500"/>
                                        <p:tgtEl>
                                          <p:spTgt spid="22534"/>
                                        </p:tgtEl>
                                      </p:cBhvr>
                                    </p:animEffect>
                                  </p:childTnLst>
                                </p:cTn>
                              </p:par>
                              <p:par>
                                <p:cTn id="8" presetID="3" presetClass="entr" presetSubtype="10" fill="hold" nodeType="withEffect">
                                  <p:stCondLst>
                                    <p:cond delay="0"/>
                                  </p:stCondLst>
                                  <p:childTnLst>
                                    <p:set>
                                      <p:cBhvr>
                                        <p:cTn id="9" dur="1" fill="hold">
                                          <p:stCondLst>
                                            <p:cond delay="0"/>
                                          </p:stCondLst>
                                        </p:cTn>
                                        <p:tgtEl>
                                          <p:spTgt spid="22535"/>
                                        </p:tgtEl>
                                        <p:attrNameLst>
                                          <p:attrName>style.visibility</p:attrName>
                                        </p:attrNameLst>
                                      </p:cBhvr>
                                      <p:to>
                                        <p:strVal val="visible"/>
                                      </p:to>
                                    </p:set>
                                    <p:animEffect transition="in" filter="blinds(horizontal)">
                                      <p:cBhvr>
                                        <p:cTn id="10" dur="500"/>
                                        <p:tgtEl>
                                          <p:spTgt spid="2253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ppt_x"/>
                                          </p:val>
                                        </p:tav>
                                        <p:tav tm="100000">
                                          <p:val>
                                            <p:strVal val="#ppt_x"/>
                                          </p:val>
                                        </p:tav>
                                      </p:tavLst>
                                    </p:anim>
                                    <p:anim calcmode="lin" valueType="num">
                                      <p:cBhvr additive="base">
                                        <p:cTn id="3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4" grpId="0"/>
      <p:bldP spid="9" grpId="0"/>
      <p:bldP spid="13"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Rectangle 3"/>
          <p:cNvSpPr>
            <a:spLocks noGrp="1"/>
          </p:cNvSpPr>
          <p:nvPr>
            <p:ph idx="1"/>
          </p:nvPr>
        </p:nvSpPr>
        <p:spPr>
          <a:xfrm>
            <a:off x="250825" y="1268413"/>
            <a:ext cx="8785225" cy="4654550"/>
          </a:xfrm>
        </p:spPr>
        <p:txBody>
          <a:bodyPr vert="horz" wrap="square" lIns="91440" tIns="45720" rIns="91440" bIns="45720" anchor="t" anchorCtr="0"/>
          <a:p>
            <a:pPr eaLnBrk="1" hangingPunct="1"/>
            <a:r>
              <a:rPr lang="zh-CN" altLang="en-US" sz="2400" kern="1200" dirty="0">
                <a:latin typeface="楷体" panose="02010609060101010101" pitchFamily="49" charset="-122"/>
                <a:ea typeface="楷体" panose="02010609060101010101" pitchFamily="49" charset="-122"/>
                <a:cs typeface="+mn-cs"/>
              </a:rPr>
              <a:t>基矩阵与基函数（调和函数）</a:t>
            </a:r>
            <a:endParaRPr lang="zh-CN" altLang="en-US" sz="2400" kern="1200" dirty="0">
              <a:latin typeface="楷体" panose="02010609060101010101" pitchFamily="49" charset="-122"/>
              <a:ea typeface="楷体" panose="02010609060101010101" pitchFamily="49" charset="-122"/>
              <a:cs typeface="+mn-cs"/>
            </a:endParaRPr>
          </a:p>
          <a:p>
            <a:pPr eaLnBrk="1" hangingPunct="1"/>
            <a:endParaRPr lang="zh-CN" altLang="en-US" kern="1200" dirty="0">
              <a:latin typeface="楷体" panose="02010609060101010101" pitchFamily="49" charset="-122"/>
              <a:ea typeface="楷体" panose="02010609060101010101" pitchFamily="49" charset="-122"/>
              <a:cs typeface="+mn-cs"/>
            </a:endParaRPr>
          </a:p>
          <a:p>
            <a:pPr eaLnBrk="1" hangingPunct="1"/>
            <a:endParaRPr lang="zh-CN" altLang="en-US" kern="1200" dirty="0">
              <a:latin typeface="楷体" panose="02010609060101010101" pitchFamily="49" charset="-122"/>
              <a:ea typeface="楷体" panose="02010609060101010101" pitchFamily="49" charset="-122"/>
              <a:cs typeface="+mn-cs"/>
            </a:endParaRPr>
          </a:p>
          <a:p>
            <a:pPr eaLnBrk="1" hangingPunct="1"/>
            <a:endParaRPr lang="en-US" altLang="zh-CN" kern="1200" dirty="0">
              <a:latin typeface="楷体" panose="02010609060101010101" pitchFamily="49" charset="-122"/>
              <a:ea typeface="楷体" panose="02010609060101010101" pitchFamily="49" charset="-122"/>
              <a:cs typeface="+mn-cs"/>
            </a:endParaRPr>
          </a:p>
          <a:p>
            <a:pPr eaLnBrk="1" hangingPunct="1"/>
            <a:endParaRPr lang="en-US" altLang="zh-CN" kern="1200" dirty="0">
              <a:latin typeface="楷体" panose="02010609060101010101" pitchFamily="49" charset="-122"/>
              <a:ea typeface="楷体" panose="02010609060101010101" pitchFamily="49" charset="-122"/>
              <a:cs typeface="+mn-cs"/>
            </a:endParaRPr>
          </a:p>
          <a:p>
            <a:pPr eaLnBrk="1" hangingPunct="1">
              <a:spcBef>
                <a:spcPts val="1200"/>
              </a:spcBef>
            </a:pPr>
            <a:r>
              <a:rPr lang="en-US" altLang="en-US" sz="2400" kern="1200" dirty="0">
                <a:latin typeface="Times New Roman" panose="02020603050405020304" pitchFamily="18" charset="0"/>
                <a:ea typeface="楷体" panose="02010609060101010101" pitchFamily="49" charset="-122"/>
                <a:cs typeface="+mn-cs"/>
                <a:sym typeface="+mn-ea"/>
              </a:rPr>
              <a:t>通过对P0、P1、R0、R1调和成为曲线。</a:t>
            </a:r>
            <a:r>
              <a:rPr lang="en-US" altLang="en-US" sz="2400" i="1" kern="1200" dirty="0">
                <a:latin typeface="Times New Roman" panose="02020603050405020304" pitchFamily="18" charset="0"/>
                <a:ea typeface="楷体" panose="02010609060101010101" pitchFamily="49" charset="-122"/>
                <a:cs typeface="+mn-cs"/>
                <a:sym typeface="+mn-ea"/>
              </a:rPr>
              <a:t>F</a:t>
            </a:r>
            <a:r>
              <a:rPr lang="en-US" altLang="en-US" sz="2400" i="1" kern="1200" baseline="-25000" dirty="0">
                <a:latin typeface="Times New Roman" panose="02020603050405020304" pitchFamily="18" charset="0"/>
                <a:ea typeface="楷体" panose="02010609060101010101" pitchFamily="49" charset="-122"/>
                <a:cs typeface="+mn-cs"/>
                <a:sym typeface="+mn-ea"/>
              </a:rPr>
              <a:t>0</a:t>
            </a:r>
            <a:r>
              <a:rPr lang="en-US" altLang="en-US" sz="2400" kern="1200" dirty="0">
                <a:latin typeface="Times New Roman" panose="02020603050405020304" pitchFamily="18" charset="0"/>
                <a:ea typeface="楷体" panose="02010609060101010101" pitchFamily="49" charset="-122"/>
                <a:cs typeface="+mn-cs"/>
                <a:sym typeface="+mn-ea"/>
              </a:rPr>
              <a:t>(</a:t>
            </a:r>
            <a:r>
              <a:rPr lang="en-US" altLang="en-US" sz="2400" i="1" kern="1200" dirty="0">
                <a:latin typeface="Times New Roman" panose="02020603050405020304" pitchFamily="18" charset="0"/>
                <a:ea typeface="楷体" panose="02010609060101010101" pitchFamily="49" charset="-122"/>
                <a:cs typeface="+mn-cs"/>
                <a:sym typeface="+mn-ea"/>
              </a:rPr>
              <a:t>t</a:t>
            </a:r>
            <a:r>
              <a:rPr lang="en-US" altLang="en-US" sz="2400" kern="1200" dirty="0">
                <a:latin typeface="Times New Roman" panose="02020603050405020304" pitchFamily="18" charset="0"/>
                <a:ea typeface="楷体" panose="02010609060101010101" pitchFamily="49" charset="-122"/>
                <a:cs typeface="+mn-cs"/>
                <a:sym typeface="+mn-ea"/>
              </a:rPr>
              <a:t>)，</a:t>
            </a:r>
            <a:r>
              <a:rPr lang="en-US" altLang="en-US" sz="2400" i="1" kern="1200" dirty="0">
                <a:latin typeface="Times New Roman" panose="02020603050405020304" pitchFamily="18" charset="0"/>
                <a:ea typeface="楷体" panose="02010609060101010101" pitchFamily="49" charset="-122"/>
                <a:cs typeface="+mn-cs"/>
                <a:sym typeface="+mn-ea"/>
              </a:rPr>
              <a:t>F</a:t>
            </a:r>
            <a:r>
              <a:rPr lang="en-US" altLang="zh-CN" sz="2400" i="1" kern="1200" baseline="-25000" dirty="0">
                <a:latin typeface="Times New Roman" panose="02020603050405020304" pitchFamily="18" charset="0"/>
                <a:ea typeface="楷体" panose="02010609060101010101" pitchFamily="49" charset="-122"/>
                <a:cs typeface="+mn-cs"/>
                <a:sym typeface="+mn-ea"/>
              </a:rPr>
              <a:t>1</a:t>
            </a:r>
            <a:r>
              <a:rPr lang="en-US" altLang="en-US" sz="2400" kern="1200" dirty="0">
                <a:latin typeface="Times New Roman" panose="02020603050405020304" pitchFamily="18" charset="0"/>
                <a:ea typeface="楷体" panose="02010609060101010101" pitchFamily="49" charset="-122"/>
                <a:cs typeface="+mn-cs"/>
                <a:sym typeface="+mn-ea"/>
              </a:rPr>
              <a:t>(</a:t>
            </a:r>
            <a:r>
              <a:rPr lang="en-US" altLang="en-US" sz="2400" i="1" kern="1200" dirty="0">
                <a:latin typeface="Times New Roman" panose="02020603050405020304" pitchFamily="18" charset="0"/>
                <a:ea typeface="楷体" panose="02010609060101010101" pitchFamily="49" charset="-122"/>
                <a:cs typeface="+mn-cs"/>
                <a:sym typeface="+mn-ea"/>
              </a:rPr>
              <a:t>t</a:t>
            </a:r>
            <a:r>
              <a:rPr lang="en-US" altLang="en-US" sz="2400" kern="1200" dirty="0">
                <a:latin typeface="Times New Roman" panose="02020603050405020304" pitchFamily="18" charset="0"/>
                <a:ea typeface="楷体" panose="02010609060101010101" pitchFamily="49" charset="-122"/>
                <a:cs typeface="+mn-cs"/>
                <a:sym typeface="+mn-ea"/>
              </a:rPr>
              <a:t>)，</a:t>
            </a:r>
            <a:r>
              <a:rPr lang="en-US" altLang="en-US" sz="2400" i="1" kern="1200" dirty="0">
                <a:latin typeface="Times New Roman" panose="02020603050405020304" pitchFamily="18" charset="0"/>
                <a:ea typeface="楷体" panose="02010609060101010101" pitchFamily="49" charset="-122"/>
                <a:cs typeface="+mn-cs"/>
                <a:sym typeface="+mn-ea"/>
              </a:rPr>
              <a:t>F</a:t>
            </a:r>
            <a:r>
              <a:rPr lang="en-US" altLang="zh-CN" sz="2400" i="1" kern="1200" baseline="-25000" dirty="0">
                <a:latin typeface="Times New Roman" panose="02020603050405020304" pitchFamily="18" charset="0"/>
                <a:ea typeface="楷体" panose="02010609060101010101" pitchFamily="49" charset="-122"/>
                <a:cs typeface="+mn-cs"/>
                <a:sym typeface="+mn-ea"/>
              </a:rPr>
              <a:t>2</a:t>
            </a:r>
            <a:r>
              <a:rPr lang="en-US" altLang="en-US" sz="2400" kern="1200" dirty="0">
                <a:latin typeface="Times New Roman" panose="02020603050405020304" pitchFamily="18" charset="0"/>
                <a:ea typeface="楷体" panose="02010609060101010101" pitchFamily="49" charset="-122"/>
                <a:cs typeface="+mn-cs"/>
                <a:sym typeface="+mn-ea"/>
              </a:rPr>
              <a:t>(</a:t>
            </a:r>
            <a:r>
              <a:rPr lang="en-US" altLang="en-US" sz="2400" i="1" kern="1200" dirty="0">
                <a:latin typeface="Times New Roman" panose="02020603050405020304" pitchFamily="18" charset="0"/>
                <a:ea typeface="楷体" panose="02010609060101010101" pitchFamily="49" charset="-122"/>
                <a:cs typeface="+mn-cs"/>
                <a:sym typeface="+mn-ea"/>
              </a:rPr>
              <a:t>t</a:t>
            </a:r>
            <a:r>
              <a:rPr lang="en-US" altLang="en-US" sz="2400" kern="1200" dirty="0">
                <a:latin typeface="Times New Roman" panose="02020603050405020304" pitchFamily="18" charset="0"/>
                <a:ea typeface="楷体" panose="02010609060101010101" pitchFamily="49" charset="-122"/>
                <a:cs typeface="+mn-cs"/>
                <a:sym typeface="+mn-ea"/>
              </a:rPr>
              <a:t>)，</a:t>
            </a:r>
            <a:r>
              <a:rPr lang="en-US" altLang="en-US" sz="2400" i="1" kern="1200" dirty="0">
                <a:latin typeface="Times New Roman" panose="02020603050405020304" pitchFamily="18" charset="0"/>
                <a:ea typeface="楷体" panose="02010609060101010101" pitchFamily="49" charset="-122"/>
                <a:cs typeface="+mn-cs"/>
                <a:sym typeface="+mn-ea"/>
              </a:rPr>
              <a:t>F</a:t>
            </a:r>
            <a:r>
              <a:rPr lang="en-US" altLang="zh-CN" sz="2400" i="1" kern="1200" baseline="-25000" dirty="0">
                <a:latin typeface="Times New Roman" panose="02020603050405020304" pitchFamily="18" charset="0"/>
                <a:ea typeface="楷体" panose="02010609060101010101" pitchFamily="49" charset="-122"/>
                <a:cs typeface="+mn-cs"/>
                <a:sym typeface="+mn-ea"/>
              </a:rPr>
              <a:t>3</a:t>
            </a:r>
            <a:r>
              <a:rPr lang="en-US" altLang="en-US" sz="2400" kern="1200" dirty="0">
                <a:latin typeface="Times New Roman" panose="02020603050405020304" pitchFamily="18" charset="0"/>
                <a:ea typeface="楷体" panose="02010609060101010101" pitchFamily="49" charset="-122"/>
                <a:cs typeface="+mn-cs"/>
                <a:sym typeface="+mn-ea"/>
              </a:rPr>
              <a:t>(</a:t>
            </a:r>
            <a:r>
              <a:rPr lang="en-US" altLang="en-US" sz="2400" i="1" kern="1200" dirty="0">
                <a:latin typeface="Times New Roman" panose="02020603050405020304" pitchFamily="18" charset="0"/>
                <a:ea typeface="楷体" panose="02010609060101010101" pitchFamily="49" charset="-122"/>
                <a:cs typeface="+mn-cs"/>
                <a:sym typeface="+mn-ea"/>
              </a:rPr>
              <a:t>t</a:t>
            </a:r>
            <a:r>
              <a:rPr lang="en-US" altLang="en-US" sz="2400" kern="1200" dirty="0">
                <a:latin typeface="Times New Roman" panose="02020603050405020304" pitchFamily="18" charset="0"/>
                <a:ea typeface="楷体" panose="02010609060101010101" pitchFamily="49" charset="-122"/>
                <a:cs typeface="+mn-cs"/>
                <a:sym typeface="+mn-ea"/>
              </a:rPr>
              <a:t>)称为调和函数,即Hermite基函数。对于不同的三次Hermite曲线，Hermite几何矢量不同，但Hermite基函数都相同。</a:t>
            </a:r>
            <a:endParaRPr lang="zh-CN" altLang="en-US" sz="2400" kern="1200" dirty="0">
              <a:latin typeface="楷体" panose="02010609060101010101" pitchFamily="49" charset="-122"/>
              <a:ea typeface="楷体" panose="02010609060101010101" pitchFamily="49" charset="-122"/>
              <a:cs typeface="+mn-cs"/>
            </a:endParaRPr>
          </a:p>
          <a:p>
            <a:pPr eaLnBrk="1" hangingPunct="1"/>
            <a:endParaRPr lang="zh-CN" altLang="en-US" kern="1200" dirty="0">
              <a:latin typeface="Times New Roman" panose="02020603050405020304" pitchFamily="18" charset="0"/>
              <a:ea typeface="楷体" panose="02010609060101010101" pitchFamily="49" charset="-122"/>
              <a:cs typeface="+mn-cs"/>
              <a:sym typeface="宋体" panose="02010600030101010101" pitchFamily="2" charset="-122"/>
            </a:endParaRPr>
          </a:p>
        </p:txBody>
      </p:sp>
      <p:graphicFrame>
        <p:nvGraphicFramePr>
          <p:cNvPr id="36866" name="Object 4"/>
          <p:cNvGraphicFramePr/>
          <p:nvPr/>
        </p:nvGraphicFramePr>
        <p:xfrm>
          <a:off x="900113" y="1557338"/>
          <a:ext cx="7261225" cy="1630362"/>
        </p:xfrm>
        <a:graphic>
          <a:graphicData uri="http://schemas.openxmlformats.org/presentationml/2006/ole">
            <mc:AlternateContent xmlns:mc="http://schemas.openxmlformats.org/markup-compatibility/2006">
              <mc:Choice xmlns:v="urn:schemas-microsoft-com:vml" Requires="v">
                <p:oleObj spid="_x0000_s3084" name="" r:id="rId1" imgW="3771900" imgH="977900" progId="Equation.3">
                  <p:embed/>
                </p:oleObj>
              </mc:Choice>
              <mc:Fallback>
                <p:oleObj name="" r:id="rId1" imgW="3771900" imgH="977900" progId="Equation.3">
                  <p:embed/>
                  <p:pic>
                    <p:nvPicPr>
                      <p:cNvPr id="0" name="图片 3083"/>
                      <p:cNvPicPr/>
                      <p:nvPr/>
                    </p:nvPicPr>
                    <p:blipFill>
                      <a:blip r:embed="rId2"/>
                      <a:stretch>
                        <a:fillRect/>
                      </a:stretch>
                    </p:blipFill>
                    <p:spPr>
                      <a:xfrm>
                        <a:off x="900113" y="1557338"/>
                        <a:ext cx="7261225" cy="1630362"/>
                      </a:xfrm>
                      <a:prstGeom prst="rect">
                        <a:avLst/>
                      </a:prstGeom>
                      <a:noFill/>
                      <a:ln w="38100">
                        <a:noFill/>
                        <a:miter/>
                      </a:ln>
                    </p:spPr>
                  </p:pic>
                </p:oleObj>
              </mc:Fallback>
            </mc:AlternateContent>
          </a:graphicData>
        </a:graphic>
      </p:graphicFrame>
      <p:graphicFrame>
        <p:nvGraphicFramePr>
          <p:cNvPr id="36867" name="Object 7"/>
          <p:cNvGraphicFramePr/>
          <p:nvPr/>
        </p:nvGraphicFramePr>
        <p:xfrm>
          <a:off x="539750" y="3068638"/>
          <a:ext cx="7897813" cy="823912"/>
        </p:xfrm>
        <a:graphic>
          <a:graphicData uri="http://schemas.openxmlformats.org/presentationml/2006/ole">
            <mc:AlternateContent xmlns:mc="http://schemas.openxmlformats.org/markup-compatibility/2006">
              <mc:Choice xmlns:v="urn:schemas-microsoft-com:vml" Requires="v">
                <p:oleObj spid="_x0000_s3083" name="" r:id="rId3" imgW="4064000" imgH="482600" progId="Equation.DSMT4">
                  <p:embed/>
                </p:oleObj>
              </mc:Choice>
              <mc:Fallback>
                <p:oleObj name="" r:id="rId3" imgW="4064000" imgH="482600" progId="Equation.DSMT4">
                  <p:embed/>
                  <p:pic>
                    <p:nvPicPr>
                      <p:cNvPr id="0" name="图片 3082"/>
                      <p:cNvPicPr/>
                      <p:nvPr/>
                    </p:nvPicPr>
                    <p:blipFill>
                      <a:blip r:embed="rId4"/>
                      <a:stretch>
                        <a:fillRect/>
                      </a:stretch>
                    </p:blipFill>
                    <p:spPr>
                      <a:xfrm>
                        <a:off x="539750" y="3068638"/>
                        <a:ext cx="7897813" cy="823912"/>
                      </a:xfrm>
                      <a:prstGeom prst="rect">
                        <a:avLst/>
                      </a:prstGeom>
                      <a:noFill/>
                      <a:ln w="38100">
                        <a:noFill/>
                        <a:miter/>
                      </a:ln>
                    </p:spPr>
                  </p:pic>
                </p:oleObj>
              </mc:Fallback>
            </mc:AlternateContent>
          </a:graphicData>
        </a:graphic>
      </p:graphicFrame>
      <p:sp>
        <p:nvSpPr>
          <p:cNvPr id="36868" name="Rectangle 2"/>
          <p:cNvSpPr>
            <a:spLocks noGrp="1"/>
          </p:cNvSpPr>
          <p:nvPr>
            <p:ph type="title"/>
          </p:nvPr>
        </p:nvSpPr>
        <p:spPr>
          <a:xfrm>
            <a:off x="688975" y="322263"/>
            <a:ext cx="7915275" cy="762000"/>
          </a:xfrm>
        </p:spPr>
        <p:txBody>
          <a:bodyPr vert="horz" wrap="square" lIns="91440" tIns="45720" rIns="91440" bIns="45720" anchor="ctr" anchorCtr="0"/>
          <a:p>
            <a:pPr eaLnBrk="1" hangingPunct="1"/>
            <a:r>
              <a:rPr lang="en-US" altLang="zh-CN" b="1" kern="1200" dirty="0">
                <a:latin typeface="Times New Roman" panose="02020603050405020304" pitchFamily="18" charset="0"/>
                <a:ea typeface="楷体" panose="02010609060101010101" pitchFamily="49" charset="-122"/>
                <a:cs typeface="+mj-cs"/>
              </a:rPr>
              <a:t>6.4.2  </a:t>
            </a:r>
            <a:r>
              <a:rPr lang="zh-CN" altLang="en-US" b="1" kern="1200" dirty="0">
                <a:latin typeface="Times New Roman" panose="02020603050405020304" pitchFamily="18" charset="0"/>
                <a:ea typeface="楷体" panose="02010609060101010101" pitchFamily="49" charset="-122"/>
                <a:cs typeface="+mj-cs"/>
              </a:rPr>
              <a:t>三次样条曲线</a:t>
            </a:r>
            <a:r>
              <a:rPr lang="en-US" altLang="zh-CN" b="1" kern="1200" dirty="0">
                <a:latin typeface="Times New Roman" panose="02020603050405020304" pitchFamily="18" charset="0"/>
                <a:ea typeface="楷体" panose="02010609060101010101" pitchFamily="49" charset="-122"/>
                <a:cs typeface="+mj-cs"/>
              </a:rPr>
              <a:t>--Hermite</a:t>
            </a:r>
            <a:r>
              <a:rPr lang="zh-CN" altLang="en-US" b="1" kern="1200" dirty="0">
                <a:latin typeface="Times New Roman" panose="02020603050405020304" pitchFamily="18" charset="0"/>
                <a:ea typeface="楷体" panose="02010609060101010101" pitchFamily="49" charset="-122"/>
                <a:cs typeface="+mj-cs"/>
              </a:rPr>
              <a:t>曲线</a:t>
            </a:r>
            <a:endParaRPr lang="en-US" altLang="zh-CN" b="1" kern="1200" dirty="0">
              <a:latin typeface="Times New Roman" panose="02020603050405020304" pitchFamily="18" charset="0"/>
              <a:ea typeface="楷体" panose="02010609060101010101" pitchFamily="49" charset="-122"/>
              <a:cs typeface="+mj-cs"/>
            </a:endParaRPr>
          </a:p>
        </p:txBody>
      </p:sp>
      <p:pic>
        <p:nvPicPr>
          <p:cNvPr id="36869" name="Picture 8" descr="File:HermiteBasis.svg"/>
          <p:cNvPicPr>
            <a:picLocks noChangeAspect="1"/>
          </p:cNvPicPr>
          <p:nvPr/>
        </p:nvPicPr>
        <p:blipFill>
          <a:blip r:embed="rId5"/>
          <a:stretch>
            <a:fillRect/>
          </a:stretch>
        </p:blipFill>
        <p:spPr>
          <a:xfrm>
            <a:off x="4572000" y="5043488"/>
            <a:ext cx="2268538" cy="1814512"/>
          </a:xfrm>
          <a:prstGeom prst="rect">
            <a:avLst/>
          </a:prstGeom>
          <a:noFill/>
          <a:ln w="9525">
            <a:noFill/>
          </a:ln>
        </p:spPr>
      </p:pic>
      <p:graphicFrame>
        <p:nvGraphicFramePr>
          <p:cNvPr id="36870" name="对象 1"/>
          <p:cNvGraphicFramePr/>
          <p:nvPr/>
        </p:nvGraphicFramePr>
        <p:xfrm>
          <a:off x="2268538" y="5043488"/>
          <a:ext cx="2184400" cy="1658937"/>
        </p:xfrm>
        <a:graphic>
          <a:graphicData uri="http://schemas.openxmlformats.org/presentationml/2006/ole">
            <mc:AlternateContent xmlns:mc="http://schemas.openxmlformats.org/markup-compatibility/2006">
              <mc:Choice xmlns:v="urn:schemas-microsoft-com:vml" Requires="v">
                <p:oleObj spid="_x0000_s3085" name="" r:id="rId6" imgW="1244600" imgH="990600" progId="Equation.3">
                  <p:embed/>
                </p:oleObj>
              </mc:Choice>
              <mc:Fallback>
                <p:oleObj name="" r:id="rId6" imgW="1244600" imgH="990600" progId="Equation.3">
                  <p:embed/>
                  <p:pic>
                    <p:nvPicPr>
                      <p:cNvPr id="0" name="图片 3084"/>
                      <p:cNvPicPr/>
                      <p:nvPr/>
                    </p:nvPicPr>
                    <p:blipFill>
                      <a:blip r:embed="rId7"/>
                      <a:stretch>
                        <a:fillRect/>
                      </a:stretch>
                    </p:blipFill>
                    <p:spPr>
                      <a:xfrm>
                        <a:off x="2268538" y="5043488"/>
                        <a:ext cx="2184400" cy="1658937"/>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内容占位符 2"/>
          <p:cNvSpPr>
            <a:spLocks noGrp="1"/>
          </p:cNvSpPr>
          <p:nvPr>
            <p:ph idx="1"/>
          </p:nvPr>
        </p:nvSpPr>
        <p:spPr>
          <a:xfrm>
            <a:off x="333375" y="1268730"/>
            <a:ext cx="8353425" cy="4857750"/>
          </a:xfrm>
        </p:spPr>
        <p:txBody>
          <a:bodyPr vert="horz" wrap="square" lIns="91440" tIns="45720" rIns="91440" bIns="45720" anchor="t" anchorCtr="0"/>
          <a:p>
            <a:pPr marL="342900" lvl="2" indent="-342900"/>
            <a:r>
              <a:rPr lang="zh-CN" altLang="en-US" kern="1200" dirty="0">
                <a:latin typeface="楷体" panose="02010609060101010101" pitchFamily="49" charset="-122"/>
                <a:ea typeface="楷体" panose="02010609060101010101" pitchFamily="49" charset="-122"/>
                <a:cs typeface="+mn-cs"/>
              </a:rPr>
              <a:t>第二类曲线较复杂，不能确切给出描述整个曲线的方程，通常采用混合曲线或参数曲线表示。例如汽车表面。这种曲线称为自由曲线。它们往往是由一些从实际测量得到的一系列离散数据点来确定。</a:t>
            </a:r>
            <a:endParaRPr lang="zh-CN" altLang="en-US" kern="1200" dirty="0">
              <a:latin typeface="楷体" panose="02010609060101010101" pitchFamily="49" charset="-122"/>
              <a:ea typeface="楷体" panose="02010609060101010101" pitchFamily="49" charset="-122"/>
              <a:cs typeface="+mn-cs"/>
            </a:endParaRPr>
          </a:p>
          <a:p>
            <a:endParaRPr lang="zh-CN" altLang="en-US" kern="1200" dirty="0">
              <a:latin typeface="楷体" panose="02010609060101010101" pitchFamily="49" charset="-122"/>
              <a:ea typeface="楷体" panose="02010609060101010101" pitchFamily="49" charset="-122"/>
              <a:cs typeface="+mn-cs"/>
            </a:endParaRPr>
          </a:p>
        </p:txBody>
      </p:sp>
      <p:grpSp>
        <p:nvGrpSpPr>
          <p:cNvPr id="8194" name="Group 5"/>
          <p:cNvGrpSpPr/>
          <p:nvPr/>
        </p:nvGrpSpPr>
        <p:grpSpPr>
          <a:xfrm>
            <a:off x="3028950" y="3052763"/>
            <a:ext cx="3103563" cy="1455737"/>
            <a:chOff x="2542" y="943"/>
            <a:chExt cx="3069" cy="1416"/>
          </a:xfrm>
        </p:grpSpPr>
        <p:pic>
          <p:nvPicPr>
            <p:cNvPr id="8195" name="Picture 6" descr="LuxoKey"/>
            <p:cNvPicPr>
              <a:picLocks noChangeAspect="1"/>
            </p:cNvPicPr>
            <p:nvPr/>
          </p:nvPicPr>
          <p:blipFill>
            <a:blip r:embed="rId1"/>
            <a:srcRect t="50800"/>
            <a:stretch>
              <a:fillRect/>
            </a:stretch>
          </p:blipFill>
          <p:spPr>
            <a:xfrm>
              <a:off x="2542" y="943"/>
              <a:ext cx="3069" cy="1416"/>
            </a:xfrm>
            <a:prstGeom prst="rect">
              <a:avLst/>
            </a:prstGeom>
            <a:noFill/>
            <a:ln w="9525">
              <a:noFill/>
            </a:ln>
          </p:spPr>
        </p:pic>
        <p:sp>
          <p:nvSpPr>
            <p:cNvPr id="8196" name="Text Box 7"/>
            <p:cNvSpPr txBox="1"/>
            <p:nvPr/>
          </p:nvSpPr>
          <p:spPr>
            <a:xfrm>
              <a:off x="3024" y="2083"/>
              <a:ext cx="2304" cy="173"/>
            </a:xfrm>
            <a:prstGeom prst="rect">
              <a:avLst/>
            </a:prstGeom>
            <a:noFill/>
            <a:ln w="9525">
              <a:noFill/>
            </a:ln>
          </p:spPr>
          <p:txBody>
            <a:bodyPr anchor="t" anchorCtr="0">
              <a:spAutoFit/>
            </a:bodyPr>
            <a:p>
              <a:pPr marL="342900" indent="-342900">
                <a:spcBef>
                  <a:spcPct val="50000"/>
                </a:spcBef>
                <a:buClr>
                  <a:schemeClr val="folHlink"/>
                </a:buClr>
                <a:buSzPct val="60000"/>
                <a:buFontTx/>
              </a:pPr>
              <a:endParaRPr lang="en-US" altLang="zh-CN" sz="1200" dirty="0">
                <a:solidFill>
                  <a:schemeClr val="tx1"/>
                </a:solidFill>
                <a:latin typeface="Tahoma" panose="020B0604030504040204" pitchFamily="34" charset="0"/>
                <a:ea typeface="宋体" panose="02010600030101010101" pitchFamily="2" charset="-122"/>
              </a:endParaRPr>
            </a:p>
          </p:txBody>
        </p:sp>
      </p:grpSp>
      <p:pic>
        <p:nvPicPr>
          <p:cNvPr id="8197" name="Picture 8"/>
          <p:cNvPicPr>
            <a:picLocks noChangeAspect="1"/>
          </p:cNvPicPr>
          <p:nvPr/>
        </p:nvPicPr>
        <p:blipFill>
          <a:blip r:embed="rId2"/>
          <a:stretch>
            <a:fillRect/>
          </a:stretch>
        </p:blipFill>
        <p:spPr>
          <a:xfrm>
            <a:off x="3033713" y="4637088"/>
            <a:ext cx="3300412" cy="1835150"/>
          </a:xfrm>
          <a:prstGeom prst="rect">
            <a:avLst/>
          </a:prstGeom>
          <a:noFill/>
          <a:ln w="76200">
            <a:noFill/>
          </a:ln>
        </p:spPr>
      </p:pic>
      <p:pic>
        <p:nvPicPr>
          <p:cNvPr id="8198" name="Picture 10" descr="phogshade"/>
          <p:cNvPicPr>
            <a:picLocks noChangeAspect="1"/>
          </p:cNvPicPr>
          <p:nvPr/>
        </p:nvPicPr>
        <p:blipFill>
          <a:blip r:embed="rId3"/>
          <a:stretch>
            <a:fillRect/>
          </a:stretch>
        </p:blipFill>
        <p:spPr>
          <a:xfrm>
            <a:off x="69850" y="4932363"/>
            <a:ext cx="2808288" cy="1709737"/>
          </a:xfrm>
          <a:prstGeom prst="rect">
            <a:avLst/>
          </a:prstGeom>
          <a:noFill/>
          <a:ln w="9525">
            <a:noFill/>
          </a:ln>
        </p:spPr>
      </p:pic>
      <p:pic>
        <p:nvPicPr>
          <p:cNvPr id="8199" name="图片 10"/>
          <p:cNvPicPr>
            <a:picLocks noChangeAspect="1"/>
          </p:cNvPicPr>
          <p:nvPr/>
        </p:nvPicPr>
        <p:blipFill>
          <a:blip r:embed="rId4"/>
          <a:stretch>
            <a:fillRect/>
          </a:stretch>
        </p:blipFill>
        <p:spPr>
          <a:xfrm>
            <a:off x="34925" y="2924175"/>
            <a:ext cx="2133600" cy="1938338"/>
          </a:xfrm>
          <a:prstGeom prst="rect">
            <a:avLst/>
          </a:prstGeom>
          <a:noFill/>
          <a:ln w="9525">
            <a:noFill/>
          </a:ln>
        </p:spPr>
      </p:pic>
      <p:sp>
        <p:nvSpPr>
          <p:cNvPr id="8200" name="TextBox 1"/>
          <p:cNvSpPr txBox="1"/>
          <p:nvPr/>
        </p:nvSpPr>
        <p:spPr>
          <a:xfrm>
            <a:off x="1619250" y="6629400"/>
            <a:ext cx="4968875" cy="246063"/>
          </a:xfrm>
          <a:prstGeom prst="rect">
            <a:avLst/>
          </a:prstGeom>
          <a:noFill/>
          <a:ln w="9525">
            <a:noFill/>
          </a:ln>
        </p:spPr>
        <p:txBody>
          <a:bodyPr anchor="t" anchorCtr="0">
            <a:spAutoFit/>
          </a:bodyPr>
          <a:p>
            <a:pPr>
              <a:buFontTx/>
            </a:pPr>
            <a:r>
              <a:rPr lang="en-US" altLang="zh-CN" sz="1000" b="0" dirty="0">
                <a:solidFill>
                  <a:schemeClr val="tx1"/>
                </a:solidFill>
                <a:latin typeface="Times New Roman" panose="02020603050405020304" pitchFamily="18" charset="0"/>
                <a:ea typeface="宋体" panose="02010600030101010101" pitchFamily="2" charset="-122"/>
              </a:rPr>
              <a:t>ACM © 1987 “Principles of  traditional animation applied to 3D computer animation” </a:t>
            </a:r>
            <a:endParaRPr lang="zh-CN" altLang="en-US" sz="1000" dirty="0">
              <a:solidFill>
                <a:schemeClr val="tx1"/>
              </a:solidFill>
              <a:latin typeface="Times New Roman" panose="02020603050405020304" pitchFamily="18" charset="0"/>
              <a:ea typeface="宋体" panose="02010600030101010101" pitchFamily="2" charset="-122"/>
            </a:endParaRPr>
          </a:p>
        </p:txBody>
      </p:sp>
      <p:pic>
        <p:nvPicPr>
          <p:cNvPr id="8201" name="Picture 14" descr="https://pic1.zhimg.com/80/v2-62103e2fc5e014ac36f710aeb28dd03c_720w.jpg"/>
          <p:cNvPicPr>
            <a:picLocks noChangeAspect="1"/>
          </p:cNvPicPr>
          <p:nvPr/>
        </p:nvPicPr>
        <p:blipFill>
          <a:blip r:embed="rId5"/>
          <a:stretch>
            <a:fillRect/>
          </a:stretch>
        </p:blipFill>
        <p:spPr>
          <a:xfrm>
            <a:off x="6227763" y="3575050"/>
            <a:ext cx="2809875" cy="2058988"/>
          </a:xfrm>
          <a:prstGeom prst="rect">
            <a:avLst/>
          </a:prstGeom>
          <a:noFill/>
          <a:ln w="9525">
            <a:noFill/>
          </a:ln>
        </p:spPr>
      </p:pic>
      <p:sp>
        <p:nvSpPr>
          <p:cNvPr id="8202" name="Text Box 2"/>
          <p:cNvSpPr txBox="1"/>
          <p:nvPr/>
        </p:nvSpPr>
        <p:spPr>
          <a:xfrm>
            <a:off x="1187450" y="357188"/>
            <a:ext cx="6605588" cy="584200"/>
          </a:xfrm>
          <a:prstGeom prst="rect">
            <a:avLst/>
          </a:prstGeom>
          <a:noFill/>
          <a:ln w="9525">
            <a:noFill/>
          </a:ln>
        </p:spPr>
        <p:txBody>
          <a:bodyPr anchor="t" anchorCtr="0">
            <a:spAutoFit/>
          </a:bodyPr>
          <a:p>
            <a:pPr algn="ctr" eaLnBrk="0" hangingPunct="0">
              <a:spcBef>
                <a:spcPct val="50000"/>
              </a:spcBef>
              <a:buFontTx/>
            </a:pPr>
            <a:r>
              <a:rPr lang="en-US" altLang="zh-CN" dirty="0">
                <a:solidFill>
                  <a:schemeClr val="tx1"/>
                </a:solidFill>
                <a:latin typeface="华文楷体" panose="02010600040101010101" pitchFamily="2" charset="-122"/>
                <a:ea typeface="华文楷体" panose="02010600040101010101" pitchFamily="2" charset="-122"/>
              </a:rPr>
              <a:t>6.4  </a:t>
            </a:r>
            <a:r>
              <a:rPr lang="zh-CN" altLang="en-US" dirty="0">
                <a:solidFill>
                  <a:schemeClr val="tx1"/>
                </a:solidFill>
                <a:latin typeface="华文楷体" panose="02010600040101010101" pitchFamily="2" charset="-122"/>
                <a:ea typeface="华文楷体" panose="02010600040101010101" pitchFamily="2" charset="-122"/>
              </a:rPr>
              <a:t>曲线</a:t>
            </a:r>
            <a:r>
              <a:rPr lang="en-US" altLang="zh-CN" dirty="0">
                <a:solidFill>
                  <a:schemeClr val="tx1"/>
                </a:solidFill>
                <a:latin typeface="华文楷体" panose="02010600040101010101" pitchFamily="2" charset="-122"/>
                <a:ea typeface="华文楷体" panose="02010600040101010101" pitchFamily="2" charset="-122"/>
              </a:rPr>
              <a:t>/</a:t>
            </a:r>
            <a:r>
              <a:rPr lang="zh-CN" altLang="en-US" dirty="0">
                <a:solidFill>
                  <a:schemeClr val="tx1"/>
                </a:solidFill>
                <a:latin typeface="华文楷体" panose="02010600040101010101" pitchFamily="2" charset="-122"/>
                <a:ea typeface="华文楷体" panose="02010600040101010101" pitchFamily="2" charset="-122"/>
              </a:rPr>
              <a:t>曲面造型</a:t>
            </a:r>
            <a:endParaRPr lang="zh-CN" altLang="en-US" dirty="0">
              <a:solidFill>
                <a:schemeClr val="tx1"/>
              </a:solidFill>
              <a:latin typeface="华文楷体" panose="02010600040101010101" pitchFamily="2" charset="-122"/>
              <a:ea typeface="华文楷体" panose="02010600040101010101" pitchFamily="2" charset="-122"/>
            </a:endParaRPr>
          </a:p>
        </p:txBody>
      </p:sp>
    </p:spTree>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3"/>
          <p:cNvSpPr>
            <a:spLocks noGrp="1"/>
          </p:cNvSpPr>
          <p:nvPr>
            <p:ph idx="1"/>
          </p:nvPr>
        </p:nvSpPr>
        <p:spPr>
          <a:xfrm>
            <a:off x="323850" y="1198880"/>
            <a:ext cx="8601075" cy="438023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ts val="600"/>
              </a:spcBef>
              <a:spcAft>
                <a:spcPct val="0"/>
              </a:spcAft>
              <a:buClrTx/>
              <a:buSzTx/>
              <a:buFont typeface="Arial" panose="020B0604020202020204" pitchFamily="34" charset="0"/>
              <a:buChar char="•"/>
              <a:defRPr/>
            </a:pPr>
            <a:r>
              <a:rPr kumimoji="0" lang="zh-CN" altLang="en-US"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特点</a:t>
            </a:r>
            <a:endParaRPr kumimoji="0" lang="zh-CN" altLang="en-US"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800100" marR="0" lvl="1" indent="-342900" algn="l" defTabSz="914400" rtl="0" eaLnBrk="0" fontAlgn="base" latinLnBrk="0" hangingPunct="0">
              <a:lnSpc>
                <a:spcPct val="100000"/>
              </a:lnSpc>
              <a:spcBef>
                <a:spcPts val="600"/>
              </a:spcBef>
              <a:spcAft>
                <a:spcPct val="0"/>
              </a:spcAft>
              <a:buClrTx/>
              <a:buSzTx/>
              <a:buFont typeface="Arial" panose="020B0604020202020204" pitchFamily="34" charset="0"/>
              <a:buChar char="•"/>
              <a:defRPr/>
            </a:pPr>
            <a:r>
              <a:rPr kumimoji="0" lang="zh-CN" altLang="en-US"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端点</a:t>
            </a:r>
            <a:r>
              <a:rPr kumimoji="0" lang="zh-CN" altLang="en-US"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位置</a:t>
            </a:r>
            <a:r>
              <a:rPr kumimoji="0" lang="zh-CN" altLang="en-US"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经过</a:t>
            </a:r>
            <a:r>
              <a:rPr kumimoji="0" lang="zh-CN" altLang="en-US"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起点、</a:t>
            </a:r>
            <a:r>
              <a:rPr kumimoji="0" lang="zh-CN" altLang="en-US"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终点</a:t>
            </a:r>
            <a:r>
              <a:rPr kumimoji="0" lang="en-US" altLang="zh-CN"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插值曲线</a:t>
            </a:r>
            <a:endParaRPr kumimoji="0" lang="en-US" altLang="zh-CN"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800100" marR="0" lvl="1" indent="-342900" algn="l" defTabSz="914400" rtl="0" eaLnBrk="1" fontAlgn="base" latinLnBrk="0" hangingPunct="1">
              <a:lnSpc>
                <a:spcPct val="100000"/>
              </a:lnSpc>
              <a:spcBef>
                <a:spcPts val="60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形状控制</a:t>
            </a:r>
            <a:endParaRPr kumimoji="0" lang="zh-CN" altLang="en-US" sz="2400" b="1"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1177290" marR="0" lvl="2" indent="-285750" algn="l" defTabSz="914400" rtl="0" eaLnBrk="1" fontAlgn="base" latinLnBrk="0" hangingPunct="1">
              <a:lnSpc>
                <a:spcPct val="100000"/>
              </a:lnSpc>
              <a:spcBef>
                <a:spcPts val="60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调节切矢量</a:t>
            </a:r>
            <a:r>
              <a:rPr kumimoji="0" lang="en-US" altLang="zh-CN" sz="2400" b="1" i="1"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R</a:t>
            </a:r>
            <a:r>
              <a:rPr kumimoji="0" lang="en-US" altLang="zh-CN" sz="2400" b="1" i="1" u="none" strike="noStrike" kern="1200" cap="none" spc="0" normalizeH="0" baseline="-2500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0</a:t>
            </a:r>
            <a:r>
              <a:rPr kumimoji="0" lang="zh-CN" altLang="en-US" sz="2400" b="1"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a:t>
            </a:r>
            <a:r>
              <a:rPr kumimoji="0" lang="en-US" altLang="zh-CN" sz="2400" b="1" i="1"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R</a:t>
            </a:r>
            <a:r>
              <a:rPr kumimoji="0" lang="en-US" altLang="zh-CN" sz="2400" b="1" i="1" u="none" strike="noStrike" kern="1200" cap="none" spc="0" normalizeH="0" baseline="-2500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1</a:t>
            </a:r>
            <a:r>
              <a:rPr kumimoji="0" lang="zh-CN" altLang="en-US" sz="2400" b="1"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的方向。曲线弯曲方向</a:t>
            </a:r>
            <a:endParaRPr kumimoji="0" lang="en-US" altLang="zh-CN" sz="2400" b="1"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1177290" marR="0" lvl="2" indent="-285750" algn="l" defTabSz="914400" rtl="0" eaLnBrk="1" fontAlgn="base" latinLnBrk="0" hangingPunct="1">
              <a:lnSpc>
                <a:spcPct val="100000"/>
              </a:lnSpc>
              <a:spcBef>
                <a:spcPts val="600"/>
              </a:spcBef>
              <a:spcAft>
                <a:spcPct val="0"/>
              </a:spcAft>
              <a:buClrTx/>
              <a:buSzTx/>
              <a:buFont typeface="Arial" panose="020B0604020202020204" pitchFamily="34" charset="0"/>
              <a:buChar char="–"/>
              <a:defRPr/>
            </a:pPr>
            <a:endParaRPr kumimoji="0" lang="en-US" altLang="zh-CN"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1177290" marR="0" lvl="2" indent="-285750" algn="l" defTabSz="914400" rtl="0" eaLnBrk="1" fontAlgn="base" latinLnBrk="0" hangingPunct="1">
              <a:lnSpc>
                <a:spcPct val="100000"/>
              </a:lnSpc>
              <a:spcBef>
                <a:spcPts val="600"/>
              </a:spcBef>
              <a:spcAft>
                <a:spcPct val="0"/>
              </a:spcAft>
              <a:buClrTx/>
              <a:buSzTx/>
              <a:buFont typeface="Arial" panose="020B0604020202020204" pitchFamily="34" charset="0"/>
              <a:buChar char="–"/>
              <a:defRPr/>
            </a:pPr>
            <a:endParaRPr kumimoji="0" lang="en-US" altLang="zh-CN"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1177290" marR="0" lvl="2" indent="-285750" algn="l" defTabSz="914400" rtl="0" eaLnBrk="1" fontAlgn="base" latinLnBrk="0" hangingPunct="1">
              <a:lnSpc>
                <a:spcPct val="100000"/>
              </a:lnSpc>
              <a:spcBef>
                <a:spcPts val="600"/>
              </a:spcBef>
              <a:spcAft>
                <a:spcPct val="0"/>
              </a:spcAft>
              <a:buClrTx/>
              <a:buSzTx/>
              <a:buFont typeface="Arial" panose="020B0604020202020204" pitchFamily="34" charset="0"/>
              <a:buChar char="–"/>
              <a:defRPr/>
            </a:pPr>
            <a:endPar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1177290" marR="0" lvl="2" indent="-285750" algn="l" defTabSz="914400" rtl="0" eaLnBrk="1" fontAlgn="base" latinLnBrk="0" hangingPunct="1">
              <a:lnSpc>
                <a:spcPct val="100000"/>
              </a:lnSpc>
              <a:spcBef>
                <a:spcPts val="600"/>
              </a:spcBef>
              <a:spcAft>
                <a:spcPct val="0"/>
              </a:spcAft>
              <a:buClrTx/>
              <a:buSzTx/>
              <a:buFont typeface="Arial" panose="020B0604020202020204" pitchFamily="34" charset="0"/>
              <a:buChar char="–"/>
              <a:defRPr/>
            </a:pPr>
            <a:endPar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1177290" marR="0" lvl="2" indent="-285750" algn="l" defTabSz="914400" rtl="0" eaLnBrk="1" fontAlgn="base" latinLnBrk="0" hangingPunct="1">
              <a:lnSpc>
                <a:spcPct val="100000"/>
              </a:lnSpc>
              <a:spcBef>
                <a:spcPts val="600"/>
              </a:spcBef>
              <a:spcAft>
                <a:spcPct val="0"/>
              </a:spcAft>
              <a:buClrTx/>
              <a:buSzTx/>
              <a:buFont typeface="Arial" panose="020B0604020202020204" pitchFamily="34" charset="0"/>
              <a:buChar char="–"/>
              <a:defRPr/>
            </a:pPr>
            <a:r>
              <a:rPr kumimoji="0" lang="zh-CN" altLang="en-US"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rPr>
              <a:t>调节切矢量</a:t>
            </a:r>
            <a:r>
              <a:rPr kumimoji="0" lang="en-US" altLang="zh-CN" sz="2400" b="1" i="1"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R</a:t>
            </a:r>
            <a:r>
              <a:rPr kumimoji="0" lang="en-US" altLang="zh-CN" sz="2400" b="1" i="1" u="none" strike="noStrike" kern="1200" cap="none" spc="0" normalizeH="0" baseline="-2500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0</a:t>
            </a:r>
            <a:r>
              <a:rPr kumimoji="0" lang="zh-CN" altLang="en-US"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a:t>
            </a:r>
            <a:r>
              <a:rPr kumimoji="0" lang="en-US" altLang="zh-CN" sz="2400" b="1" i="1"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R</a:t>
            </a:r>
            <a:r>
              <a:rPr kumimoji="0" lang="en-US" altLang="zh-CN" sz="2400" b="1" i="1" u="none" strike="noStrike" kern="1200" cap="none" spc="0" normalizeH="0" baseline="-2500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1</a:t>
            </a:r>
            <a:r>
              <a:rPr kumimoji="0" lang="zh-CN" altLang="en-US"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rPr>
              <a:t>的长度。</a:t>
            </a:r>
            <a:r>
              <a:rPr kumimoji="0" lang="zh-CN" altLang="en-US" sz="2400" b="1"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相当于对端点处的牵引力大小，决定弯曲程度</a:t>
            </a:r>
            <a:endParaRPr kumimoji="0" lang="zh-CN" altLang="en-US" sz="2400" b="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mn-cs"/>
            </a:endParaRPr>
          </a:p>
        </p:txBody>
      </p:sp>
      <p:pic>
        <p:nvPicPr>
          <p:cNvPr id="37890" name="图片 7"/>
          <p:cNvPicPr>
            <a:picLocks noChangeAspect="1"/>
          </p:cNvPicPr>
          <p:nvPr/>
        </p:nvPicPr>
        <p:blipFill>
          <a:blip r:embed="rId1"/>
          <a:srcRect b="22041"/>
          <a:stretch>
            <a:fillRect/>
          </a:stretch>
        </p:blipFill>
        <p:spPr>
          <a:xfrm>
            <a:off x="1043623" y="3135313"/>
            <a:ext cx="7623175" cy="1403350"/>
          </a:xfrm>
          <a:prstGeom prst="rect">
            <a:avLst/>
          </a:prstGeom>
          <a:noFill/>
          <a:ln w="9525">
            <a:noFill/>
          </a:ln>
        </p:spPr>
      </p:pic>
      <p:sp>
        <p:nvSpPr>
          <p:cNvPr id="37891" name="Rectangle 2"/>
          <p:cNvSpPr>
            <a:spLocks noGrp="1"/>
          </p:cNvSpPr>
          <p:nvPr>
            <p:ph type="title"/>
          </p:nvPr>
        </p:nvSpPr>
        <p:spPr>
          <a:xfrm>
            <a:off x="688975" y="322263"/>
            <a:ext cx="7915275" cy="762000"/>
          </a:xfrm>
        </p:spPr>
        <p:txBody>
          <a:bodyPr vert="horz" wrap="square" lIns="91440" tIns="45720" rIns="91440" bIns="45720" anchor="ctr" anchorCtr="0"/>
          <a:p>
            <a:pPr eaLnBrk="1" hangingPunct="1"/>
            <a:r>
              <a:rPr lang="en-US" altLang="zh-CN" b="1" kern="1200" dirty="0">
                <a:latin typeface="Times New Roman" panose="02020603050405020304" pitchFamily="18" charset="0"/>
                <a:ea typeface="楷体" panose="02010609060101010101" pitchFamily="49" charset="-122"/>
                <a:cs typeface="+mj-cs"/>
              </a:rPr>
              <a:t>6.4.2  </a:t>
            </a:r>
            <a:r>
              <a:rPr lang="zh-CN" altLang="en-US" b="1" kern="1200" dirty="0">
                <a:latin typeface="Times New Roman" panose="02020603050405020304" pitchFamily="18" charset="0"/>
                <a:ea typeface="楷体" panose="02010609060101010101" pitchFamily="49" charset="-122"/>
                <a:cs typeface="+mj-cs"/>
              </a:rPr>
              <a:t>三次样条曲线</a:t>
            </a:r>
            <a:r>
              <a:rPr lang="en-US" altLang="zh-CN" b="1" kern="1200" dirty="0">
                <a:latin typeface="Times New Roman" panose="02020603050405020304" pitchFamily="18" charset="0"/>
                <a:ea typeface="楷体" panose="02010609060101010101" pitchFamily="49" charset="-122"/>
                <a:cs typeface="+mj-cs"/>
              </a:rPr>
              <a:t>--Hermite</a:t>
            </a:r>
            <a:r>
              <a:rPr lang="zh-CN" altLang="en-US" b="1" kern="1200" dirty="0">
                <a:latin typeface="Times New Roman" panose="02020603050405020304" pitchFamily="18" charset="0"/>
                <a:ea typeface="楷体" panose="02010609060101010101" pitchFamily="49" charset="-122"/>
                <a:cs typeface="+mj-cs"/>
              </a:rPr>
              <a:t>曲线</a:t>
            </a:r>
            <a:r>
              <a:rPr lang="en-US" altLang="zh-CN" b="1" kern="1200" dirty="0">
                <a:latin typeface="Times New Roman" panose="02020603050405020304" pitchFamily="18" charset="0"/>
                <a:ea typeface="楷体" panose="02010609060101010101" pitchFamily="49" charset="-122"/>
                <a:cs typeface="+mj-cs"/>
              </a:rPr>
              <a:t>--</a:t>
            </a:r>
            <a:r>
              <a:rPr lang="zh-CN" altLang="en-US" b="1" kern="1200" dirty="0">
                <a:latin typeface="Times New Roman" panose="02020603050405020304" pitchFamily="18" charset="0"/>
                <a:ea typeface="楷体" panose="02010609060101010101" pitchFamily="49" charset="-122"/>
                <a:cs typeface="+mj-cs"/>
              </a:rPr>
              <a:t>特点</a:t>
            </a:r>
            <a:endParaRPr lang="en-US" altLang="zh-CN" b="1" kern="1200" dirty="0">
              <a:latin typeface="Times New Roman" panose="02020603050405020304" pitchFamily="18" charset="0"/>
              <a:ea typeface="楷体" panose="02010609060101010101" pitchFamily="49" charset="-122"/>
              <a:cs typeface="+mj-cs"/>
            </a:endParaRPr>
          </a:p>
        </p:txBody>
      </p:sp>
      <p:sp>
        <p:nvSpPr>
          <p:cNvPr id="37892" name="TextBox 8"/>
          <p:cNvSpPr txBox="1"/>
          <p:nvPr/>
        </p:nvSpPr>
        <p:spPr>
          <a:xfrm>
            <a:off x="1946275" y="4231005"/>
            <a:ext cx="576263" cy="307975"/>
          </a:xfrm>
          <a:prstGeom prst="rect">
            <a:avLst/>
          </a:prstGeom>
          <a:noFill/>
          <a:ln w="9525">
            <a:noFill/>
          </a:ln>
        </p:spPr>
        <p:txBody>
          <a:bodyPr anchor="t" anchorCtr="0">
            <a:spAutoFit/>
          </a:bodyPr>
          <a:p>
            <a:pPr>
              <a:buFontTx/>
            </a:pPr>
            <a:r>
              <a:rPr lang="en-US" altLang="zh-CN" sz="1400" b="0" dirty="0">
                <a:solidFill>
                  <a:schemeClr val="tx1"/>
                </a:solidFill>
                <a:latin typeface="Times New Roman" panose="02020603050405020304" pitchFamily="18" charset="0"/>
                <a:ea typeface="宋体" panose="02010600030101010101" pitchFamily="2" charset="-122"/>
              </a:rPr>
              <a:t>(a)</a:t>
            </a:r>
            <a:endParaRPr lang="zh-CN" altLang="en-US" sz="1400" b="0" dirty="0">
              <a:solidFill>
                <a:schemeClr val="tx1"/>
              </a:solidFill>
              <a:latin typeface="Times New Roman" panose="02020603050405020304" pitchFamily="18" charset="0"/>
              <a:ea typeface="宋体" panose="02010600030101010101" pitchFamily="2" charset="-122"/>
            </a:endParaRPr>
          </a:p>
        </p:txBody>
      </p:sp>
      <p:sp>
        <p:nvSpPr>
          <p:cNvPr id="37893" name="TextBox 9"/>
          <p:cNvSpPr txBox="1"/>
          <p:nvPr/>
        </p:nvSpPr>
        <p:spPr>
          <a:xfrm>
            <a:off x="3890963" y="4277043"/>
            <a:ext cx="576262" cy="307975"/>
          </a:xfrm>
          <a:prstGeom prst="rect">
            <a:avLst/>
          </a:prstGeom>
          <a:noFill/>
          <a:ln w="9525">
            <a:noFill/>
          </a:ln>
        </p:spPr>
        <p:txBody>
          <a:bodyPr anchor="t" anchorCtr="0">
            <a:spAutoFit/>
          </a:bodyPr>
          <a:p>
            <a:pPr>
              <a:buFontTx/>
            </a:pPr>
            <a:r>
              <a:rPr lang="en-US" altLang="zh-CN" sz="1400" b="0" dirty="0">
                <a:solidFill>
                  <a:schemeClr val="tx1"/>
                </a:solidFill>
                <a:latin typeface="Times New Roman" panose="02020603050405020304" pitchFamily="18" charset="0"/>
                <a:ea typeface="宋体" panose="02010600030101010101" pitchFamily="2" charset="-122"/>
              </a:rPr>
              <a:t>(b)</a:t>
            </a:r>
            <a:endParaRPr lang="zh-CN" altLang="en-US" sz="1400" b="0" dirty="0">
              <a:solidFill>
                <a:schemeClr val="tx1"/>
              </a:solidFill>
              <a:latin typeface="Times New Roman" panose="02020603050405020304" pitchFamily="18" charset="0"/>
              <a:ea typeface="宋体" panose="02010600030101010101" pitchFamily="2" charset="-122"/>
            </a:endParaRPr>
          </a:p>
        </p:txBody>
      </p:sp>
      <p:sp>
        <p:nvSpPr>
          <p:cNvPr id="37894" name="TextBox 10"/>
          <p:cNvSpPr txBox="1"/>
          <p:nvPr/>
        </p:nvSpPr>
        <p:spPr>
          <a:xfrm>
            <a:off x="5691188" y="4277043"/>
            <a:ext cx="576262" cy="307975"/>
          </a:xfrm>
          <a:prstGeom prst="rect">
            <a:avLst/>
          </a:prstGeom>
          <a:noFill/>
          <a:ln w="9525">
            <a:noFill/>
          </a:ln>
        </p:spPr>
        <p:txBody>
          <a:bodyPr anchor="t" anchorCtr="0">
            <a:spAutoFit/>
          </a:bodyPr>
          <a:p>
            <a:pPr>
              <a:buFontTx/>
            </a:pPr>
            <a:r>
              <a:rPr lang="en-US" altLang="zh-CN" sz="1400" b="0" dirty="0">
                <a:solidFill>
                  <a:schemeClr val="tx1"/>
                </a:solidFill>
                <a:latin typeface="Times New Roman" panose="02020603050405020304" pitchFamily="18" charset="0"/>
                <a:ea typeface="宋体" panose="02010600030101010101" pitchFamily="2" charset="-122"/>
              </a:rPr>
              <a:t>(c)</a:t>
            </a:r>
            <a:endParaRPr lang="zh-CN" altLang="en-US" sz="1400" b="0" dirty="0">
              <a:solidFill>
                <a:schemeClr val="tx1"/>
              </a:solidFill>
              <a:latin typeface="Times New Roman" panose="02020603050405020304" pitchFamily="18" charset="0"/>
              <a:ea typeface="宋体" panose="02010600030101010101" pitchFamily="2" charset="-122"/>
            </a:endParaRPr>
          </a:p>
        </p:txBody>
      </p:sp>
      <p:sp>
        <p:nvSpPr>
          <p:cNvPr id="37895" name="TextBox 11"/>
          <p:cNvSpPr txBox="1"/>
          <p:nvPr/>
        </p:nvSpPr>
        <p:spPr>
          <a:xfrm>
            <a:off x="7634288" y="4277043"/>
            <a:ext cx="576262" cy="307975"/>
          </a:xfrm>
          <a:prstGeom prst="rect">
            <a:avLst/>
          </a:prstGeom>
          <a:noFill/>
          <a:ln w="9525">
            <a:noFill/>
          </a:ln>
        </p:spPr>
        <p:txBody>
          <a:bodyPr anchor="t" anchorCtr="0">
            <a:spAutoFit/>
          </a:bodyPr>
          <a:p>
            <a:pPr>
              <a:buFontTx/>
            </a:pPr>
            <a:r>
              <a:rPr lang="en-US" altLang="zh-CN" sz="1400" b="0" dirty="0">
                <a:solidFill>
                  <a:schemeClr val="tx1"/>
                </a:solidFill>
                <a:latin typeface="Times New Roman" panose="02020603050405020304" pitchFamily="18" charset="0"/>
                <a:ea typeface="宋体" panose="02010600030101010101" pitchFamily="2" charset="-122"/>
              </a:rPr>
              <a:t>(d)</a:t>
            </a:r>
            <a:endParaRPr lang="zh-CN" altLang="en-US" sz="1400" b="0" dirty="0">
              <a:solidFill>
                <a:schemeClr val="tx1"/>
              </a:solidFill>
              <a:latin typeface="Times New Roman" panose="02020603050405020304" pitchFamily="18" charset="0"/>
              <a:ea typeface="宋体" panose="02010600030101010101" pitchFamily="2" charset="-122"/>
            </a:endParaRPr>
          </a:p>
        </p:txBody>
      </p:sp>
      <p:pic>
        <p:nvPicPr>
          <p:cNvPr id="14" name="图片 13"/>
          <p:cNvPicPr>
            <a:picLocks noChangeAspect="1"/>
          </p:cNvPicPr>
          <p:nvPr/>
        </p:nvPicPr>
        <p:blipFill>
          <a:blip r:embed="rId2"/>
          <a:stretch>
            <a:fillRect/>
          </a:stretch>
        </p:blipFill>
        <p:spPr>
          <a:xfrm>
            <a:off x="6084570" y="1084263"/>
            <a:ext cx="2284413" cy="1125537"/>
          </a:xfrm>
          <a:prstGeom prst="rect">
            <a:avLst/>
          </a:prstGeom>
          <a:noFill/>
          <a:ln w="9525">
            <a:noFill/>
          </a:ln>
        </p:spPr>
      </p:pic>
      <p:pic>
        <p:nvPicPr>
          <p:cNvPr id="37897" name="Picture 5" descr="10P9"/>
          <p:cNvPicPr>
            <a:picLocks noChangeAspect="1"/>
          </p:cNvPicPr>
          <p:nvPr/>
        </p:nvPicPr>
        <p:blipFill>
          <a:blip r:embed="rId3">
            <a:lum bright="-98001" contrast="100000"/>
          </a:blip>
          <a:stretch>
            <a:fillRect/>
          </a:stretch>
        </p:blipFill>
        <p:spPr>
          <a:xfrm>
            <a:off x="4467225" y="5511800"/>
            <a:ext cx="2117725" cy="1319213"/>
          </a:xfrm>
          <a:prstGeom prst="rect">
            <a:avLst/>
          </a:prstGeom>
          <a:noFill/>
          <a:ln w="38100">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当用多段</a:t>
            </a:r>
            <a:r>
              <a:rPr kumimoji="0" lang="en-US" altLang="zh-CN" sz="2400" b="0" i="0" u="none" strike="noStrike" kern="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Hermite</a:t>
            </a:r>
            <a:r>
              <a:rPr kumimoji="0" lang="zh-CN" altLang="en-US" sz="2400" b="0"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曲线拼合一条曲线</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时，需要保证曲线的连接性，一般至少要保证</a:t>
            </a: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G</a:t>
            </a:r>
            <a:r>
              <a:rPr kumimoji="0" lang="en-US" altLang="zh-CN" sz="2400" b="0" i="0" u="none" strike="noStrike" kern="0" cap="none" spc="0" normalizeH="0" baseline="3000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1</a:t>
            </a:r>
            <a:r>
              <a:rPr kumimoji="0" lang="zh-CN" altLang="en-US" sz="2400" b="0" i="0" u="none" strike="noStrike" kern="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连续</a:t>
            </a:r>
            <a:r>
              <a:rPr kumimoji="0" lang="zh-CN" altLang="en-US" sz="2400" b="0"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。问题：如何</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构造光滑、连续的多段</a:t>
            </a:r>
            <a:r>
              <a:rPr kumimoji="0" lang="en-US" altLang="zh-CN" sz="2400" b="0" i="0" u="none" strike="noStrike" kern="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Hermite</a:t>
            </a:r>
            <a:r>
              <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参数</a:t>
            </a:r>
            <a:r>
              <a:rPr kumimoji="0" lang="zh-CN" altLang="en-US" sz="2400" b="0" i="0" u="none" strike="noStrike" kern="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曲线</a:t>
            </a:r>
            <a:r>
              <a:rPr kumimoji="0" lang="zh-CN" altLang="en-US" sz="2400" b="0"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a:t>
            </a:r>
            <a:endParaRPr kumimoji="0" lang="en-US" altLang="zh-CN" sz="2400" b="0"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endParaRPr>
          </a:p>
          <a:p>
            <a:pPr marL="342900" marR="0" lvl="1"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假设两条</a:t>
            </a:r>
            <a:r>
              <a:rPr kumimoji="0" lang="en-US" altLang="zh-CN" sz="2400" b="0" i="0" u="none" strike="noStrike" kern="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Hermite</a:t>
            </a:r>
            <a:r>
              <a:rPr kumimoji="0" lang="zh-CN" altLang="en-US" sz="2400" b="0" i="0" u="none" strike="noStrike" kern="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曲线</a:t>
            </a:r>
            <a:r>
              <a:rPr kumimoji="0" lang="en-US" altLang="zh-CN" sz="2400" b="0" i="0" u="none" strike="noStrike" kern="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H1</a:t>
            </a:r>
            <a:r>
              <a:rPr kumimoji="0" lang="zh-CN" altLang="en-US" sz="2400" b="0" i="0" u="none" strike="noStrike" kern="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和</a:t>
            </a:r>
            <a:r>
              <a:rPr kumimoji="0" lang="en-US" altLang="zh-CN" sz="2400" b="0" i="0" u="none" strike="noStrike" kern="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H2</a:t>
            </a:r>
            <a:r>
              <a:rPr kumimoji="0" lang="zh-CN" altLang="en-US" sz="2400" b="0" i="0" u="none" strike="noStrike" kern="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的边界条件</a:t>
            </a:r>
            <a:r>
              <a:rPr kumimoji="0" lang="en-US" altLang="zh-CN" sz="2400" b="0" i="0" u="none" strike="noStrike" kern="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G</a:t>
            </a:r>
            <a:r>
              <a:rPr kumimoji="0" lang="en-US" altLang="zh-CN" sz="2400" b="0" i="0" u="none" strike="noStrike" kern="0" cap="none" spc="0" normalizeH="0" baseline="-2500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h1</a:t>
            </a:r>
            <a:r>
              <a:rPr kumimoji="0" lang="zh-CN" altLang="en-US" sz="2400" b="0" i="0" u="none" strike="noStrike" kern="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和</a:t>
            </a:r>
            <a:r>
              <a:rPr kumimoji="0" lang="en-US" altLang="zh-CN" sz="2400" b="0" i="0" u="none" strike="noStrike" kern="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G</a:t>
            </a:r>
            <a:r>
              <a:rPr kumimoji="0" lang="en-US" altLang="zh-CN" sz="2400" b="0" i="0" u="none" strike="noStrike" kern="0" cap="none" spc="0" normalizeH="0" baseline="-2500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h2</a:t>
            </a:r>
            <a:r>
              <a:rPr kumimoji="0" lang="zh-CN" altLang="en-US" sz="2400" b="0" i="0" u="none" strike="noStrike" kern="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为已知，</a:t>
            </a:r>
            <a:r>
              <a:rPr kumimoji="0" lang="zh-CN" altLang="en-US" sz="2400" b="0"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如何利用</a:t>
            </a:r>
            <a:r>
              <a:rPr kumimoji="0" lang="en-US" altLang="zh-CN" sz="2400" b="0" i="0" u="none" strike="noStrike" kern="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H1</a:t>
            </a:r>
            <a:r>
              <a:rPr kumimoji="0" lang="zh-CN" altLang="en-US" sz="2400" b="0" i="0" u="none" strike="noStrike" kern="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和</a:t>
            </a:r>
            <a:r>
              <a:rPr kumimoji="0" lang="en-US" altLang="zh-CN" sz="2400" b="0" i="0" u="none" strike="noStrike" kern="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H2 </a:t>
            </a:r>
            <a:r>
              <a:rPr kumimoji="0" lang="zh-CN" altLang="en-US" sz="2400" b="0" i="0" u="none" strike="noStrike" kern="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，构造连续的</a:t>
            </a:r>
            <a:r>
              <a:rPr kumimoji="0" lang="en-US" altLang="zh-CN" sz="2400" b="0" i="0" u="none" strike="noStrike" kern="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Hermite</a:t>
            </a:r>
            <a:r>
              <a:rPr kumimoji="0" lang="zh-CN" altLang="en-US" sz="2400" b="0" i="0" u="none" strike="noStrike" kern="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曲线</a:t>
            </a:r>
            <a:r>
              <a:rPr kumimoji="0" lang="zh-CN" altLang="en-US" sz="2400" b="0"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？？如何用</a:t>
            </a:r>
            <a:r>
              <a:rPr kumimoji="0" lang="en-US" altLang="zh-CN" sz="2400" b="0"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Hermite</a:t>
            </a:r>
            <a:r>
              <a:rPr kumimoji="0" lang="zh-CN" altLang="en-US" sz="2400" b="0" i="0" u="none" strike="noStrike" kern="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曲线绘制心形图形？</a:t>
            </a:r>
            <a:endParaRPr kumimoji="0" lang="en-US" altLang="zh-CN" sz="2400" b="0" i="0" u="none" strike="noStrike" kern="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zh-CN" altLang="en-US" sz="2400" b="0" i="0" u="none" strike="noStrike" kern="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endParaRPr>
          </a:p>
        </p:txBody>
      </p:sp>
      <p:sp>
        <p:nvSpPr>
          <p:cNvPr id="38914" name="Rectangle 2"/>
          <p:cNvSpPr>
            <a:spLocks noGrp="1"/>
          </p:cNvSpPr>
          <p:nvPr>
            <p:ph type="title"/>
          </p:nvPr>
        </p:nvSpPr>
        <p:spPr>
          <a:xfrm>
            <a:off x="688975" y="322263"/>
            <a:ext cx="7915275" cy="762000"/>
          </a:xfrm>
        </p:spPr>
        <p:txBody>
          <a:bodyPr vert="horz" wrap="square" lIns="91440" tIns="45720" rIns="91440" bIns="45720" anchor="ctr" anchorCtr="0"/>
          <a:p>
            <a:pPr eaLnBrk="1" hangingPunct="1"/>
            <a:r>
              <a:rPr lang="en-US" altLang="zh-CN" b="1" kern="1200" dirty="0">
                <a:latin typeface="Times New Roman" panose="02020603050405020304" pitchFamily="18" charset="0"/>
                <a:ea typeface="楷体" panose="02010609060101010101" pitchFamily="49" charset="-122"/>
                <a:cs typeface="+mj-cs"/>
              </a:rPr>
              <a:t>6.4.2  </a:t>
            </a:r>
            <a:r>
              <a:rPr lang="zh-CN" altLang="en-US" b="1" kern="1200" dirty="0">
                <a:latin typeface="Times New Roman" panose="02020603050405020304" pitchFamily="18" charset="0"/>
                <a:ea typeface="楷体" panose="02010609060101010101" pitchFamily="49" charset="-122"/>
                <a:cs typeface="+mj-cs"/>
              </a:rPr>
              <a:t>三次样条曲线</a:t>
            </a:r>
            <a:r>
              <a:rPr lang="en-US" altLang="zh-CN" b="1" kern="1200" dirty="0">
                <a:latin typeface="Times New Roman" panose="02020603050405020304" pitchFamily="18" charset="0"/>
                <a:ea typeface="楷体" panose="02010609060101010101" pitchFamily="49" charset="-122"/>
                <a:cs typeface="+mj-cs"/>
              </a:rPr>
              <a:t>--Hermite</a:t>
            </a:r>
            <a:r>
              <a:rPr lang="zh-CN" altLang="en-US" b="1" kern="1200" dirty="0">
                <a:latin typeface="Times New Roman" panose="02020603050405020304" pitchFamily="18" charset="0"/>
                <a:ea typeface="楷体" panose="02010609060101010101" pitchFamily="49" charset="-122"/>
                <a:cs typeface="+mj-cs"/>
              </a:rPr>
              <a:t>曲线</a:t>
            </a:r>
            <a:r>
              <a:rPr lang="en-US" altLang="zh-CN" b="1" kern="1200" dirty="0">
                <a:latin typeface="Times New Roman" panose="02020603050405020304" pitchFamily="18" charset="0"/>
                <a:ea typeface="楷体" panose="02010609060101010101" pitchFamily="49" charset="-122"/>
                <a:cs typeface="+mj-cs"/>
              </a:rPr>
              <a:t>--</a:t>
            </a:r>
            <a:r>
              <a:rPr lang="zh-CN" altLang="en-US" b="1" kern="1200" dirty="0">
                <a:latin typeface="Times New Roman" panose="02020603050405020304" pitchFamily="18" charset="0"/>
                <a:ea typeface="楷体" panose="02010609060101010101" pitchFamily="49" charset="-122"/>
                <a:cs typeface="+mj-cs"/>
              </a:rPr>
              <a:t>拼接</a:t>
            </a:r>
            <a:endParaRPr lang="en-US" altLang="zh-CN" b="1" kern="1200" dirty="0">
              <a:latin typeface="Times New Roman" panose="02020603050405020304" pitchFamily="18" charset="0"/>
              <a:ea typeface="楷体" panose="02010609060101010101" pitchFamily="49" charset="-122"/>
              <a:cs typeface="+mj-cs"/>
            </a:endParaRPr>
          </a:p>
        </p:txBody>
      </p:sp>
      <p:pic>
        <p:nvPicPr>
          <p:cNvPr id="38915" name="Picture 5"/>
          <p:cNvPicPr>
            <a:picLocks noChangeAspect="1"/>
          </p:cNvPicPr>
          <p:nvPr/>
        </p:nvPicPr>
        <p:blipFill>
          <a:blip r:embed="rId1"/>
          <a:stretch>
            <a:fillRect/>
          </a:stretch>
        </p:blipFill>
        <p:spPr>
          <a:xfrm>
            <a:off x="5795963" y="3716338"/>
            <a:ext cx="2705100" cy="2509837"/>
          </a:xfrm>
          <a:prstGeom prst="rect">
            <a:avLst/>
          </a:prstGeom>
          <a:noFill/>
          <a:ln w="9525">
            <a:noFill/>
          </a:ln>
        </p:spPr>
      </p:pic>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57338"/>
            <a:ext cx="8229600" cy="45688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ts val="0"/>
              </a:spcBef>
              <a:spcAft>
                <a:spcPct val="0"/>
              </a:spcAft>
              <a:buClrTx/>
              <a:buSzTx/>
              <a:buFont typeface="Arial" panose="020B0604020202020204" pitchFamily="34" charset="0"/>
              <a:buChar char="•"/>
              <a:defRPr/>
            </a:pPr>
            <a:r>
              <a:rPr kumimoji="0" lang="en-US" altLang="zh-CN" sz="2800" b="0" i="0" u="none" strike="noStrike" kern="1200" cap="none" spc="0" normalizeH="0" baseline="0" noProof="1" smtClean="0">
                <a:ln>
                  <a:noFill/>
                </a:ln>
                <a:solidFill>
                  <a:schemeClr val="tx1"/>
                </a:solidFill>
                <a:effectLst/>
                <a:uLnTx/>
                <a:uFillTx/>
                <a:latin typeface="华文楷体" panose="02010600040101010101" pitchFamily="2" charset="-122"/>
                <a:ea typeface="华文楷体" panose="02010600040101010101" pitchFamily="2" charset="-122"/>
                <a:cs typeface="+mn-cs"/>
              </a:rPr>
              <a:t>for(t=0;t&lt;=1;t=t+0.01</a:t>
            </a:r>
            <a:r>
              <a:rPr kumimoji="0" lang="en-US" altLang="zh-CN" sz="28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a:t>
            </a:r>
            <a:endParaRPr kumimoji="0" lang="en-US" altLang="zh-CN" sz="28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0" marR="0" lvl="0" indent="0" algn="l" defTabSz="914400" rtl="0" eaLnBrk="0" fontAlgn="base" latinLnBrk="0" hangingPunct="0">
              <a:lnSpc>
                <a:spcPts val="1300"/>
              </a:lnSpc>
              <a:spcBef>
                <a:spcPts val="0"/>
              </a:spcBef>
              <a:spcAft>
                <a:spcPct val="0"/>
              </a:spcAft>
              <a:buClrTx/>
              <a:buSzTx/>
              <a:buFont typeface="Arial" panose="020B0604020202020204" pitchFamily="34" charset="0"/>
              <a:buNone/>
              <a:defRPr/>
            </a:pPr>
            <a:r>
              <a:rPr kumimoji="0" lang="en-US" altLang="zh-CN" sz="28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  {</a:t>
            </a:r>
            <a:endParaRPr kumimoji="0" lang="en-US" altLang="zh-CN" sz="28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0" marR="0" lvl="0" indent="0" algn="l" defTabSz="914400" rtl="0" eaLnBrk="0" fontAlgn="base" latinLnBrk="0" hangingPunct="0">
              <a:lnSpc>
                <a:spcPts val="1300"/>
              </a:lnSpc>
              <a:spcBef>
                <a:spcPts val="0"/>
              </a:spcBef>
              <a:spcAft>
                <a:spcPct val="0"/>
              </a:spcAft>
              <a:buClrTx/>
              <a:buSzTx/>
              <a:buFont typeface="Arial" panose="020B0604020202020204" pitchFamily="34" charset="0"/>
              <a:buNone/>
              <a:defRPr/>
            </a:pPr>
            <a:r>
              <a:rPr kumimoji="0" lang="en-US" altLang="zh-CN" sz="28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       </a:t>
            </a:r>
            <a:r>
              <a:rPr kumimoji="0" lang="en-US" altLang="zh-CN" sz="24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 //</a:t>
            </a:r>
            <a:r>
              <a:rPr kumimoji="0" lang="zh-CN" altLang="en-US" sz="24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计算</a:t>
            </a:r>
            <a:r>
              <a:rPr kumimoji="0" lang="en-US" altLang="zh-CN" sz="24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t</a:t>
            </a:r>
            <a:r>
              <a:rPr kumimoji="0" lang="zh-CN" altLang="en-US" sz="24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对应曲线上一点的</a:t>
            </a:r>
            <a:r>
              <a:rPr kumimoji="0" lang="en-US" altLang="zh-CN" sz="24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x</a:t>
            </a:r>
            <a:r>
              <a:rPr kumimoji="0" lang="zh-CN" altLang="en-US" sz="24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a:t>
            </a:r>
            <a:r>
              <a:rPr kumimoji="0" lang="en-US" altLang="zh-CN" sz="24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sym typeface="+mn-ea"/>
              </a:rPr>
              <a:t>y</a:t>
            </a:r>
            <a:r>
              <a:rPr kumimoji="0" lang="zh-CN" altLang="en-US" sz="24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sym typeface="+mn-ea"/>
              </a:rPr>
              <a:t>、</a:t>
            </a:r>
            <a:r>
              <a:rPr kumimoji="0" lang="en-US" altLang="zh-CN" sz="24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sym typeface="+mn-ea"/>
              </a:rPr>
              <a:t>z</a:t>
            </a:r>
            <a:r>
              <a:rPr kumimoji="0" lang="zh-CN" altLang="en-US" sz="24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sym typeface="+mn-ea"/>
              </a:rPr>
              <a:t>分量</a:t>
            </a:r>
            <a:endParaRPr kumimoji="0" lang="zh-CN" altLang="en-US" sz="28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rPr>
              <a:t>        </a:t>
            </a:r>
            <a:r>
              <a:rPr kumimoji="0" lang="en-US" altLang="zh-CN" sz="2800" b="0" i="0" u="none" strike="noStrike" kern="1200" cap="none" spc="0" normalizeH="0" baseline="0" noProof="1" smtClean="0">
                <a:ln>
                  <a:noFill/>
                </a:ln>
                <a:solidFill>
                  <a:schemeClr val="tx1"/>
                </a:solidFill>
                <a:effectLst/>
                <a:uLnTx/>
                <a:uFillTx/>
                <a:latin typeface="华文楷体" panose="02010600040101010101" pitchFamily="2" charset="-122"/>
                <a:ea typeface="华文楷体" panose="02010600040101010101" pitchFamily="2" charset="-122"/>
                <a:cs typeface="+mn-cs"/>
              </a:rPr>
              <a:t>      </a:t>
            </a:r>
            <a:endParaRPr kumimoji="0" lang="en-US" altLang="zh-CN" sz="28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sym typeface="+mn-ea"/>
              </a:rPr>
              <a:t>        </a:t>
            </a:r>
            <a:endParaRPr kumimoji="0" lang="en-US" altLang="zh-CN" sz="28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sym typeface="+mn-ea"/>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8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sym typeface="+mn-ea"/>
              </a:rPr>
              <a:t> </a:t>
            </a:r>
            <a:r>
              <a:rPr kumimoji="0" lang="en-US" altLang="zh-CN" sz="2800" b="0" i="0" u="none" strike="noStrike" kern="1200" cap="none" spc="0" normalizeH="0" baseline="0" noProof="1" smtClean="0">
                <a:ln>
                  <a:noFill/>
                </a:ln>
                <a:solidFill>
                  <a:schemeClr val="tx1"/>
                </a:solidFill>
                <a:effectLst/>
                <a:uLnTx/>
                <a:uFillTx/>
                <a:latin typeface="华文楷体" panose="02010600040101010101" pitchFamily="2" charset="-122"/>
                <a:ea typeface="华文楷体" panose="02010600040101010101" pitchFamily="2" charset="-122"/>
                <a:cs typeface="+mn-cs"/>
              </a:rPr>
              <a:t> }</a:t>
            </a:r>
            <a:endParaRPr kumimoji="0" lang="en-US" altLang="zh-CN" sz="2800" b="0" i="0" u="none" strike="noStrike" kern="1200" cap="none" spc="0" normalizeH="0" baseline="0" noProof="1"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1"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rPr>
              <a:t>绘制曲线的方法是用连续的短的折线段近似曲线。折线数越多，近似效果越好</a:t>
            </a:r>
            <a:endParaRPr kumimoji="0" lang="en-US" altLang="zh-CN" sz="2400" b="1"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rPr>
              <a:t>两个端点处的切线矢量不易指定，可给出4个点</a:t>
            </a:r>
            <a:r>
              <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rPr>
              <a:t>P</a:t>
            </a:r>
            <a:r>
              <a:rPr kumimoji="0" lang="en-US" altLang="zh-CN" sz="2400" b="0" i="0" u="none" strike="noStrike" kern="1200" cap="none" spc="0" normalizeH="0" baseline="-25000" noProof="0">
                <a:ln>
                  <a:noFill/>
                </a:ln>
                <a:solidFill>
                  <a:schemeClr val="tx1"/>
                </a:solidFill>
                <a:effectLst/>
                <a:uLnTx/>
                <a:uFillTx/>
                <a:latin typeface="Times New Roman" panose="02020603050405020304" pitchFamily="18" charset="0"/>
                <a:ea typeface="楷体" panose="02010609060101010101" pitchFamily="49" charset="-122"/>
                <a:cs typeface="+mn-cs"/>
              </a:rPr>
              <a:t>-1</a:t>
            </a:r>
            <a:r>
              <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rPr>
              <a:t>、 P</a:t>
            </a:r>
            <a:r>
              <a:rPr kumimoji="0" lang="en-US" altLang="zh-CN" sz="2400" b="0" i="0" u="none" strike="noStrike" kern="1200" cap="none" spc="0" normalizeH="0" baseline="-25000" noProof="0">
                <a:ln>
                  <a:noFill/>
                </a:ln>
                <a:solidFill>
                  <a:schemeClr val="tx1"/>
                </a:solidFill>
                <a:effectLst/>
                <a:uLnTx/>
                <a:uFillTx/>
                <a:latin typeface="Times New Roman" panose="02020603050405020304" pitchFamily="18" charset="0"/>
                <a:ea typeface="楷体" panose="02010609060101010101" pitchFamily="49" charset="-122"/>
                <a:cs typeface="+mn-cs"/>
              </a:rPr>
              <a:t>0</a:t>
            </a:r>
            <a:r>
              <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rPr>
              <a:t>、</a:t>
            </a:r>
            <a:r>
              <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rPr>
              <a:t>P</a:t>
            </a:r>
            <a:r>
              <a:rPr kumimoji="0" lang="en-US" altLang="zh-CN" sz="2400" b="0" i="0" u="none" strike="noStrike" kern="1200" cap="none" spc="0" normalizeH="0" baseline="-25000" noProof="0">
                <a:ln>
                  <a:noFill/>
                </a:ln>
                <a:solidFill>
                  <a:schemeClr val="tx1"/>
                </a:solidFill>
                <a:effectLst/>
                <a:uLnTx/>
                <a:uFillTx/>
                <a:latin typeface="Times New Roman" panose="02020603050405020304" pitchFamily="18" charset="0"/>
                <a:ea typeface="楷体" panose="02010609060101010101" pitchFamily="49" charset="-122"/>
                <a:cs typeface="+mn-cs"/>
              </a:rPr>
              <a:t>1</a:t>
            </a:r>
            <a:r>
              <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rPr>
              <a:t> 、P</a:t>
            </a:r>
            <a:r>
              <a:rPr kumimoji="0" lang="en-US" altLang="zh-CN" sz="2400" b="0" i="0" u="none" strike="noStrike" kern="1200" cap="none" spc="0" normalizeH="0" baseline="-25000" noProof="0">
                <a:ln>
                  <a:noFill/>
                </a:ln>
                <a:solidFill>
                  <a:schemeClr val="tx1"/>
                </a:solidFill>
                <a:effectLst/>
                <a:uLnTx/>
                <a:uFillTx/>
                <a:latin typeface="Times New Roman" panose="02020603050405020304" pitchFamily="18" charset="0"/>
                <a:ea typeface="楷体" panose="02010609060101010101" pitchFamily="49" charset="-122"/>
                <a:cs typeface="+mn-cs"/>
              </a:rPr>
              <a:t>2</a:t>
            </a:r>
            <a:r>
              <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rPr>
              <a:t>，</a:t>
            </a:r>
            <a:r>
              <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rPr>
              <a:t>把</a:t>
            </a:r>
            <a:r>
              <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rPr>
              <a:t>P0</a:t>
            </a:r>
            <a:r>
              <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rPr>
              <a:t>、</a:t>
            </a:r>
            <a:r>
              <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rPr>
              <a:t>P1</a:t>
            </a:r>
            <a:r>
              <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rPr>
              <a:t>作为曲线的起点和终点，端点处切线矢量分别为</a:t>
            </a: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altLang="zh-CN" sz="2800" b="0" i="0" u="none" strike="noStrike" kern="1200" cap="none" spc="0" normalizeH="0" baseline="0" noProof="1">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graphicFrame>
        <p:nvGraphicFramePr>
          <p:cNvPr id="39938" name="Object 7"/>
          <p:cNvGraphicFramePr/>
          <p:nvPr/>
        </p:nvGraphicFramePr>
        <p:xfrm>
          <a:off x="468313" y="1125538"/>
          <a:ext cx="8108950" cy="495300"/>
        </p:xfrm>
        <a:graphic>
          <a:graphicData uri="http://schemas.openxmlformats.org/presentationml/2006/ole">
            <mc:AlternateContent xmlns:mc="http://schemas.openxmlformats.org/markup-compatibility/2006">
              <mc:Choice xmlns:v="urn:schemas-microsoft-com:vml" Requires="v">
                <p:oleObj spid="_x0000_s3110" name="" r:id="rId1" imgW="4063365" imgH="241300" progId="Equation.DSMT4">
                  <p:embed/>
                </p:oleObj>
              </mc:Choice>
              <mc:Fallback>
                <p:oleObj name="" r:id="rId1" imgW="4063365" imgH="241300" progId="Equation.DSMT4">
                  <p:embed/>
                  <p:pic>
                    <p:nvPicPr>
                      <p:cNvPr id="0" name="图片 3109"/>
                      <p:cNvPicPr/>
                      <p:nvPr/>
                    </p:nvPicPr>
                    <p:blipFill>
                      <a:blip r:embed="rId2"/>
                      <a:stretch>
                        <a:fillRect/>
                      </a:stretch>
                    </p:blipFill>
                    <p:spPr>
                      <a:xfrm>
                        <a:off x="468313" y="1125538"/>
                        <a:ext cx="8108950" cy="495300"/>
                      </a:xfrm>
                      <a:prstGeom prst="rect">
                        <a:avLst/>
                      </a:prstGeom>
                      <a:noFill/>
                      <a:ln w="38100">
                        <a:noFill/>
                        <a:miter/>
                      </a:ln>
                    </p:spPr>
                  </p:pic>
                </p:oleObj>
              </mc:Fallback>
            </mc:AlternateContent>
          </a:graphicData>
        </a:graphic>
      </p:graphicFrame>
      <p:graphicFrame>
        <p:nvGraphicFramePr>
          <p:cNvPr id="39939" name="对象 3"/>
          <p:cNvGraphicFramePr/>
          <p:nvPr/>
        </p:nvGraphicFramePr>
        <p:xfrm>
          <a:off x="1116013" y="2492375"/>
          <a:ext cx="7056437" cy="1225550"/>
        </p:xfrm>
        <a:graphic>
          <a:graphicData uri="http://schemas.openxmlformats.org/presentationml/2006/ole">
            <mc:AlternateContent xmlns:mc="http://schemas.openxmlformats.org/markup-compatibility/2006">
              <mc:Choice xmlns:v="urn:schemas-microsoft-com:vml" Requires="v">
                <p:oleObj spid="_x0000_s3111" name="" r:id="rId3" imgW="4445000" imgH="749300" progId="Equation.DSMT4">
                  <p:embed/>
                </p:oleObj>
              </mc:Choice>
              <mc:Fallback>
                <p:oleObj name="" r:id="rId3" imgW="4445000" imgH="749300" progId="Equation.DSMT4">
                  <p:embed/>
                  <p:pic>
                    <p:nvPicPr>
                      <p:cNvPr id="0" name="图片 3110"/>
                      <p:cNvPicPr/>
                      <p:nvPr/>
                    </p:nvPicPr>
                    <p:blipFill>
                      <a:blip r:embed="rId4"/>
                      <a:stretch>
                        <a:fillRect/>
                      </a:stretch>
                    </p:blipFill>
                    <p:spPr>
                      <a:xfrm>
                        <a:off x="1116013" y="2492375"/>
                        <a:ext cx="7056437" cy="1225550"/>
                      </a:xfrm>
                      <a:prstGeom prst="rect">
                        <a:avLst/>
                      </a:prstGeom>
                      <a:noFill/>
                      <a:ln w="38100">
                        <a:noFill/>
                        <a:miter/>
                      </a:ln>
                    </p:spPr>
                  </p:pic>
                </p:oleObj>
              </mc:Fallback>
            </mc:AlternateContent>
          </a:graphicData>
        </a:graphic>
      </p:graphicFrame>
      <p:sp>
        <p:nvSpPr>
          <p:cNvPr id="39940" name="Rectangle 2"/>
          <p:cNvSpPr>
            <a:spLocks noGrp="1"/>
          </p:cNvSpPr>
          <p:nvPr>
            <p:ph type="title"/>
          </p:nvPr>
        </p:nvSpPr>
        <p:spPr>
          <a:xfrm>
            <a:off x="688975" y="322263"/>
            <a:ext cx="7915275" cy="762000"/>
          </a:xfrm>
        </p:spPr>
        <p:txBody>
          <a:bodyPr vert="horz" wrap="square" lIns="91440" tIns="45720" rIns="91440" bIns="45720" anchor="ctr" anchorCtr="0"/>
          <a:p>
            <a:pPr eaLnBrk="1" hangingPunct="1"/>
            <a:r>
              <a:rPr lang="en-US" altLang="zh-CN" sz="3200" b="1" dirty="0">
                <a:latin typeface="Times New Roman" panose="02020603050405020304" pitchFamily="18" charset="0"/>
                <a:ea typeface="楷体" panose="02010609060101010101" pitchFamily="49" charset="-122"/>
              </a:rPr>
              <a:t>6.4.2  </a:t>
            </a:r>
            <a:r>
              <a:rPr lang="zh-CN" altLang="en-US" sz="3200" b="1" dirty="0">
                <a:latin typeface="Times New Roman" panose="02020603050405020304" pitchFamily="18" charset="0"/>
                <a:ea typeface="楷体" panose="02010609060101010101" pitchFamily="49" charset="-122"/>
              </a:rPr>
              <a:t>三次样条曲线</a:t>
            </a:r>
            <a:r>
              <a:rPr lang="en-US" altLang="zh-CN" sz="3200" b="1" dirty="0">
                <a:latin typeface="Times New Roman" panose="02020603050405020304" pitchFamily="18" charset="0"/>
                <a:ea typeface="楷体" panose="02010609060101010101" pitchFamily="49" charset="-122"/>
              </a:rPr>
              <a:t>--Hermite</a:t>
            </a:r>
            <a:r>
              <a:rPr lang="zh-CN" altLang="en-US" sz="3200" b="1" dirty="0">
                <a:latin typeface="Times New Roman" panose="02020603050405020304" pitchFamily="18" charset="0"/>
                <a:ea typeface="楷体" panose="02010609060101010101" pitchFamily="49" charset="-122"/>
              </a:rPr>
              <a:t>曲线</a:t>
            </a:r>
            <a:r>
              <a:rPr lang="en-US" altLang="zh-CN" sz="3200" b="1" dirty="0">
                <a:latin typeface="Times New Roman" panose="02020603050405020304" pitchFamily="18" charset="0"/>
                <a:ea typeface="楷体" panose="02010609060101010101" pitchFamily="49" charset="-122"/>
              </a:rPr>
              <a:t>--</a:t>
            </a:r>
            <a:r>
              <a:rPr lang="zh-CN" altLang="en-US" sz="3200" b="1" dirty="0">
                <a:latin typeface="Times New Roman" panose="02020603050405020304" pitchFamily="18" charset="0"/>
                <a:ea typeface="楷体" panose="02010609060101010101" pitchFamily="49" charset="-122"/>
              </a:rPr>
              <a:t>绘制</a:t>
            </a:r>
            <a:endParaRPr lang="en-US" altLang="zh-CN" sz="3200" b="1" dirty="0">
              <a:latin typeface="Times New Roman" panose="02020603050405020304" pitchFamily="18" charset="0"/>
              <a:ea typeface="楷体" panose="02010609060101010101" pitchFamily="49" charset="-122"/>
            </a:endParaRPr>
          </a:p>
        </p:txBody>
      </p:sp>
      <p:graphicFrame>
        <p:nvGraphicFramePr>
          <p:cNvPr id="39941" name="Object 6"/>
          <p:cNvGraphicFramePr/>
          <p:nvPr/>
        </p:nvGraphicFramePr>
        <p:xfrm>
          <a:off x="4067810" y="5661025"/>
          <a:ext cx="1511300" cy="833438"/>
        </p:xfrm>
        <a:graphic>
          <a:graphicData uri="http://schemas.openxmlformats.org/presentationml/2006/ole">
            <mc:AlternateContent xmlns:mc="http://schemas.openxmlformats.org/markup-compatibility/2006">
              <mc:Choice xmlns:v="urn:schemas-microsoft-com:vml" Requires="v">
                <p:oleObj spid="_x0000_s3112" name="" r:id="rId5" imgW="825500" imgH="457200" progId="Equation.3">
                  <p:embed/>
                </p:oleObj>
              </mc:Choice>
              <mc:Fallback>
                <p:oleObj name="" r:id="rId5" imgW="825500" imgH="457200" progId="Equation.3">
                  <p:embed/>
                  <p:pic>
                    <p:nvPicPr>
                      <p:cNvPr id="0" name="图片 3111"/>
                      <p:cNvPicPr/>
                      <p:nvPr/>
                    </p:nvPicPr>
                    <p:blipFill>
                      <a:blip r:embed="rId6"/>
                      <a:stretch>
                        <a:fillRect/>
                      </a:stretch>
                    </p:blipFill>
                    <p:spPr>
                      <a:xfrm>
                        <a:off x="4067810" y="5661025"/>
                        <a:ext cx="1511300" cy="833438"/>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内容占位符 2"/>
          <p:cNvSpPr>
            <a:spLocks noGrp="1"/>
          </p:cNvSpPr>
          <p:nvPr>
            <p:ph idx="1"/>
          </p:nvPr>
        </p:nvSpPr>
        <p:spPr>
          <a:xfrm>
            <a:off x="179388" y="1341438"/>
            <a:ext cx="8964612" cy="5097462"/>
          </a:xfrm>
        </p:spPr>
        <p:txBody>
          <a:bodyPr vert="horz" wrap="square" lIns="91440" tIns="45720" rIns="91440" bIns="45720" anchor="t" anchorCtr="0"/>
          <a:p>
            <a:pPr marL="0" indent="0" eaLnBrk="1" hangingPunct="1">
              <a:spcBef>
                <a:spcPts val="200"/>
              </a:spcBef>
              <a:buFont typeface="Wingdings" panose="05000000000000000000" pitchFamily="2" charset="2"/>
              <a:buNone/>
            </a:pPr>
            <a:r>
              <a:rPr lang="en-US" altLang="zh-CN" sz="1800" kern="1200" dirty="0">
                <a:solidFill>
                  <a:srgbClr val="000000"/>
                </a:solidFill>
                <a:latin typeface="微软雅黑" panose="020B0503020204020204" charset="-122"/>
                <a:ea typeface="微软雅黑" panose="020B0503020204020204" charset="-122"/>
                <a:cs typeface="+mn-cs"/>
                <a:sym typeface="+mn-ea"/>
              </a:rPr>
              <a:t>void HermiteCurve(Point p0，Point p1，Point p2，Point p3，int count)</a:t>
            </a:r>
            <a:r>
              <a:rPr lang="en-US" altLang="zh-CN" sz="1800" kern="1200" dirty="0">
                <a:solidFill>
                  <a:srgbClr val="009900"/>
                </a:solidFill>
                <a:latin typeface="微软雅黑" panose="020B0503020204020204" charset="-122"/>
                <a:ea typeface="微软雅黑" panose="020B0503020204020204" charset="-122"/>
                <a:cs typeface="+mn-cs"/>
                <a:sym typeface="+mn-ea"/>
              </a:rPr>
              <a:t>//count</a:t>
            </a:r>
            <a:r>
              <a:rPr lang="zh-CN" altLang="en-US" sz="1800" kern="1200" dirty="0">
                <a:solidFill>
                  <a:srgbClr val="009900"/>
                </a:solidFill>
                <a:latin typeface="微软雅黑" panose="020B0503020204020204" charset="-122"/>
                <a:ea typeface="微软雅黑" panose="020B0503020204020204" charset="-122"/>
                <a:cs typeface="+mn-cs"/>
                <a:sym typeface="+mn-ea"/>
              </a:rPr>
              <a:t>表示曲线分段数</a:t>
            </a:r>
            <a:endParaRPr lang="en-US" altLang="zh-CN" sz="1800" kern="1200" dirty="0">
              <a:solidFill>
                <a:srgbClr val="009900"/>
              </a:solidFill>
              <a:latin typeface="微软雅黑" panose="020B0503020204020204" charset="-122"/>
              <a:ea typeface="微软雅黑" panose="020B0503020204020204" charset="-122"/>
              <a:cs typeface="+mn-cs"/>
              <a:sym typeface="+mn-ea"/>
            </a:endParaRPr>
          </a:p>
          <a:p>
            <a:pPr marL="0" indent="0" eaLnBrk="1" hangingPunct="1">
              <a:spcBef>
                <a:spcPts val="200"/>
              </a:spcBef>
              <a:buFont typeface="Wingdings" panose="05000000000000000000" pitchFamily="2" charset="2"/>
              <a:buNone/>
            </a:pPr>
            <a:r>
              <a:rPr lang="en-US" altLang="zh-CN" sz="1800" kern="1200" dirty="0">
                <a:solidFill>
                  <a:srgbClr val="000000"/>
                </a:solidFill>
                <a:latin typeface="微软雅黑" panose="020B0503020204020204" charset="-122"/>
                <a:ea typeface="微软雅黑" panose="020B0503020204020204" charset="-122"/>
                <a:cs typeface="+mn-cs"/>
                <a:sym typeface="+mn-ea"/>
              </a:rPr>
              <a:t>{</a:t>
            </a:r>
            <a:endParaRPr lang="en-US" altLang="zh-CN" sz="1800" kern="1200" dirty="0">
              <a:solidFill>
                <a:srgbClr val="000000"/>
              </a:solidFill>
              <a:latin typeface="微软雅黑" panose="020B0503020204020204" charset="-122"/>
              <a:ea typeface="微软雅黑" panose="020B0503020204020204" charset="-122"/>
              <a:cs typeface="+mn-cs"/>
            </a:endParaRPr>
          </a:p>
          <a:p>
            <a:pPr marL="0" indent="0" eaLnBrk="1" hangingPunct="1">
              <a:spcBef>
                <a:spcPts val="200"/>
              </a:spcBef>
              <a:buFont typeface="Wingdings" panose="05000000000000000000" pitchFamily="2" charset="2"/>
              <a:buNone/>
            </a:pPr>
            <a:r>
              <a:rPr lang="en-US" altLang="zh-CN" sz="1800" kern="1200" dirty="0">
                <a:solidFill>
                  <a:srgbClr val="000000"/>
                </a:solidFill>
                <a:latin typeface="微软雅黑" panose="020B0503020204020204" charset="-122"/>
                <a:ea typeface="微软雅黑" panose="020B0503020204020204" charset="-122"/>
                <a:cs typeface="+mn-cs"/>
                <a:sym typeface="+mn-ea"/>
              </a:rPr>
              <a:t>    Point r1，r2; </a:t>
            </a:r>
            <a:r>
              <a:rPr lang="en-US" altLang="zh-CN" sz="1800" kern="1200" dirty="0">
                <a:solidFill>
                  <a:srgbClr val="009900"/>
                </a:solidFill>
                <a:latin typeface="微软雅黑" panose="020B0503020204020204" charset="-122"/>
                <a:ea typeface="微软雅黑" panose="020B0503020204020204" charset="-122"/>
                <a:cs typeface="+mn-cs"/>
                <a:sym typeface="+mn-ea"/>
              </a:rPr>
              <a:t>//</a:t>
            </a:r>
            <a:r>
              <a:rPr lang="zh-CN" altLang="en-US" sz="1800" kern="1200" dirty="0">
                <a:solidFill>
                  <a:srgbClr val="009900"/>
                </a:solidFill>
                <a:latin typeface="微软雅黑" panose="020B0503020204020204" charset="-122"/>
                <a:ea typeface="微软雅黑" panose="020B0503020204020204" charset="-122"/>
                <a:cs typeface="+mn-cs"/>
                <a:sym typeface="+mn-ea"/>
              </a:rPr>
              <a:t>切线矢量</a:t>
            </a:r>
            <a:endParaRPr lang="en-US" altLang="zh-CN" sz="1800" kern="1200" dirty="0">
              <a:solidFill>
                <a:srgbClr val="009900"/>
              </a:solidFill>
              <a:latin typeface="微软雅黑" panose="020B0503020204020204" charset="-122"/>
              <a:ea typeface="微软雅黑" panose="020B0503020204020204" charset="-122"/>
              <a:cs typeface="+mn-cs"/>
              <a:sym typeface="+mn-ea"/>
            </a:endParaRPr>
          </a:p>
          <a:p>
            <a:pPr marL="0" indent="0" eaLnBrk="1" hangingPunct="1">
              <a:spcBef>
                <a:spcPts val="200"/>
              </a:spcBef>
              <a:buFont typeface="Wingdings" panose="05000000000000000000" pitchFamily="2" charset="2"/>
              <a:buNone/>
            </a:pPr>
            <a:r>
              <a:rPr lang="en-US" altLang="zh-CN" sz="1800" kern="1200" dirty="0">
                <a:solidFill>
                  <a:srgbClr val="009900"/>
                </a:solidFill>
                <a:latin typeface="微软雅黑" panose="020B0503020204020204" charset="-122"/>
                <a:ea typeface="微软雅黑" panose="020B0503020204020204" charset="-122"/>
                <a:cs typeface="+mn-cs"/>
                <a:sym typeface="+mn-ea"/>
              </a:rPr>
              <a:t>    </a:t>
            </a:r>
            <a:r>
              <a:rPr lang="en-US" altLang="zh-CN" sz="1800" kern="1200" dirty="0">
                <a:solidFill>
                  <a:srgbClr val="000000"/>
                </a:solidFill>
                <a:latin typeface="微软雅黑" panose="020B0503020204020204" charset="-122"/>
                <a:ea typeface="微软雅黑" panose="020B0503020204020204" charset="-122"/>
                <a:cs typeface="+mn-cs"/>
                <a:sym typeface="+mn-ea"/>
              </a:rPr>
              <a:t>r1 = p1 - p0;        r2 = p3 - p2; </a:t>
            </a:r>
            <a:endParaRPr lang="zh-CN" altLang="en-US" sz="1800" kern="1200" dirty="0">
              <a:solidFill>
                <a:srgbClr val="000000"/>
              </a:solidFill>
              <a:latin typeface="微软雅黑" panose="020B0503020204020204" charset="-122"/>
              <a:ea typeface="微软雅黑" panose="020B0503020204020204" charset="-122"/>
              <a:cs typeface="+mn-cs"/>
            </a:endParaRPr>
          </a:p>
          <a:p>
            <a:pPr marL="0" indent="0" eaLnBrk="1" hangingPunct="1">
              <a:spcBef>
                <a:spcPts val="200"/>
              </a:spcBef>
              <a:buFont typeface="Wingdings" panose="05000000000000000000" pitchFamily="2" charset="2"/>
              <a:buNone/>
            </a:pPr>
            <a:r>
              <a:rPr lang="en-US" altLang="zh-CN" sz="1800" kern="1200" dirty="0">
                <a:solidFill>
                  <a:srgbClr val="000000"/>
                </a:solidFill>
                <a:latin typeface="微软雅黑" panose="020B0503020204020204" charset="-122"/>
                <a:ea typeface="微软雅黑" panose="020B0503020204020204" charset="-122"/>
                <a:cs typeface="+mn-cs"/>
                <a:sym typeface="+mn-ea"/>
              </a:rPr>
              <a:t>    double t = 0.0;     dt = 1.0 / count;</a:t>
            </a:r>
            <a:endParaRPr lang="en-US" altLang="zh-CN" sz="1800" kern="1200" dirty="0">
              <a:solidFill>
                <a:srgbClr val="000000"/>
              </a:solidFill>
              <a:latin typeface="微软雅黑" panose="020B0503020204020204" charset="-122"/>
              <a:ea typeface="微软雅黑" panose="020B0503020204020204" charset="-122"/>
              <a:cs typeface="+mn-cs"/>
            </a:endParaRPr>
          </a:p>
          <a:p>
            <a:pPr marL="0" indent="0" eaLnBrk="1" hangingPunct="1">
              <a:spcBef>
                <a:spcPts val="200"/>
              </a:spcBef>
              <a:buFont typeface="Wingdings" panose="05000000000000000000" pitchFamily="2" charset="2"/>
              <a:buNone/>
            </a:pPr>
            <a:r>
              <a:rPr lang="en-US" altLang="zh-CN" sz="1800" kern="1200" dirty="0">
                <a:solidFill>
                  <a:srgbClr val="000000"/>
                </a:solidFill>
                <a:latin typeface="微软雅黑" panose="020B0503020204020204" charset="-122"/>
                <a:ea typeface="微软雅黑" panose="020B0503020204020204" charset="-122"/>
                <a:cs typeface="+mn-cs"/>
                <a:sym typeface="+mn-ea"/>
              </a:rPr>
              <a:t>    moveto(p1.x，p1.y); </a:t>
            </a:r>
            <a:r>
              <a:rPr lang="en-US" altLang="zh-CN" sz="1800" kern="1200" dirty="0">
                <a:solidFill>
                  <a:srgbClr val="009900"/>
                </a:solidFill>
                <a:latin typeface="微软雅黑" panose="020B0503020204020204" charset="-122"/>
                <a:ea typeface="微软雅黑" panose="020B0503020204020204" charset="-122"/>
                <a:cs typeface="+mn-cs"/>
                <a:sym typeface="+mn-ea"/>
              </a:rPr>
              <a:t>//</a:t>
            </a:r>
            <a:r>
              <a:rPr lang="zh-CN" altLang="en-US" sz="1800" kern="1200" dirty="0">
                <a:solidFill>
                  <a:srgbClr val="009900"/>
                </a:solidFill>
                <a:latin typeface="微软雅黑" panose="020B0503020204020204" charset="-122"/>
                <a:ea typeface="微软雅黑" panose="020B0503020204020204" charset="-122"/>
                <a:cs typeface="+mn-cs"/>
                <a:sym typeface="+mn-ea"/>
              </a:rPr>
              <a:t>设置起点</a:t>
            </a:r>
            <a:endParaRPr lang="zh-CN" altLang="en-US" sz="1800" kern="1200" dirty="0">
              <a:solidFill>
                <a:srgbClr val="009900"/>
              </a:solidFill>
              <a:latin typeface="微软雅黑" panose="020B0503020204020204" charset="-122"/>
              <a:ea typeface="微软雅黑" panose="020B0503020204020204" charset="-122"/>
              <a:cs typeface="+mn-cs"/>
            </a:endParaRPr>
          </a:p>
          <a:p>
            <a:pPr marL="0" indent="0" eaLnBrk="1" hangingPunct="1">
              <a:spcBef>
                <a:spcPts val="200"/>
              </a:spcBef>
              <a:buFont typeface="Wingdings" panose="05000000000000000000" pitchFamily="2" charset="2"/>
              <a:buNone/>
            </a:pPr>
            <a:r>
              <a:rPr lang="zh-CN" altLang="en-US" sz="1800" kern="1200" dirty="0">
                <a:solidFill>
                  <a:srgbClr val="000000"/>
                </a:solidFill>
                <a:latin typeface="微软雅黑" panose="020B0503020204020204" charset="-122"/>
                <a:ea typeface="微软雅黑" panose="020B0503020204020204" charset="-122"/>
                <a:cs typeface="+mn-cs"/>
                <a:sym typeface="+mn-ea"/>
              </a:rPr>
              <a:t>    </a:t>
            </a:r>
            <a:r>
              <a:rPr lang="en-US" altLang="zh-CN" sz="1800" kern="1200" dirty="0">
                <a:solidFill>
                  <a:srgbClr val="000000"/>
                </a:solidFill>
                <a:latin typeface="微软雅黑" panose="020B0503020204020204" charset="-122"/>
                <a:ea typeface="微软雅黑" panose="020B0503020204020204" charset="-122"/>
                <a:cs typeface="+mn-cs"/>
                <a:sym typeface="+mn-ea"/>
              </a:rPr>
              <a:t>for(int i=0; i&lt;count; i++){</a:t>
            </a:r>
            <a:endParaRPr lang="en-US" altLang="zh-CN" sz="1800" kern="1200" dirty="0">
              <a:solidFill>
                <a:srgbClr val="000000"/>
              </a:solidFill>
              <a:latin typeface="微软雅黑" panose="020B0503020204020204" charset="-122"/>
              <a:ea typeface="微软雅黑" panose="020B0503020204020204" charset="-122"/>
              <a:cs typeface="+mn-cs"/>
            </a:endParaRPr>
          </a:p>
          <a:p>
            <a:pPr marL="0" indent="0" eaLnBrk="1" hangingPunct="1">
              <a:spcBef>
                <a:spcPts val="200"/>
              </a:spcBef>
              <a:buFont typeface="Wingdings" panose="05000000000000000000" pitchFamily="2" charset="2"/>
              <a:buNone/>
            </a:pPr>
            <a:r>
              <a:rPr lang="en-US" altLang="zh-CN" sz="1800" kern="1200" dirty="0">
                <a:solidFill>
                  <a:srgbClr val="000000"/>
                </a:solidFill>
                <a:latin typeface="微软雅黑" panose="020B0503020204020204" charset="-122"/>
                <a:ea typeface="微软雅黑" panose="020B0503020204020204" charset="-122"/>
                <a:cs typeface="+mn-cs"/>
                <a:sym typeface="+mn-ea"/>
              </a:rPr>
              <a:t>        t+=dt;</a:t>
            </a:r>
            <a:endParaRPr lang="en-US" altLang="zh-CN" sz="1800" kern="1200" dirty="0">
              <a:solidFill>
                <a:srgbClr val="000000"/>
              </a:solidFill>
              <a:latin typeface="微软雅黑" panose="020B0503020204020204" charset="-122"/>
              <a:ea typeface="微软雅黑" panose="020B0503020204020204" charset="-122"/>
              <a:cs typeface="+mn-cs"/>
            </a:endParaRPr>
          </a:p>
          <a:p>
            <a:pPr marL="0" indent="0" eaLnBrk="1" hangingPunct="1">
              <a:spcBef>
                <a:spcPts val="200"/>
              </a:spcBef>
              <a:buFont typeface="Arial" panose="020B0604020202020204" pitchFamily="34" charset="0"/>
              <a:buNone/>
            </a:pPr>
            <a:r>
              <a:rPr lang="en-US" altLang="zh-CN" sz="1800" kern="1200" dirty="0">
                <a:solidFill>
                  <a:srgbClr val="000000"/>
                </a:solidFill>
                <a:latin typeface="微软雅黑" panose="020B0503020204020204" charset="-122"/>
                <a:ea typeface="微软雅黑" panose="020B0503020204020204" charset="-122"/>
                <a:cs typeface="+mn-cs"/>
                <a:sym typeface="+mn-ea"/>
              </a:rPr>
              <a:t>        double F1，F2，F3，F4; </a:t>
            </a:r>
            <a:r>
              <a:rPr lang="en-US" altLang="zh-CN" sz="1800" kern="1200" dirty="0">
                <a:solidFill>
                  <a:srgbClr val="009900"/>
                </a:solidFill>
                <a:latin typeface="微软雅黑" panose="020B0503020204020204" charset="-122"/>
                <a:ea typeface="微软雅黑" panose="020B0503020204020204" charset="-122"/>
                <a:cs typeface="+mn-cs"/>
                <a:sym typeface="+mn-ea"/>
              </a:rPr>
              <a:t>//</a:t>
            </a:r>
            <a:r>
              <a:rPr lang="zh-CN" altLang="en-US" sz="1800" kern="1200" dirty="0">
                <a:solidFill>
                  <a:srgbClr val="009900"/>
                </a:solidFill>
                <a:latin typeface="微软雅黑" panose="020B0503020204020204" charset="-122"/>
                <a:ea typeface="微软雅黑" panose="020B0503020204020204" charset="-122"/>
                <a:cs typeface="+mn-cs"/>
                <a:sym typeface="+mn-ea"/>
              </a:rPr>
              <a:t>调和函数</a:t>
            </a:r>
            <a:endParaRPr lang="zh-CN" altLang="en-US" sz="1800" kern="1200" dirty="0">
              <a:solidFill>
                <a:srgbClr val="009900"/>
              </a:solidFill>
              <a:latin typeface="微软雅黑" panose="020B0503020204020204" charset="-122"/>
              <a:ea typeface="微软雅黑" panose="020B0503020204020204" charset="-122"/>
              <a:cs typeface="+mn-cs"/>
            </a:endParaRPr>
          </a:p>
          <a:p>
            <a:pPr marL="0" indent="0" eaLnBrk="1" hangingPunct="1">
              <a:spcBef>
                <a:spcPts val="200"/>
              </a:spcBef>
              <a:buFont typeface="Wingdings" panose="05000000000000000000" pitchFamily="2" charset="2"/>
              <a:buNone/>
            </a:pPr>
            <a:r>
              <a:rPr lang="zh-CN" altLang="en-US" sz="1800" kern="1200" dirty="0">
                <a:solidFill>
                  <a:srgbClr val="000000"/>
                </a:solidFill>
                <a:latin typeface="微软雅黑" panose="020B0503020204020204" charset="-122"/>
                <a:ea typeface="微软雅黑" panose="020B0503020204020204" charset="-122"/>
                <a:cs typeface="+mn-cs"/>
                <a:sym typeface="+mn-ea"/>
              </a:rPr>
              <a:t>        </a:t>
            </a:r>
            <a:r>
              <a:rPr lang="en-US" altLang="zh-CN" sz="1800" kern="1200" dirty="0">
                <a:solidFill>
                  <a:srgbClr val="000000"/>
                </a:solidFill>
                <a:latin typeface="微软雅黑" panose="020B0503020204020204" charset="-122"/>
                <a:ea typeface="微软雅黑" panose="020B0503020204020204" charset="-122"/>
                <a:cs typeface="+mn-cs"/>
                <a:sym typeface="+mn-ea"/>
              </a:rPr>
              <a:t>F1 = 2 * t * t * t - 3 * t * t + 1;    F2 = -2 * t * t * t + 3 * t * t;</a:t>
            </a:r>
            <a:endParaRPr lang="en-US" altLang="zh-CN" sz="1800" kern="1200" dirty="0">
              <a:solidFill>
                <a:srgbClr val="000000"/>
              </a:solidFill>
              <a:latin typeface="微软雅黑" panose="020B0503020204020204" charset="-122"/>
              <a:ea typeface="微软雅黑" panose="020B0503020204020204" charset="-122"/>
              <a:cs typeface="+mn-cs"/>
            </a:endParaRPr>
          </a:p>
          <a:p>
            <a:pPr marL="0" indent="0" eaLnBrk="1" hangingPunct="1">
              <a:spcBef>
                <a:spcPts val="200"/>
              </a:spcBef>
              <a:buFont typeface="Wingdings" panose="05000000000000000000" pitchFamily="2" charset="2"/>
              <a:buNone/>
            </a:pPr>
            <a:r>
              <a:rPr lang="en-US" altLang="zh-CN" sz="1800" kern="1200" dirty="0">
                <a:solidFill>
                  <a:srgbClr val="000000"/>
                </a:solidFill>
                <a:latin typeface="微软雅黑" panose="020B0503020204020204" charset="-122"/>
                <a:ea typeface="微软雅黑" panose="020B0503020204020204" charset="-122"/>
                <a:cs typeface="+mn-cs"/>
                <a:sym typeface="+mn-ea"/>
              </a:rPr>
              <a:t>        F3 = t * t * t - 2 * t * t + t;          F4 = t * t * t - t * t;</a:t>
            </a:r>
            <a:endParaRPr lang="en-US" altLang="zh-CN" sz="1800" kern="1200" dirty="0">
              <a:solidFill>
                <a:srgbClr val="000000"/>
              </a:solidFill>
              <a:latin typeface="微软雅黑" panose="020B0503020204020204" charset="-122"/>
              <a:ea typeface="微软雅黑" panose="020B0503020204020204" charset="-122"/>
              <a:cs typeface="+mn-cs"/>
            </a:endParaRPr>
          </a:p>
          <a:p>
            <a:pPr marL="0" indent="0" eaLnBrk="1" hangingPunct="1">
              <a:spcBef>
                <a:spcPts val="200"/>
              </a:spcBef>
              <a:buFont typeface="Wingdings" panose="05000000000000000000" pitchFamily="2" charset="2"/>
              <a:buNone/>
            </a:pPr>
            <a:r>
              <a:rPr lang="en-US" altLang="zh-CN" sz="1800" kern="1200" dirty="0">
                <a:solidFill>
                  <a:srgbClr val="000000"/>
                </a:solidFill>
                <a:latin typeface="微软雅黑" panose="020B0503020204020204" charset="-122"/>
                <a:ea typeface="微软雅黑" panose="020B0503020204020204" charset="-122"/>
                <a:cs typeface="+mn-cs"/>
                <a:sym typeface="+mn-ea"/>
              </a:rPr>
              <a:t>        x = p1.x * F1 + p2.x * F2 + r1.x * F3 + r2.x * F4;</a:t>
            </a:r>
            <a:endParaRPr lang="en-US" altLang="zh-CN" sz="1800" kern="1200" dirty="0">
              <a:solidFill>
                <a:srgbClr val="000000"/>
              </a:solidFill>
              <a:latin typeface="微软雅黑" panose="020B0503020204020204" charset="-122"/>
              <a:ea typeface="微软雅黑" panose="020B0503020204020204" charset="-122"/>
              <a:cs typeface="+mn-cs"/>
            </a:endParaRPr>
          </a:p>
          <a:p>
            <a:pPr marL="0" indent="0" eaLnBrk="1" hangingPunct="1">
              <a:spcBef>
                <a:spcPts val="200"/>
              </a:spcBef>
              <a:buFont typeface="Wingdings" panose="05000000000000000000" pitchFamily="2" charset="2"/>
              <a:buNone/>
            </a:pPr>
            <a:r>
              <a:rPr lang="en-US" altLang="zh-CN" sz="1800" kern="1200" dirty="0">
                <a:solidFill>
                  <a:srgbClr val="000000"/>
                </a:solidFill>
                <a:latin typeface="微软雅黑" panose="020B0503020204020204" charset="-122"/>
                <a:ea typeface="微软雅黑" panose="020B0503020204020204" charset="-122"/>
                <a:cs typeface="+mn-cs"/>
                <a:sym typeface="+mn-ea"/>
              </a:rPr>
              <a:t>        y = p1.y * F1 + p2.y * F2 + r1.y * F3 + r2.y * F4;</a:t>
            </a:r>
            <a:endParaRPr lang="en-US" altLang="zh-CN" sz="1800" kern="1200" dirty="0">
              <a:solidFill>
                <a:srgbClr val="000000"/>
              </a:solidFill>
              <a:latin typeface="微软雅黑" panose="020B0503020204020204" charset="-122"/>
              <a:ea typeface="微软雅黑" panose="020B0503020204020204" charset="-122"/>
              <a:cs typeface="+mn-cs"/>
            </a:endParaRPr>
          </a:p>
          <a:p>
            <a:pPr marL="0" indent="0" eaLnBrk="1" hangingPunct="1">
              <a:spcBef>
                <a:spcPts val="200"/>
              </a:spcBef>
              <a:buFont typeface="Wingdings" panose="05000000000000000000" pitchFamily="2" charset="2"/>
              <a:buNone/>
            </a:pPr>
            <a:r>
              <a:rPr lang="en-US" altLang="zh-CN" sz="1800" kern="1200" dirty="0">
                <a:solidFill>
                  <a:srgbClr val="000000"/>
                </a:solidFill>
                <a:latin typeface="微软雅黑" panose="020B0503020204020204" charset="-122"/>
                <a:ea typeface="微软雅黑" panose="020B0503020204020204" charset="-122"/>
                <a:cs typeface="+mn-cs"/>
                <a:sym typeface="+mn-ea"/>
              </a:rPr>
              <a:t>        lineto(x，y);</a:t>
            </a:r>
            <a:endParaRPr lang="en-US" altLang="zh-CN" sz="1800" kern="1200" dirty="0">
              <a:solidFill>
                <a:srgbClr val="000000"/>
              </a:solidFill>
              <a:latin typeface="微软雅黑" panose="020B0503020204020204" charset="-122"/>
              <a:ea typeface="微软雅黑" panose="020B0503020204020204" charset="-122"/>
              <a:cs typeface="+mn-cs"/>
            </a:endParaRPr>
          </a:p>
          <a:p>
            <a:pPr marL="0" indent="0" eaLnBrk="1" hangingPunct="1">
              <a:spcBef>
                <a:spcPts val="200"/>
              </a:spcBef>
              <a:buFont typeface="Wingdings" panose="05000000000000000000" pitchFamily="2" charset="2"/>
              <a:buNone/>
            </a:pPr>
            <a:r>
              <a:rPr lang="en-US" altLang="zh-CN" sz="1800" kern="1200" dirty="0">
                <a:solidFill>
                  <a:srgbClr val="000000"/>
                </a:solidFill>
                <a:latin typeface="微软雅黑" panose="020B0503020204020204" charset="-122"/>
                <a:ea typeface="微软雅黑" panose="020B0503020204020204" charset="-122"/>
                <a:cs typeface="+mn-cs"/>
                <a:sym typeface="+mn-ea"/>
              </a:rPr>
              <a:t>    }</a:t>
            </a:r>
            <a:endParaRPr lang="en-US" altLang="zh-CN" sz="1800" kern="1200" dirty="0">
              <a:solidFill>
                <a:srgbClr val="000000"/>
              </a:solidFill>
              <a:latin typeface="微软雅黑" panose="020B0503020204020204" charset="-122"/>
              <a:ea typeface="微软雅黑" panose="020B0503020204020204" charset="-122"/>
              <a:cs typeface="+mn-cs"/>
            </a:endParaRPr>
          </a:p>
          <a:p>
            <a:pPr marL="0" indent="0" eaLnBrk="1" hangingPunct="1">
              <a:spcBef>
                <a:spcPts val="200"/>
              </a:spcBef>
              <a:buFont typeface="Wingdings" panose="05000000000000000000" pitchFamily="2" charset="2"/>
              <a:buNone/>
            </a:pPr>
            <a:r>
              <a:rPr lang="en-US" altLang="zh-CN" sz="1800" kern="1200" dirty="0">
                <a:solidFill>
                  <a:srgbClr val="000000"/>
                </a:solidFill>
                <a:latin typeface="微软雅黑" panose="020B0503020204020204" charset="-122"/>
                <a:ea typeface="微软雅黑" panose="020B0503020204020204" charset="-122"/>
                <a:cs typeface="+mn-cs"/>
                <a:sym typeface="+mn-ea"/>
              </a:rPr>
              <a:t>}</a:t>
            </a:r>
            <a:endParaRPr lang="en-US" altLang="en-US" sz="1800" b="1" kern="1200" dirty="0">
              <a:latin typeface="Times New Roman" panose="02020603050405020304" pitchFamily="18" charset="0"/>
              <a:ea typeface="楷体_GB2312" pitchFamily="49" charset="-122"/>
              <a:cs typeface="+mn-cs"/>
            </a:endParaRPr>
          </a:p>
        </p:txBody>
      </p:sp>
      <p:sp>
        <p:nvSpPr>
          <p:cNvPr id="40962" name="Rectangle 2"/>
          <p:cNvSpPr>
            <a:spLocks noGrp="1"/>
          </p:cNvSpPr>
          <p:nvPr>
            <p:ph type="title"/>
          </p:nvPr>
        </p:nvSpPr>
        <p:spPr>
          <a:xfrm>
            <a:off x="688975" y="322263"/>
            <a:ext cx="7915275" cy="762000"/>
          </a:xfrm>
        </p:spPr>
        <p:txBody>
          <a:bodyPr vert="horz" wrap="square" lIns="91440" tIns="45720" rIns="91440" bIns="45720" anchor="ctr" anchorCtr="0"/>
          <a:p>
            <a:pPr eaLnBrk="1" hangingPunct="1"/>
            <a:r>
              <a:rPr lang="en-US" altLang="zh-CN" b="1" kern="1200" dirty="0">
                <a:latin typeface="Times New Roman" panose="02020603050405020304" pitchFamily="18" charset="0"/>
                <a:ea typeface="楷体" panose="02010609060101010101" pitchFamily="49" charset="-122"/>
                <a:cs typeface="+mj-cs"/>
              </a:rPr>
              <a:t>6.4.2  </a:t>
            </a:r>
            <a:r>
              <a:rPr lang="zh-CN" altLang="en-US" b="1" kern="1200" dirty="0">
                <a:latin typeface="Times New Roman" panose="02020603050405020304" pitchFamily="18" charset="0"/>
                <a:ea typeface="楷体" panose="02010609060101010101" pitchFamily="49" charset="-122"/>
                <a:cs typeface="+mj-cs"/>
              </a:rPr>
              <a:t>三次样条曲线</a:t>
            </a:r>
            <a:r>
              <a:rPr lang="en-US" altLang="zh-CN" b="1" kern="1200" dirty="0">
                <a:latin typeface="Times New Roman" panose="02020603050405020304" pitchFamily="18" charset="0"/>
                <a:ea typeface="楷体" panose="02010609060101010101" pitchFamily="49" charset="-122"/>
                <a:cs typeface="+mj-cs"/>
              </a:rPr>
              <a:t>--Hermite</a:t>
            </a:r>
            <a:r>
              <a:rPr lang="zh-CN" altLang="en-US" b="1" kern="1200" dirty="0">
                <a:latin typeface="Times New Roman" panose="02020603050405020304" pitchFamily="18" charset="0"/>
                <a:ea typeface="楷体" panose="02010609060101010101" pitchFamily="49" charset="-122"/>
                <a:cs typeface="+mj-cs"/>
              </a:rPr>
              <a:t>曲线</a:t>
            </a:r>
            <a:r>
              <a:rPr lang="en-US" altLang="zh-CN" b="1" kern="1200" dirty="0">
                <a:latin typeface="Times New Roman" panose="02020603050405020304" pitchFamily="18" charset="0"/>
                <a:ea typeface="楷体" panose="02010609060101010101" pitchFamily="49" charset="-122"/>
                <a:cs typeface="+mj-cs"/>
              </a:rPr>
              <a:t>--</a:t>
            </a:r>
            <a:r>
              <a:rPr lang="zh-CN" altLang="en-US" b="1" kern="1200" dirty="0">
                <a:latin typeface="Times New Roman" panose="02020603050405020304" pitchFamily="18" charset="0"/>
                <a:ea typeface="楷体" panose="02010609060101010101" pitchFamily="49" charset="-122"/>
                <a:cs typeface="+mj-cs"/>
              </a:rPr>
              <a:t>绘制</a:t>
            </a:r>
            <a:endParaRPr lang="en-US" altLang="zh-CN" b="1" kern="1200" dirty="0">
              <a:latin typeface="Times New Roman" panose="02020603050405020304" pitchFamily="18" charset="0"/>
              <a:ea typeface="楷体" panose="02010609060101010101" pitchFamily="49" charset="-122"/>
              <a:cs typeface="+mj-cs"/>
            </a:endParaRPr>
          </a:p>
        </p:txBody>
      </p:sp>
      <p:sp>
        <p:nvSpPr>
          <p:cNvPr id="40963" name="Freeform 8"/>
          <p:cNvSpPr/>
          <p:nvPr/>
        </p:nvSpPr>
        <p:spPr>
          <a:xfrm>
            <a:off x="5864225" y="1798638"/>
            <a:ext cx="2286000" cy="1397000"/>
          </a:xfrm>
          <a:custGeom>
            <a:avLst/>
            <a:gdLst/>
            <a:ahLst/>
            <a:cxnLst>
              <a:cxn ang="0">
                <a:pos x="0" y="2147483647"/>
              </a:cxn>
              <a:cxn ang="0">
                <a:pos x="2147483647" y="2147483647"/>
              </a:cxn>
              <a:cxn ang="0">
                <a:pos x="2147483647" y="2147483647"/>
              </a:cxn>
            </a:cxnLst>
            <a:pathLst>
              <a:path w="1440" h="880">
                <a:moveTo>
                  <a:pt x="0" y="880"/>
                </a:moveTo>
                <a:cubicBezTo>
                  <a:pt x="240" y="456"/>
                  <a:pt x="480" y="32"/>
                  <a:pt x="720" y="16"/>
                </a:cubicBezTo>
                <a:cubicBezTo>
                  <a:pt x="960" y="0"/>
                  <a:pt x="1200" y="392"/>
                  <a:pt x="1440" y="784"/>
                </a:cubicBezTo>
              </a:path>
            </a:pathLst>
          </a:custGeom>
          <a:noFill/>
          <a:ln w="19050" cap="flat" cmpd="sng">
            <a:solidFill>
              <a:srgbClr val="000086"/>
            </a:solidFill>
            <a:prstDash val="solid"/>
            <a:round/>
            <a:headEnd type="none" w="med" len="med"/>
            <a:tailEnd type="none" w="med" len="med"/>
          </a:ln>
        </p:spPr>
        <p:txBody>
          <a:bodyPr/>
          <a:p>
            <a:endParaRPr lang="zh-CN" altLang="en-US"/>
          </a:p>
        </p:txBody>
      </p:sp>
      <p:sp>
        <p:nvSpPr>
          <p:cNvPr id="40964" name="Line 9"/>
          <p:cNvSpPr/>
          <p:nvPr/>
        </p:nvSpPr>
        <p:spPr>
          <a:xfrm flipV="1">
            <a:off x="5418138" y="3246438"/>
            <a:ext cx="430212" cy="815975"/>
          </a:xfrm>
          <a:prstGeom prst="line">
            <a:avLst/>
          </a:prstGeom>
          <a:ln w="28575" cap="flat" cmpd="sng">
            <a:solidFill>
              <a:srgbClr val="385D8A"/>
            </a:solidFill>
            <a:prstDash val="sysDot"/>
            <a:round/>
            <a:headEnd type="none" w="med" len="med"/>
            <a:tailEnd type="triangle" w="med" len="med"/>
          </a:ln>
        </p:spPr>
      </p:sp>
      <p:sp>
        <p:nvSpPr>
          <p:cNvPr id="40965" name="Line 10"/>
          <p:cNvSpPr/>
          <p:nvPr/>
        </p:nvSpPr>
        <p:spPr>
          <a:xfrm>
            <a:off x="8150225" y="3043238"/>
            <a:ext cx="609600" cy="838200"/>
          </a:xfrm>
          <a:prstGeom prst="line">
            <a:avLst/>
          </a:prstGeom>
          <a:ln w="28575" cap="flat" cmpd="sng">
            <a:solidFill>
              <a:srgbClr val="385D8A"/>
            </a:solidFill>
            <a:prstDash val="sysDot"/>
            <a:round/>
            <a:headEnd type="none" w="med" len="med"/>
            <a:tailEnd type="triangle" w="med" len="med"/>
          </a:ln>
        </p:spPr>
      </p:sp>
      <p:sp>
        <p:nvSpPr>
          <p:cNvPr id="40966" name="Text Box 13"/>
          <p:cNvSpPr txBox="1"/>
          <p:nvPr/>
        </p:nvSpPr>
        <p:spPr>
          <a:xfrm>
            <a:off x="7981950" y="2474913"/>
            <a:ext cx="433388" cy="461962"/>
          </a:xfrm>
          <a:prstGeom prst="rect">
            <a:avLst/>
          </a:prstGeom>
          <a:noFill/>
          <a:ln w="9525">
            <a:noFill/>
          </a:ln>
        </p:spPr>
        <p:txBody>
          <a:bodyPr wrap="none" anchor="t" anchorCtr="0">
            <a:spAutoFit/>
          </a:bodyPr>
          <a:p>
            <a:pPr>
              <a:buFontTx/>
            </a:pPr>
            <a:r>
              <a:rPr lang="en-US" altLang="zh-CN" sz="2400" b="0" dirty="0">
                <a:solidFill>
                  <a:schemeClr val="tx1"/>
                </a:solidFill>
                <a:latin typeface="Times New Roman" panose="02020603050405020304" pitchFamily="18" charset="0"/>
                <a:ea typeface="宋体" panose="02010600030101010101" pitchFamily="2" charset="-122"/>
              </a:rPr>
              <a:t>P</a:t>
            </a:r>
            <a:r>
              <a:rPr lang="en-US" altLang="zh-CN" sz="1200" b="0" dirty="0">
                <a:solidFill>
                  <a:schemeClr val="tx1"/>
                </a:solidFill>
                <a:latin typeface="Times New Roman" panose="02020603050405020304" pitchFamily="18" charset="0"/>
                <a:ea typeface="宋体" panose="02010600030101010101" pitchFamily="2" charset="-122"/>
              </a:rPr>
              <a:t>2</a:t>
            </a:r>
            <a:endParaRPr lang="en-US" altLang="zh-CN" sz="1200" b="0" dirty="0">
              <a:solidFill>
                <a:schemeClr val="tx1"/>
              </a:solidFill>
              <a:latin typeface="Times New Roman" panose="02020603050405020304" pitchFamily="18" charset="0"/>
              <a:ea typeface="宋体" panose="02010600030101010101" pitchFamily="2" charset="-122"/>
            </a:endParaRPr>
          </a:p>
        </p:txBody>
      </p:sp>
      <p:sp>
        <p:nvSpPr>
          <p:cNvPr id="40967" name="Text Box 15"/>
          <p:cNvSpPr txBox="1"/>
          <p:nvPr/>
        </p:nvSpPr>
        <p:spPr>
          <a:xfrm>
            <a:off x="8515350" y="3770313"/>
            <a:ext cx="446088" cy="461962"/>
          </a:xfrm>
          <a:prstGeom prst="rect">
            <a:avLst/>
          </a:prstGeom>
          <a:noFill/>
          <a:ln w="9525">
            <a:noFill/>
          </a:ln>
        </p:spPr>
        <p:txBody>
          <a:bodyPr wrap="none" anchor="t" anchorCtr="0">
            <a:spAutoFit/>
          </a:bodyPr>
          <a:p>
            <a:pPr>
              <a:buFontTx/>
            </a:pPr>
            <a:r>
              <a:rPr lang="en-US" altLang="zh-CN" sz="2400" b="0" dirty="0">
                <a:solidFill>
                  <a:schemeClr val="tx1"/>
                </a:solidFill>
                <a:latin typeface="Times New Roman" panose="02020603050405020304" pitchFamily="18" charset="0"/>
                <a:ea typeface="宋体" panose="02010600030101010101" pitchFamily="2" charset="-122"/>
              </a:rPr>
              <a:t>P</a:t>
            </a:r>
            <a:r>
              <a:rPr lang="en-US" altLang="zh-CN" sz="1400" b="0" dirty="0">
                <a:solidFill>
                  <a:schemeClr val="tx1"/>
                </a:solidFill>
                <a:latin typeface="Times New Roman" panose="02020603050405020304" pitchFamily="18" charset="0"/>
                <a:ea typeface="宋体" panose="02010600030101010101" pitchFamily="2" charset="-122"/>
              </a:rPr>
              <a:t>3</a:t>
            </a:r>
            <a:endParaRPr lang="en-US" altLang="zh-CN" sz="1400" b="0" dirty="0">
              <a:solidFill>
                <a:schemeClr val="tx1"/>
              </a:solidFill>
              <a:latin typeface="Times New Roman" panose="02020603050405020304" pitchFamily="18" charset="0"/>
              <a:ea typeface="宋体" panose="02010600030101010101" pitchFamily="2" charset="-122"/>
            </a:endParaRPr>
          </a:p>
        </p:txBody>
      </p:sp>
      <p:sp>
        <p:nvSpPr>
          <p:cNvPr id="40968" name="Oval 17"/>
          <p:cNvSpPr/>
          <p:nvPr/>
        </p:nvSpPr>
        <p:spPr>
          <a:xfrm>
            <a:off x="5848350" y="3170238"/>
            <a:ext cx="76200" cy="76200"/>
          </a:xfrm>
          <a:prstGeom prst="ellipse">
            <a:avLst/>
          </a:prstGeom>
          <a:solidFill>
            <a:srgbClr val="FF0000"/>
          </a:solidFill>
          <a:ln w="9525" cap="flat" cmpd="sng">
            <a:solidFill>
              <a:srgbClr val="FFFF00"/>
            </a:solidFill>
            <a:prstDash val="solid"/>
            <a:round/>
            <a:headEnd type="none" w="med" len="med"/>
            <a:tailEnd type="none" w="med" len="med"/>
          </a:ln>
        </p:spPr>
        <p:txBody>
          <a:bodyPr wrap="none" anchor="ctr" anchorCtr="0"/>
          <a:p>
            <a:pPr>
              <a:spcBef>
                <a:spcPct val="20000"/>
              </a:spcBef>
              <a:buFontTx/>
              <a:buChar char="•"/>
            </a:pP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40969" name="Oval 18"/>
          <p:cNvSpPr/>
          <p:nvPr/>
        </p:nvSpPr>
        <p:spPr>
          <a:xfrm>
            <a:off x="8058150" y="2941638"/>
            <a:ext cx="76200" cy="76200"/>
          </a:xfrm>
          <a:prstGeom prst="ellipse">
            <a:avLst/>
          </a:prstGeom>
          <a:solidFill>
            <a:srgbClr val="FF0000"/>
          </a:solidFill>
          <a:ln w="9525" cap="flat" cmpd="sng">
            <a:solidFill>
              <a:srgbClr val="FFFF00"/>
            </a:solidFill>
            <a:prstDash val="solid"/>
            <a:round/>
            <a:headEnd type="none" w="med" len="med"/>
            <a:tailEnd type="none" w="med" len="med"/>
          </a:ln>
        </p:spPr>
        <p:txBody>
          <a:bodyPr wrap="none" anchor="ctr" anchorCtr="0"/>
          <a:p>
            <a:pPr>
              <a:spcBef>
                <a:spcPct val="20000"/>
              </a:spcBef>
              <a:buFontTx/>
              <a:buChar char="•"/>
            </a:pP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40970" name="Text Box 13"/>
          <p:cNvSpPr txBox="1"/>
          <p:nvPr/>
        </p:nvSpPr>
        <p:spPr>
          <a:xfrm>
            <a:off x="5418138" y="2979738"/>
            <a:ext cx="430212" cy="457200"/>
          </a:xfrm>
          <a:prstGeom prst="rect">
            <a:avLst/>
          </a:prstGeom>
          <a:noFill/>
          <a:ln w="9525">
            <a:noFill/>
          </a:ln>
        </p:spPr>
        <p:txBody>
          <a:bodyPr wrap="none" anchor="t" anchorCtr="0">
            <a:spAutoFit/>
          </a:bodyPr>
          <a:p>
            <a:pPr>
              <a:buFontTx/>
            </a:pPr>
            <a:r>
              <a:rPr lang="en-US" altLang="zh-CN" sz="2400" b="0" dirty="0">
                <a:solidFill>
                  <a:schemeClr val="tx1"/>
                </a:solidFill>
                <a:latin typeface="Times New Roman" panose="02020603050405020304" pitchFamily="18" charset="0"/>
                <a:ea typeface="宋体" panose="02010600030101010101" pitchFamily="2" charset="-122"/>
              </a:rPr>
              <a:t>P</a:t>
            </a:r>
            <a:r>
              <a:rPr lang="en-US" altLang="zh-CN" sz="1200" b="0" dirty="0">
                <a:solidFill>
                  <a:schemeClr val="tx1"/>
                </a:solidFill>
                <a:latin typeface="Times New Roman" panose="02020603050405020304" pitchFamily="18" charset="0"/>
                <a:ea typeface="宋体" panose="02010600030101010101" pitchFamily="2" charset="-122"/>
              </a:rPr>
              <a:t>1</a:t>
            </a:r>
            <a:endParaRPr lang="en-US" altLang="zh-CN" sz="1200" b="0" dirty="0">
              <a:solidFill>
                <a:schemeClr val="tx1"/>
              </a:solidFill>
              <a:latin typeface="Times New Roman" panose="02020603050405020304" pitchFamily="18" charset="0"/>
              <a:ea typeface="宋体" panose="02010600030101010101" pitchFamily="2" charset="-122"/>
            </a:endParaRPr>
          </a:p>
        </p:txBody>
      </p:sp>
      <p:sp>
        <p:nvSpPr>
          <p:cNvPr id="40971" name="Text Box 13"/>
          <p:cNvSpPr txBox="1"/>
          <p:nvPr/>
        </p:nvSpPr>
        <p:spPr>
          <a:xfrm>
            <a:off x="4927600" y="3657600"/>
            <a:ext cx="433388" cy="460375"/>
          </a:xfrm>
          <a:prstGeom prst="rect">
            <a:avLst/>
          </a:prstGeom>
          <a:noFill/>
          <a:ln w="9525">
            <a:noFill/>
          </a:ln>
        </p:spPr>
        <p:txBody>
          <a:bodyPr wrap="none" anchor="t" anchorCtr="0">
            <a:spAutoFit/>
          </a:bodyPr>
          <a:p>
            <a:pPr>
              <a:buFontTx/>
            </a:pPr>
            <a:r>
              <a:rPr lang="en-US" altLang="zh-CN" sz="2400" b="0" dirty="0">
                <a:solidFill>
                  <a:schemeClr val="tx1"/>
                </a:solidFill>
                <a:latin typeface="Times New Roman" panose="02020603050405020304" pitchFamily="18" charset="0"/>
                <a:ea typeface="宋体" panose="02010600030101010101" pitchFamily="2" charset="-122"/>
              </a:rPr>
              <a:t>P</a:t>
            </a:r>
            <a:r>
              <a:rPr lang="en-US" altLang="zh-CN" sz="1200" b="0" dirty="0">
                <a:solidFill>
                  <a:schemeClr val="tx1"/>
                </a:solidFill>
                <a:latin typeface="Times New Roman" panose="02020603050405020304" pitchFamily="18" charset="0"/>
                <a:ea typeface="宋体" panose="02010600030101010101" pitchFamily="2" charset="-122"/>
              </a:rPr>
              <a:t>0</a:t>
            </a:r>
            <a:endParaRPr lang="en-US" altLang="zh-CN" sz="1200" b="0" dirty="0">
              <a:solidFill>
                <a:schemeClr val="tx1"/>
              </a:solidFill>
              <a:latin typeface="Times New Roman" panose="02020603050405020304" pitchFamily="18" charset="0"/>
              <a:ea typeface="宋体" panose="02010600030101010101" pitchFamily="2" charset="-122"/>
            </a:endParaRPr>
          </a:p>
        </p:txBody>
      </p:sp>
      <p:sp>
        <p:nvSpPr>
          <p:cNvPr id="40972" name="Oval 17"/>
          <p:cNvSpPr/>
          <p:nvPr/>
        </p:nvSpPr>
        <p:spPr>
          <a:xfrm>
            <a:off x="5351463" y="4041775"/>
            <a:ext cx="76200" cy="76200"/>
          </a:xfrm>
          <a:prstGeom prst="ellipse">
            <a:avLst/>
          </a:prstGeom>
          <a:solidFill>
            <a:srgbClr val="FF0000"/>
          </a:solidFill>
          <a:ln w="9525" cap="flat" cmpd="sng">
            <a:solidFill>
              <a:srgbClr val="FFFF00"/>
            </a:solidFill>
            <a:prstDash val="solid"/>
            <a:round/>
            <a:headEnd type="none" w="med" len="med"/>
            <a:tailEnd type="none" w="med" len="med"/>
          </a:ln>
        </p:spPr>
        <p:txBody>
          <a:bodyPr wrap="none" anchor="ctr" anchorCtr="0"/>
          <a:p>
            <a:pPr>
              <a:spcBef>
                <a:spcPct val="20000"/>
              </a:spcBef>
              <a:buFontTx/>
              <a:buChar char="•"/>
            </a:pP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40973" name="Oval 17"/>
          <p:cNvSpPr/>
          <p:nvPr/>
        </p:nvSpPr>
        <p:spPr>
          <a:xfrm>
            <a:off x="8737600" y="3843338"/>
            <a:ext cx="76200" cy="76200"/>
          </a:xfrm>
          <a:prstGeom prst="ellipse">
            <a:avLst/>
          </a:prstGeom>
          <a:solidFill>
            <a:srgbClr val="FF0000"/>
          </a:solidFill>
          <a:ln w="9525" cap="flat" cmpd="sng">
            <a:solidFill>
              <a:srgbClr val="FFFF00"/>
            </a:solidFill>
            <a:prstDash val="solid"/>
            <a:round/>
            <a:headEnd type="none" w="med" len="med"/>
            <a:tailEnd type="none" w="med" len="med"/>
          </a:ln>
        </p:spPr>
        <p:txBody>
          <a:bodyPr wrap="none" anchor="ctr" anchorCtr="0"/>
          <a:p>
            <a:pPr>
              <a:spcBef>
                <a:spcPct val="20000"/>
              </a:spcBef>
              <a:buFontTx/>
              <a:buChar char="•"/>
            </a:pP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40974" name="Line 9"/>
          <p:cNvSpPr/>
          <p:nvPr/>
        </p:nvSpPr>
        <p:spPr>
          <a:xfrm flipV="1">
            <a:off x="5795963" y="2428875"/>
            <a:ext cx="430212" cy="817563"/>
          </a:xfrm>
          <a:prstGeom prst="line">
            <a:avLst/>
          </a:prstGeom>
          <a:ln w="28575" cap="flat" cmpd="sng">
            <a:solidFill>
              <a:srgbClr val="FF0000"/>
            </a:solidFill>
            <a:prstDash val="sysDot"/>
            <a:round/>
            <a:headEnd type="none" w="med" len="med"/>
            <a:tailEnd type="triangle" w="med" len="med"/>
          </a:ln>
        </p:spPr>
      </p:sp>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内容占位符 2"/>
          <p:cNvSpPr>
            <a:spLocks noGrp="1"/>
          </p:cNvSpPr>
          <p:nvPr>
            <p:ph idx="1"/>
          </p:nvPr>
        </p:nvSpPr>
        <p:spPr/>
        <p:txBody>
          <a:bodyPr vert="horz" wrap="square" lIns="91440" tIns="45720" rIns="91440" bIns="45720" anchor="t" anchorCtr="0"/>
          <a:p>
            <a:r>
              <a:rPr lang="zh-CN" altLang="en-US" sz="2400" b="1" kern="1200" dirty="0">
                <a:latin typeface="楷体" panose="02010609060101010101" pitchFamily="49" charset="-122"/>
                <a:ea typeface="楷体" panose="02010609060101010101" pitchFamily="49" charset="-122"/>
                <a:cs typeface="+mn-cs"/>
              </a:rPr>
              <a:t>优点：</a:t>
            </a:r>
            <a:endParaRPr lang="zh-CN" altLang="en-US" sz="2400" b="1" kern="1200" dirty="0">
              <a:latin typeface="楷体" panose="02010609060101010101" pitchFamily="49" charset="-122"/>
              <a:ea typeface="楷体" panose="02010609060101010101" pitchFamily="49" charset="-122"/>
              <a:cs typeface="+mn-cs"/>
            </a:endParaRPr>
          </a:p>
          <a:p>
            <a:pPr lvl="1"/>
            <a:r>
              <a:rPr lang="zh-CN" altLang="en-US" b="1" kern="1200" dirty="0">
                <a:latin typeface="楷体" panose="02010609060101010101" pitchFamily="49" charset="-122"/>
                <a:ea typeface="楷体" panose="02010609060101010101" pitchFamily="49" charset="-122"/>
                <a:cs typeface="+mn-cs"/>
              </a:rPr>
              <a:t>简单，易于理解</a:t>
            </a:r>
            <a:endParaRPr lang="zh-CN" altLang="en-US" b="1" kern="1200" dirty="0">
              <a:latin typeface="楷体" panose="02010609060101010101" pitchFamily="49" charset="-122"/>
              <a:ea typeface="楷体" panose="02010609060101010101" pitchFamily="49" charset="-122"/>
              <a:cs typeface="+mn-cs"/>
            </a:endParaRPr>
          </a:p>
          <a:p>
            <a:r>
              <a:rPr lang="zh-CN" altLang="en-US" sz="2400" b="1" kern="1200" dirty="0">
                <a:latin typeface="楷体" panose="02010609060101010101" pitchFamily="49" charset="-122"/>
                <a:ea typeface="楷体" panose="02010609060101010101" pitchFamily="49" charset="-122"/>
                <a:cs typeface="+mn-cs"/>
              </a:rPr>
              <a:t>缺点：</a:t>
            </a:r>
            <a:endParaRPr lang="zh-CN" altLang="en-US" sz="2400" b="1" kern="1200" dirty="0">
              <a:latin typeface="楷体" panose="02010609060101010101" pitchFamily="49" charset="-122"/>
              <a:ea typeface="楷体" panose="02010609060101010101" pitchFamily="49" charset="-122"/>
              <a:cs typeface="+mn-cs"/>
            </a:endParaRPr>
          </a:p>
          <a:p>
            <a:pPr lvl="1"/>
            <a:r>
              <a:rPr lang="zh-CN" altLang="en-US" b="1" kern="1200" dirty="0">
                <a:latin typeface="楷体" panose="02010609060101010101" pitchFamily="49" charset="-122"/>
                <a:ea typeface="楷体" panose="02010609060101010101" pitchFamily="49" charset="-122"/>
                <a:cs typeface="+mn-cs"/>
              </a:rPr>
              <a:t>难于给出两个端点处的切线矢量作为初始条件</a:t>
            </a:r>
            <a:endParaRPr lang="zh-CN" altLang="en-US" b="1" kern="1200" dirty="0">
              <a:latin typeface="楷体" panose="02010609060101010101" pitchFamily="49" charset="-122"/>
              <a:ea typeface="楷体" panose="02010609060101010101" pitchFamily="49" charset="-122"/>
              <a:cs typeface="+mn-cs"/>
            </a:endParaRPr>
          </a:p>
          <a:p>
            <a:pPr lvl="1"/>
            <a:r>
              <a:rPr lang="zh-CN" altLang="en-US" b="1" kern="1200" dirty="0">
                <a:latin typeface="楷体" panose="02010609060101010101" pitchFamily="49" charset="-122"/>
                <a:ea typeface="楷体" panose="02010609060101010101" pitchFamily="49" charset="-122"/>
                <a:cs typeface="+mn-cs"/>
              </a:rPr>
              <a:t>修改不方便</a:t>
            </a:r>
            <a:endParaRPr lang="en-US" altLang="zh-CN" b="1" kern="1200" dirty="0">
              <a:latin typeface="楷体" panose="02010609060101010101" pitchFamily="49" charset="-122"/>
              <a:ea typeface="楷体" panose="02010609060101010101" pitchFamily="49" charset="-122"/>
              <a:cs typeface="+mn-cs"/>
            </a:endParaRPr>
          </a:p>
          <a:p>
            <a:pPr lvl="1"/>
            <a:r>
              <a:rPr lang="zh-CN" altLang="en-US" b="1" kern="1200" dirty="0">
                <a:latin typeface="楷体" panose="02010609060101010101" pitchFamily="49" charset="-122"/>
                <a:ea typeface="楷体" panose="02010609060101010101" pitchFamily="49" charset="-122"/>
                <a:cs typeface="+mn-cs"/>
              </a:rPr>
              <a:t>不适合于外形设计</a:t>
            </a:r>
            <a:endParaRPr lang="zh-CN" altLang="en-US" kern="1200" dirty="0">
              <a:latin typeface="楷体" panose="02010609060101010101" pitchFamily="49" charset="-122"/>
              <a:ea typeface="楷体" panose="02010609060101010101" pitchFamily="49" charset="-122"/>
              <a:cs typeface="+mn-cs"/>
            </a:endParaRPr>
          </a:p>
        </p:txBody>
      </p:sp>
      <p:sp>
        <p:nvSpPr>
          <p:cNvPr id="43010" name="Rectangle 2"/>
          <p:cNvSpPr>
            <a:spLocks noGrp="1"/>
          </p:cNvSpPr>
          <p:nvPr>
            <p:ph type="title"/>
          </p:nvPr>
        </p:nvSpPr>
        <p:spPr>
          <a:xfrm>
            <a:off x="688975" y="322263"/>
            <a:ext cx="7915275" cy="762000"/>
          </a:xfrm>
        </p:spPr>
        <p:txBody>
          <a:bodyPr vert="horz" wrap="square" lIns="91440" tIns="45720" rIns="91440" bIns="45720" anchor="ctr" anchorCtr="0"/>
          <a:p>
            <a:pPr eaLnBrk="1" hangingPunct="1"/>
            <a:r>
              <a:rPr lang="en-US" altLang="zh-CN" b="1" kern="1200" dirty="0">
                <a:latin typeface="Times New Roman" panose="02020603050405020304" pitchFamily="18" charset="0"/>
                <a:ea typeface="楷体" panose="02010609060101010101" pitchFamily="49" charset="-122"/>
                <a:cs typeface="+mj-cs"/>
              </a:rPr>
              <a:t>6.4.2  </a:t>
            </a:r>
            <a:r>
              <a:rPr lang="zh-CN" altLang="en-US" b="1" kern="1200" dirty="0">
                <a:latin typeface="Times New Roman" panose="02020603050405020304" pitchFamily="18" charset="0"/>
                <a:ea typeface="楷体" panose="02010609060101010101" pitchFamily="49" charset="-122"/>
                <a:cs typeface="+mj-cs"/>
              </a:rPr>
              <a:t>三次样条曲线</a:t>
            </a:r>
            <a:r>
              <a:rPr lang="en-US" altLang="zh-CN" b="1" kern="1200" dirty="0">
                <a:latin typeface="Times New Roman" panose="02020603050405020304" pitchFamily="18" charset="0"/>
                <a:ea typeface="楷体" panose="02010609060101010101" pitchFamily="49" charset="-122"/>
                <a:cs typeface="+mj-cs"/>
              </a:rPr>
              <a:t>--Hermite</a:t>
            </a:r>
            <a:r>
              <a:rPr lang="zh-CN" altLang="en-US" b="1" kern="1200" dirty="0">
                <a:latin typeface="Times New Roman" panose="02020603050405020304" pitchFamily="18" charset="0"/>
                <a:ea typeface="楷体" panose="02010609060101010101" pitchFamily="49" charset="-122"/>
                <a:cs typeface="+mj-cs"/>
              </a:rPr>
              <a:t>曲线</a:t>
            </a:r>
            <a:endParaRPr lang="en-US" altLang="zh-CN" b="1" kern="1200" dirty="0">
              <a:latin typeface="Times New Roman" panose="02020603050405020304" pitchFamily="18" charset="0"/>
              <a:ea typeface="楷体" panose="02010609060101010101" pitchFamily="49" charset="-122"/>
              <a:cs typeface="+mj-cs"/>
            </a:endParaRPr>
          </a:p>
        </p:txBody>
      </p:sp>
    </p:spTree>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Rectangle 3"/>
          <p:cNvSpPr>
            <a:spLocks noGrp="1"/>
          </p:cNvSpPr>
          <p:nvPr>
            <p:ph type="title"/>
          </p:nvPr>
        </p:nvSpPr>
        <p:spPr>
          <a:xfrm>
            <a:off x="457200" y="274638"/>
            <a:ext cx="8229600" cy="725487"/>
          </a:xfrm>
        </p:spPr>
        <p:txBody>
          <a:bodyPr vert="horz" wrap="square" lIns="91440" tIns="45720" rIns="91440" bIns="45720" anchor="ctr" anchorCtr="0"/>
          <a:p>
            <a:pPr eaLnBrk="1" hangingPunct="1"/>
            <a:r>
              <a:rPr lang="en-US" altLang="zh-CN" b="1" kern="1200" dirty="0">
                <a:latin typeface="华文楷体" panose="02010600040101010101" pitchFamily="2" charset="-122"/>
                <a:ea typeface="华文楷体" panose="02010600040101010101" pitchFamily="2" charset="-122"/>
                <a:cs typeface="+mj-cs"/>
              </a:rPr>
              <a:t>6.4.3  Bezier</a:t>
            </a:r>
            <a:r>
              <a:rPr lang="zh-CN" altLang="en-US" b="1" kern="1200" dirty="0">
                <a:latin typeface="华文楷体" panose="02010600040101010101" pitchFamily="2" charset="-122"/>
                <a:ea typeface="华文楷体" panose="02010600040101010101" pitchFamily="2" charset="-122"/>
                <a:cs typeface="+mj-cs"/>
              </a:rPr>
              <a:t>曲线</a:t>
            </a:r>
            <a:endParaRPr lang="en-US" altLang="zh-CN" b="1" kern="1200" dirty="0">
              <a:latin typeface="华文楷体" panose="02010600040101010101" pitchFamily="2" charset="-122"/>
              <a:ea typeface="华文楷体" panose="02010600040101010101" pitchFamily="2" charset="-122"/>
              <a:cs typeface="+mj-cs"/>
            </a:endParaRPr>
          </a:p>
        </p:txBody>
      </p:sp>
      <p:sp>
        <p:nvSpPr>
          <p:cNvPr id="44034" name="内容占位符 3"/>
          <p:cNvSpPr>
            <a:spLocks noGrp="1"/>
          </p:cNvSpPr>
          <p:nvPr>
            <p:ph idx="1"/>
          </p:nvPr>
        </p:nvSpPr>
        <p:spPr>
          <a:xfrm>
            <a:off x="323850" y="1125538"/>
            <a:ext cx="8496300" cy="4525962"/>
          </a:xfrm>
        </p:spPr>
        <p:txBody>
          <a:bodyPr vert="horz" wrap="square" lIns="91440" tIns="45720" rIns="91440" bIns="45720" anchor="t" anchorCtr="0"/>
          <a:p>
            <a:pPr>
              <a:lnSpc>
                <a:spcPct val="110000"/>
              </a:lnSpc>
              <a:spcBef>
                <a:spcPts val="600"/>
              </a:spcBef>
            </a:pPr>
            <a:r>
              <a:rPr lang="en-US" altLang="zh-CN" sz="2600" b="1" kern="1200" dirty="0">
                <a:solidFill>
                  <a:srgbClr val="000086"/>
                </a:solidFill>
                <a:latin typeface="Times New Roman" panose="02020603050405020304" pitchFamily="18" charset="0"/>
                <a:ea typeface="楷体" panose="02010609060101010101" pitchFamily="49" charset="-122"/>
                <a:cs typeface="+mn-cs"/>
              </a:rPr>
              <a:t>Bezier</a:t>
            </a:r>
            <a:r>
              <a:rPr lang="zh-CN" altLang="en-US" sz="2600" b="1" kern="1200" dirty="0">
                <a:solidFill>
                  <a:srgbClr val="000086"/>
                </a:solidFill>
                <a:latin typeface="Times New Roman" panose="02020603050405020304" pitchFamily="18" charset="0"/>
                <a:ea typeface="楷体" panose="02010609060101010101" pitchFamily="49" charset="-122"/>
                <a:cs typeface="+mn-cs"/>
              </a:rPr>
              <a:t>曲线直观的表示给定条件与曲线形状的关系，使用户可以方便的通过修改参数来改变曲线的</a:t>
            </a:r>
            <a:r>
              <a:rPr lang="zh-CN" altLang="en-US" sz="2600" b="1" kern="1200" dirty="0">
                <a:solidFill>
                  <a:srgbClr val="C00000"/>
                </a:solidFill>
                <a:latin typeface="Times New Roman" panose="02020603050405020304" pitchFamily="18" charset="0"/>
                <a:ea typeface="楷体" panose="02010609060101010101" pitchFamily="49" charset="-122"/>
                <a:cs typeface="+mn-cs"/>
              </a:rPr>
              <a:t>形状</a:t>
            </a:r>
            <a:r>
              <a:rPr lang="zh-CN" altLang="en-US" sz="2600" b="1" kern="1200" dirty="0">
                <a:solidFill>
                  <a:srgbClr val="000086"/>
                </a:solidFill>
                <a:latin typeface="Times New Roman" panose="02020603050405020304" pitchFamily="18" charset="0"/>
                <a:ea typeface="楷体" panose="02010609060101010101" pitchFamily="49" charset="-122"/>
                <a:cs typeface="+mn-cs"/>
              </a:rPr>
              <a:t>和</a:t>
            </a:r>
            <a:r>
              <a:rPr lang="zh-CN" altLang="en-US" sz="2600" b="1" kern="1200" dirty="0">
                <a:solidFill>
                  <a:srgbClr val="C00000"/>
                </a:solidFill>
                <a:latin typeface="Times New Roman" panose="02020603050405020304" pitchFamily="18" charset="0"/>
                <a:ea typeface="楷体" panose="02010609060101010101" pitchFamily="49" charset="-122"/>
                <a:cs typeface="+mn-cs"/>
              </a:rPr>
              <a:t>阶次</a:t>
            </a:r>
            <a:r>
              <a:rPr lang="zh-CN" altLang="en-US" sz="2600" b="1" kern="1200" dirty="0">
                <a:solidFill>
                  <a:srgbClr val="000086"/>
                </a:solidFill>
                <a:latin typeface="Times New Roman" panose="02020603050405020304" pitchFamily="18" charset="0"/>
                <a:ea typeface="楷体" panose="02010609060101010101" pitchFamily="49" charset="-122"/>
                <a:cs typeface="+mn-cs"/>
              </a:rPr>
              <a:t>，且算法较为简单</a:t>
            </a:r>
            <a:endParaRPr lang="en-US" altLang="zh-CN" sz="2600" b="1" kern="1200" dirty="0">
              <a:solidFill>
                <a:srgbClr val="000086"/>
              </a:solidFill>
              <a:latin typeface="Times New Roman" panose="02020603050405020304" pitchFamily="18" charset="0"/>
              <a:ea typeface="楷体" panose="02010609060101010101" pitchFamily="49" charset="-122"/>
              <a:cs typeface="+mn-cs"/>
            </a:endParaRPr>
          </a:p>
          <a:p>
            <a:pPr lvl="1" eaLnBrk="1" hangingPunct="1">
              <a:lnSpc>
                <a:spcPct val="110000"/>
              </a:lnSpc>
              <a:spcBef>
                <a:spcPts val="600"/>
              </a:spcBef>
            </a:pPr>
            <a:r>
              <a:rPr lang="zh-CN" altLang="en-US" sz="2600" b="1" kern="1200" dirty="0">
                <a:latin typeface="Times New Roman" panose="02020603050405020304" pitchFamily="18" charset="0"/>
                <a:ea typeface="楷体" panose="02010609060101010101" pitchFamily="49" charset="-122"/>
                <a:cs typeface="+mn-cs"/>
              </a:rPr>
              <a:t>曲线形状趋向控制多边形</a:t>
            </a:r>
            <a:endParaRPr lang="en-US" altLang="zh-CN" sz="2600" b="1" kern="1200" dirty="0">
              <a:latin typeface="Times New Roman" panose="02020603050405020304" pitchFamily="18" charset="0"/>
              <a:ea typeface="楷体" panose="02010609060101010101" pitchFamily="49" charset="-122"/>
              <a:cs typeface="+mn-cs"/>
            </a:endParaRPr>
          </a:p>
          <a:p>
            <a:pPr lvl="1" eaLnBrk="1" hangingPunct="1">
              <a:lnSpc>
                <a:spcPct val="110000"/>
              </a:lnSpc>
              <a:spcBef>
                <a:spcPts val="600"/>
              </a:spcBef>
            </a:pPr>
            <a:r>
              <a:rPr lang="zh-CN" altLang="en-US" sz="2600" b="1" kern="1200" dirty="0">
                <a:latin typeface="Times New Roman" panose="02020603050405020304" pitchFamily="18" charset="0"/>
                <a:ea typeface="楷体" panose="02010609060101010101" pitchFamily="49" charset="-122"/>
                <a:cs typeface="+mn-cs"/>
              </a:rPr>
              <a:t>修改方便，构造方便，所以广泛应用</a:t>
            </a:r>
            <a:endParaRPr lang="en-US" altLang="zh-CN" sz="2600" b="1" kern="1200" dirty="0">
              <a:latin typeface="Times New Roman" panose="02020603050405020304" pitchFamily="18" charset="0"/>
              <a:ea typeface="楷体" panose="02010609060101010101" pitchFamily="49" charset="-122"/>
              <a:cs typeface="+mn-cs"/>
            </a:endParaRPr>
          </a:p>
          <a:p>
            <a:pPr lvl="2" eaLnBrk="1" hangingPunct="1">
              <a:lnSpc>
                <a:spcPct val="110000"/>
              </a:lnSpc>
              <a:spcBef>
                <a:spcPts val="600"/>
              </a:spcBef>
            </a:pPr>
            <a:r>
              <a:rPr lang="zh-CN" altLang="en-US" sz="2200" b="1" kern="1200" dirty="0">
                <a:solidFill>
                  <a:srgbClr val="000086"/>
                </a:solidFill>
                <a:latin typeface="Times New Roman" panose="02020603050405020304" pitchFamily="18" charset="0"/>
                <a:ea typeface="楷体" panose="02010609060101010101" pitchFamily="49" charset="-122"/>
                <a:cs typeface="+mn-cs"/>
              </a:rPr>
              <a:t>图形绘制、外观设计</a:t>
            </a:r>
            <a:endParaRPr lang="en-US" altLang="zh-CN" sz="2200" b="1" kern="1200" dirty="0">
              <a:solidFill>
                <a:srgbClr val="000086"/>
              </a:solidFill>
              <a:latin typeface="Times New Roman" panose="02020603050405020304" pitchFamily="18" charset="0"/>
              <a:ea typeface="楷体" panose="02010609060101010101" pitchFamily="49" charset="-122"/>
              <a:cs typeface="+mn-cs"/>
            </a:endParaRPr>
          </a:p>
          <a:p>
            <a:pPr lvl="2" eaLnBrk="1" hangingPunct="1">
              <a:lnSpc>
                <a:spcPct val="110000"/>
              </a:lnSpc>
              <a:spcBef>
                <a:spcPts val="600"/>
              </a:spcBef>
            </a:pPr>
            <a:r>
              <a:rPr lang="zh-CN" altLang="en-US" sz="2200" b="1" kern="1200" dirty="0">
                <a:solidFill>
                  <a:srgbClr val="000086"/>
                </a:solidFill>
                <a:latin typeface="Times New Roman" panose="02020603050405020304" pitchFamily="18" charset="0"/>
                <a:ea typeface="楷体" panose="02010609060101010101" pitchFamily="49" charset="-122"/>
                <a:cs typeface="+mn-cs"/>
              </a:rPr>
              <a:t>规划物体运动轨迹</a:t>
            </a:r>
            <a:endParaRPr lang="en-US" altLang="zh-CN" sz="2800" b="1" kern="1200" dirty="0">
              <a:solidFill>
                <a:srgbClr val="000086"/>
              </a:solidFill>
              <a:latin typeface="华文楷体" panose="02010600040101010101" pitchFamily="2" charset="-122"/>
              <a:ea typeface="华文楷体" panose="02010600040101010101" pitchFamily="2" charset="-122"/>
              <a:cs typeface="+mn-cs"/>
            </a:endParaRPr>
          </a:p>
        </p:txBody>
      </p:sp>
      <p:pic>
        <p:nvPicPr>
          <p:cNvPr id="44035" name="Picture 2" descr="Bezier"/>
          <p:cNvPicPr>
            <a:picLocks noChangeAspect="1"/>
          </p:cNvPicPr>
          <p:nvPr/>
        </p:nvPicPr>
        <p:blipFill>
          <a:blip r:embed="rId1"/>
          <a:stretch>
            <a:fillRect/>
          </a:stretch>
        </p:blipFill>
        <p:spPr>
          <a:xfrm>
            <a:off x="5397500" y="4221480"/>
            <a:ext cx="3214688" cy="2420938"/>
          </a:xfrm>
          <a:prstGeom prst="rect">
            <a:avLst/>
          </a:prstGeom>
          <a:noFill/>
          <a:ln w="9525">
            <a:noFill/>
          </a:ln>
        </p:spPr>
      </p:pic>
    </p:spTree>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内容占位符 2"/>
          <p:cNvSpPr>
            <a:spLocks noGrp="1"/>
          </p:cNvSpPr>
          <p:nvPr>
            <p:ph idx="1"/>
          </p:nvPr>
        </p:nvSpPr>
        <p:spPr>
          <a:xfrm>
            <a:off x="408305" y="1250950"/>
            <a:ext cx="8402320" cy="4875530"/>
          </a:xfrm>
        </p:spPr>
        <p:txBody>
          <a:bodyPr vert="horz" wrap="square" lIns="91440" tIns="45720" rIns="91440" bIns="45720" anchor="t" anchorCtr="0"/>
          <a:p>
            <a:pPr>
              <a:spcBef>
                <a:spcPts val="1200"/>
              </a:spcBef>
              <a:buFont typeface="Arial" panose="020B0604020202020204" pitchFamily="34" charset="0"/>
              <a:buNone/>
            </a:pPr>
            <a:r>
              <a:rPr lang="en-US" altLang="zh-CN" sz="2400" b="1" kern="1200" dirty="0">
                <a:solidFill>
                  <a:srgbClr val="000086"/>
                </a:solidFill>
                <a:latin typeface="Times New Roman" panose="02020603050405020304" pitchFamily="18" charset="0"/>
                <a:ea typeface="楷体" panose="02010609060101010101" pitchFamily="49" charset="-122"/>
                <a:cs typeface="+mn-cs"/>
              </a:rPr>
              <a:t>Bezier</a:t>
            </a:r>
            <a:r>
              <a:rPr lang="zh-CN" altLang="en-US" sz="2400" b="1" kern="1200" dirty="0">
                <a:solidFill>
                  <a:srgbClr val="000086"/>
                </a:solidFill>
                <a:latin typeface="Times New Roman" panose="02020603050405020304" pitchFamily="18" charset="0"/>
                <a:ea typeface="楷体" panose="02010609060101010101" pitchFamily="49" charset="-122"/>
                <a:cs typeface="+mn-cs"/>
              </a:rPr>
              <a:t>曲线特点：</a:t>
            </a:r>
            <a:endParaRPr lang="en-US" altLang="zh-CN" sz="2400" b="1" kern="1200" dirty="0">
              <a:solidFill>
                <a:srgbClr val="000086"/>
              </a:solidFill>
              <a:latin typeface="Times New Roman" panose="02020603050405020304" pitchFamily="18" charset="0"/>
              <a:ea typeface="楷体" panose="02010609060101010101" pitchFamily="49" charset="-122"/>
              <a:cs typeface="+mn-cs"/>
            </a:endParaRPr>
          </a:p>
          <a:p>
            <a:pPr>
              <a:lnSpc>
                <a:spcPct val="110000"/>
              </a:lnSpc>
              <a:spcBef>
                <a:spcPts val="600"/>
              </a:spcBef>
            </a:pPr>
            <a:r>
              <a:rPr lang="zh-CN" altLang="en-US" sz="2400" b="1" kern="1200" dirty="0">
                <a:solidFill>
                  <a:srgbClr val="000086"/>
                </a:solidFill>
                <a:latin typeface="Times New Roman" panose="02020603050405020304" pitchFamily="18" charset="0"/>
                <a:ea typeface="楷体" panose="02010609060101010101" pitchFamily="49" charset="-122"/>
                <a:cs typeface="+mn-cs"/>
              </a:rPr>
              <a:t>通过一组</a:t>
            </a:r>
            <a:r>
              <a:rPr lang="zh-CN" altLang="en-US" sz="2400" b="1" kern="1200" dirty="0">
                <a:solidFill>
                  <a:srgbClr val="C00000"/>
                </a:solidFill>
                <a:latin typeface="Times New Roman" panose="02020603050405020304" pitchFamily="18" charset="0"/>
                <a:ea typeface="楷体" panose="02010609060101010101" pitchFamily="49" charset="-122"/>
                <a:cs typeface="+mn-cs"/>
              </a:rPr>
              <a:t>多边形顶点（控制点）</a:t>
            </a:r>
            <a:r>
              <a:rPr lang="zh-CN" altLang="en-US" sz="2400" b="1" kern="1200" dirty="0">
                <a:solidFill>
                  <a:srgbClr val="000086"/>
                </a:solidFill>
                <a:latin typeface="Times New Roman" panose="02020603050405020304" pitchFamily="18" charset="0"/>
                <a:ea typeface="楷体" panose="02010609060101010101" pitchFamily="49" charset="-122"/>
                <a:cs typeface="+mn-cs"/>
              </a:rPr>
              <a:t>来定义，由其定义的</a:t>
            </a:r>
            <a:r>
              <a:rPr lang="en-US" altLang="zh-CN" sz="2400" b="1" kern="1200" dirty="0">
                <a:solidFill>
                  <a:srgbClr val="000086"/>
                </a:solidFill>
                <a:latin typeface="Times New Roman" panose="02020603050405020304" pitchFamily="18" charset="0"/>
                <a:ea typeface="楷体" panose="02010609060101010101" pitchFamily="49" charset="-122"/>
                <a:cs typeface="+mn-cs"/>
              </a:rPr>
              <a:t>Bezier</a:t>
            </a:r>
            <a:r>
              <a:rPr lang="zh-CN" altLang="en-US" sz="2400" b="1" kern="1200" dirty="0">
                <a:solidFill>
                  <a:srgbClr val="000086"/>
                </a:solidFill>
                <a:latin typeface="Times New Roman" panose="02020603050405020304" pitchFamily="18" charset="0"/>
                <a:ea typeface="楷体" panose="02010609060101010101" pitchFamily="49" charset="-122"/>
                <a:cs typeface="+mn-cs"/>
              </a:rPr>
              <a:t>曲线是</a:t>
            </a:r>
            <a:r>
              <a:rPr lang="zh-CN" altLang="en-US" sz="2400" b="1" kern="1200" dirty="0">
                <a:solidFill>
                  <a:srgbClr val="C00000"/>
                </a:solidFill>
                <a:latin typeface="Times New Roman" panose="02020603050405020304" pitchFamily="18" charset="0"/>
                <a:ea typeface="楷体" panose="02010609060101010101" pitchFamily="49" charset="-122"/>
                <a:cs typeface="+mn-cs"/>
              </a:rPr>
              <a:t>唯一</a:t>
            </a:r>
            <a:r>
              <a:rPr lang="zh-CN" altLang="en-US" sz="2400" b="1" kern="1200" dirty="0">
                <a:solidFill>
                  <a:srgbClr val="000086"/>
                </a:solidFill>
                <a:latin typeface="Times New Roman" panose="02020603050405020304" pitchFamily="18" charset="0"/>
                <a:ea typeface="楷体" panose="02010609060101010101" pitchFamily="49" charset="-122"/>
                <a:cs typeface="+mn-cs"/>
              </a:rPr>
              <a:t>的</a:t>
            </a:r>
            <a:endParaRPr lang="zh-CN" altLang="en-US" sz="2400" b="1" kern="1200" dirty="0">
              <a:solidFill>
                <a:srgbClr val="000086"/>
              </a:solidFill>
              <a:latin typeface="Times New Roman" panose="02020603050405020304" pitchFamily="18" charset="0"/>
              <a:ea typeface="楷体" panose="02010609060101010101" pitchFamily="49" charset="-122"/>
              <a:cs typeface="+mn-cs"/>
            </a:endParaRPr>
          </a:p>
          <a:p>
            <a:pPr>
              <a:lnSpc>
                <a:spcPct val="110000"/>
              </a:lnSpc>
              <a:spcBef>
                <a:spcPts val="600"/>
              </a:spcBef>
            </a:pPr>
            <a:r>
              <a:rPr lang="zh-CN" altLang="en-US" sz="2400" b="1" dirty="0">
                <a:solidFill>
                  <a:srgbClr val="000086"/>
                </a:solidFill>
                <a:latin typeface="Times New Roman" panose="02020603050405020304" pitchFamily="18" charset="0"/>
                <a:ea typeface="楷体" panose="02010609060101010101" pitchFamily="49" charset="-122"/>
                <a:sym typeface="宋体" panose="02010600030101010101" pitchFamily="2" charset="-122"/>
              </a:rPr>
              <a:t>曲线的形状趋近于控制多边形的形状，可以通过</a:t>
            </a:r>
            <a:r>
              <a:rPr lang="zh-CN" altLang="en-US" sz="2400" b="1" dirty="0">
                <a:solidFill>
                  <a:srgbClr val="000086"/>
                </a:solidFill>
                <a:latin typeface="Times New Roman" panose="02020603050405020304" pitchFamily="18" charset="0"/>
                <a:ea typeface="楷体" panose="02010609060101010101" pitchFamily="49" charset="-122"/>
                <a:sym typeface="+mn-ea"/>
              </a:rPr>
              <a:t>拖动顶点来修改曲线形状</a:t>
            </a:r>
            <a:r>
              <a:rPr lang="zh-CN" altLang="en-US" sz="2400" dirty="0">
                <a:latin typeface="微软雅黑" panose="020B0503020204020204" charset="-122"/>
                <a:ea typeface="微软雅黑" panose="020B0503020204020204" charset="-122"/>
                <a:sym typeface="宋体" panose="02010600030101010101" pitchFamily="2" charset="-122"/>
              </a:rPr>
              <a:t> </a:t>
            </a:r>
            <a:endParaRPr lang="zh-CN" altLang="en-US" sz="2400" dirty="0">
              <a:latin typeface="微软雅黑" panose="020B0503020204020204" charset="-122"/>
              <a:ea typeface="微软雅黑" panose="020B0503020204020204" charset="-122"/>
              <a:sym typeface="宋体" panose="02010600030101010101" pitchFamily="2" charset="-122"/>
            </a:endParaRPr>
          </a:p>
          <a:p>
            <a:pPr lvl="1">
              <a:lnSpc>
                <a:spcPct val="110000"/>
              </a:lnSpc>
              <a:spcBef>
                <a:spcPts val="600"/>
              </a:spcBef>
            </a:pPr>
            <a:r>
              <a:rPr lang="zh-CN" altLang="en-US" noProof="0" smtClean="0">
                <a:ln>
                  <a:noFill/>
                </a:ln>
                <a:effectLst/>
                <a:uLnTx/>
                <a:uFillTx/>
                <a:sym typeface="+mn-ea"/>
              </a:rPr>
              <a:t>通常</a:t>
            </a:r>
            <a:r>
              <a:rPr lang="en-US" altLang="zh-CN" noProof="0" smtClean="0">
                <a:ln>
                  <a:noFill/>
                </a:ln>
                <a:effectLst/>
                <a:uLnTx/>
                <a:uFillTx/>
                <a:sym typeface="+mn-ea"/>
              </a:rPr>
              <a:t>n+1</a:t>
            </a:r>
            <a:r>
              <a:rPr lang="zh-CN" altLang="en-US" noProof="0" smtClean="0">
                <a:ln>
                  <a:noFill/>
                </a:ln>
                <a:effectLst/>
                <a:uLnTx/>
                <a:uFillTx/>
                <a:sym typeface="+mn-ea"/>
              </a:rPr>
              <a:t>个顶点也称控制点，依次连接各控制点得到的多边形称为控制多边形</a:t>
            </a:r>
            <a:endParaRPr lang="zh-CN" altLang="en-US" sz="2400" kern="1200" dirty="0">
              <a:latin typeface="微软雅黑" panose="020B0503020204020204" charset="-122"/>
              <a:ea typeface="微软雅黑" panose="020B0503020204020204" charset="-122"/>
              <a:cs typeface="+mn-cs"/>
              <a:sym typeface="宋体" panose="02010600030101010101" pitchFamily="2" charset="-122"/>
            </a:endParaRPr>
          </a:p>
          <a:p>
            <a:pPr>
              <a:lnSpc>
                <a:spcPct val="110000"/>
              </a:lnSpc>
              <a:spcBef>
                <a:spcPts val="600"/>
              </a:spcBef>
            </a:pPr>
            <a:r>
              <a:rPr lang="zh-CN" altLang="en-US" sz="2400" b="1" kern="1200" dirty="0">
                <a:solidFill>
                  <a:srgbClr val="000086"/>
                </a:solidFill>
                <a:latin typeface="Times New Roman" panose="02020603050405020304" pitchFamily="18" charset="0"/>
                <a:ea typeface="楷体" panose="02010609060101010101" pitchFamily="49" charset="-122"/>
                <a:cs typeface="+mn-cs"/>
              </a:rPr>
              <a:t>只有第一点和最后一点在曲线上，其他点用于控制形状和阶次</a:t>
            </a:r>
            <a:endParaRPr lang="zh-CN" altLang="en-US" sz="2400" b="1" kern="1200" dirty="0">
              <a:solidFill>
                <a:srgbClr val="000086"/>
              </a:solidFill>
              <a:latin typeface="Times New Roman" panose="02020603050405020304" pitchFamily="18" charset="0"/>
              <a:ea typeface="楷体" panose="02010609060101010101" pitchFamily="49" charset="-122"/>
              <a:cs typeface="+mn-cs"/>
            </a:endParaRPr>
          </a:p>
          <a:p>
            <a:pPr>
              <a:lnSpc>
                <a:spcPct val="110000"/>
              </a:lnSpc>
              <a:spcBef>
                <a:spcPts val="600"/>
              </a:spcBef>
            </a:pPr>
            <a:r>
              <a:rPr lang="zh-CN" altLang="en-US" sz="2400" b="1" kern="1200" dirty="0">
                <a:solidFill>
                  <a:srgbClr val="000086"/>
                </a:solidFill>
                <a:latin typeface="Times New Roman" panose="02020603050405020304" pitchFamily="18" charset="0"/>
                <a:ea typeface="楷体" panose="02010609060101010101" pitchFamily="49" charset="-122"/>
                <a:cs typeface="+mn-cs"/>
                <a:sym typeface="宋体" panose="02010600030101010101" pitchFamily="2" charset="-122"/>
              </a:rPr>
              <a:t>多边形的第一条边和最后一条边表示了曲线在起点和终点的切矢量方向</a:t>
            </a:r>
            <a:endParaRPr lang="zh-CN" altLang="en-US" sz="2400" b="1" kern="1200" dirty="0">
              <a:solidFill>
                <a:srgbClr val="000086"/>
              </a:solidFill>
              <a:latin typeface="Times New Roman" panose="02020603050405020304" pitchFamily="18" charset="0"/>
              <a:ea typeface="楷体" panose="02010609060101010101" pitchFamily="49" charset="-122"/>
              <a:cs typeface="+mn-cs"/>
              <a:sym typeface="宋体" panose="02010600030101010101" pitchFamily="2" charset="-122"/>
            </a:endParaRPr>
          </a:p>
          <a:p>
            <a:pPr>
              <a:lnSpc>
                <a:spcPct val="110000"/>
              </a:lnSpc>
              <a:spcBef>
                <a:spcPts val="600"/>
              </a:spcBef>
            </a:pPr>
            <a:r>
              <a:rPr lang="en-US" altLang="zh-CN" sz="2400" b="1" kern="1200" dirty="0">
                <a:latin typeface="Times New Roman" panose="02020603050405020304" pitchFamily="18" charset="0"/>
                <a:ea typeface="楷体" panose="02010609060101010101" pitchFamily="49" charset="-122"/>
                <a:cs typeface="+mn-cs"/>
              </a:rPr>
              <a:t>N+1</a:t>
            </a:r>
            <a:r>
              <a:rPr lang="zh-CN" altLang="en-US" sz="2400" b="1" kern="1200" dirty="0">
                <a:latin typeface="Times New Roman" panose="02020603050405020304" pitchFamily="18" charset="0"/>
                <a:ea typeface="楷体" panose="02010609060101010101" pitchFamily="49" charset="-122"/>
                <a:cs typeface="+mn-cs"/>
              </a:rPr>
              <a:t>个顶点产生</a:t>
            </a:r>
            <a:r>
              <a:rPr lang="en-US" altLang="zh-CN" sz="2400" b="1" kern="1200" dirty="0">
                <a:latin typeface="Times New Roman" panose="02020603050405020304" pitchFamily="18" charset="0"/>
                <a:ea typeface="楷体" panose="02010609060101010101" pitchFamily="49" charset="-122"/>
                <a:cs typeface="+mn-cs"/>
              </a:rPr>
              <a:t>N</a:t>
            </a:r>
            <a:r>
              <a:rPr lang="zh-CN" altLang="en-US" sz="2400" b="1" kern="1200" dirty="0">
                <a:latin typeface="Times New Roman" panose="02020603050405020304" pitchFamily="18" charset="0"/>
                <a:ea typeface="楷体" panose="02010609060101010101" pitchFamily="49" charset="-122"/>
                <a:cs typeface="+mn-cs"/>
              </a:rPr>
              <a:t>次多项式曲线</a:t>
            </a:r>
            <a:endParaRPr lang="zh-CN" altLang="en-US" sz="2400" b="1" kern="1200" dirty="0">
              <a:latin typeface="Times New Roman" panose="02020603050405020304" pitchFamily="18" charset="0"/>
              <a:ea typeface="楷体" panose="02010609060101010101" pitchFamily="49" charset="-122"/>
              <a:cs typeface="+mn-cs"/>
            </a:endParaRPr>
          </a:p>
        </p:txBody>
      </p:sp>
      <p:sp>
        <p:nvSpPr>
          <p:cNvPr id="46082" name="Rectangle 3"/>
          <p:cNvSpPr>
            <a:spLocks noGrp="1"/>
          </p:cNvSpPr>
          <p:nvPr>
            <p:ph type="title"/>
          </p:nvPr>
        </p:nvSpPr>
        <p:spPr>
          <a:xfrm>
            <a:off x="457200" y="274638"/>
            <a:ext cx="8229600" cy="725487"/>
          </a:xfrm>
        </p:spPr>
        <p:txBody>
          <a:bodyPr vert="horz" wrap="square" lIns="91440" tIns="45720" rIns="91440" bIns="45720" anchor="ctr" anchorCtr="0"/>
          <a:p>
            <a:pPr eaLnBrk="1" hangingPunct="1"/>
            <a:r>
              <a:rPr lang="en-US" altLang="zh-CN" b="1" kern="1200" dirty="0">
                <a:latin typeface="华文楷体" panose="02010600040101010101" pitchFamily="2" charset="-122"/>
                <a:ea typeface="华文楷体" panose="02010600040101010101" pitchFamily="2" charset="-122"/>
                <a:cs typeface="+mj-cs"/>
              </a:rPr>
              <a:t>6.4.3  Bezier</a:t>
            </a:r>
            <a:r>
              <a:rPr lang="zh-CN" altLang="en-US" b="1" kern="1200" dirty="0">
                <a:latin typeface="华文楷体" panose="02010600040101010101" pitchFamily="2" charset="-122"/>
                <a:ea typeface="华文楷体" panose="02010600040101010101" pitchFamily="2" charset="-122"/>
                <a:cs typeface="+mj-cs"/>
              </a:rPr>
              <a:t>曲线</a:t>
            </a:r>
            <a:endParaRPr lang="en-US" altLang="zh-CN" b="1" kern="1200" dirty="0">
              <a:latin typeface="华文楷体" panose="02010600040101010101" pitchFamily="2" charset="-122"/>
              <a:ea typeface="华文楷体" panose="02010600040101010101" pitchFamily="2" charset="-122"/>
              <a:cs typeface="+mj-cs"/>
            </a:endParaRPr>
          </a:p>
        </p:txBody>
      </p:sp>
    </p:spTree>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Rectangle 3"/>
          <p:cNvSpPr>
            <a:spLocks noGrp="1"/>
          </p:cNvSpPr>
          <p:nvPr>
            <p:ph idx="1"/>
          </p:nvPr>
        </p:nvSpPr>
        <p:spPr/>
        <p:txBody>
          <a:bodyPr vert="horz" wrap="square" lIns="91440" tIns="45720" rIns="91440" bIns="45720" anchor="t" anchorCtr="0"/>
          <a:p>
            <a:pPr>
              <a:lnSpc>
                <a:spcPct val="150000"/>
              </a:lnSpc>
            </a:pPr>
            <a:r>
              <a:rPr lang="zh-CN" altLang="en-US" sz="2400" b="1" kern="1200" dirty="0">
                <a:solidFill>
                  <a:srgbClr val="000086"/>
                </a:solidFill>
                <a:latin typeface="Times New Roman" panose="02020603050405020304" pitchFamily="18" charset="0"/>
                <a:ea typeface="楷体" panose="02010609060101010101" pitchFamily="49" charset="-122"/>
                <a:cs typeface="+mn-cs"/>
              </a:rPr>
              <a:t>几种典型</a:t>
            </a:r>
            <a:r>
              <a:rPr lang="en-US" altLang="zh-CN" sz="2400" b="1" kern="1200" dirty="0">
                <a:solidFill>
                  <a:srgbClr val="000086"/>
                </a:solidFill>
                <a:latin typeface="Times New Roman" panose="02020603050405020304" pitchFamily="18" charset="0"/>
                <a:ea typeface="楷体" panose="02010609060101010101" pitchFamily="49" charset="-122"/>
                <a:cs typeface="+mn-cs"/>
              </a:rPr>
              <a:t>Bezier</a:t>
            </a:r>
            <a:r>
              <a:rPr lang="zh-CN" altLang="en-US" sz="2400" b="1" kern="1200" dirty="0">
                <a:solidFill>
                  <a:srgbClr val="000086"/>
                </a:solidFill>
                <a:latin typeface="Times New Roman" panose="02020603050405020304" pitchFamily="18" charset="0"/>
                <a:ea typeface="楷体" panose="02010609060101010101" pitchFamily="49" charset="-122"/>
                <a:cs typeface="+mn-cs"/>
              </a:rPr>
              <a:t>曲线</a:t>
            </a:r>
            <a:endParaRPr lang="en-US" altLang="zh-CN" sz="2400" b="1" kern="1200" dirty="0">
              <a:solidFill>
                <a:srgbClr val="000086"/>
              </a:solidFill>
              <a:latin typeface="Times New Roman" panose="02020603050405020304" pitchFamily="18" charset="0"/>
              <a:ea typeface="楷体" panose="02010609060101010101" pitchFamily="49" charset="-122"/>
              <a:cs typeface="+mn-cs"/>
            </a:endParaRPr>
          </a:p>
        </p:txBody>
      </p:sp>
      <p:pic>
        <p:nvPicPr>
          <p:cNvPr id="47106" name="Picture 10"/>
          <p:cNvPicPr>
            <a:picLocks noChangeAspect="1"/>
          </p:cNvPicPr>
          <p:nvPr/>
        </p:nvPicPr>
        <p:blipFill>
          <a:blip r:embed="rId1"/>
          <a:stretch>
            <a:fillRect/>
          </a:stretch>
        </p:blipFill>
        <p:spPr>
          <a:xfrm>
            <a:off x="6705600" y="4059238"/>
            <a:ext cx="2286000" cy="1143000"/>
          </a:xfrm>
          <a:prstGeom prst="rect">
            <a:avLst/>
          </a:prstGeom>
          <a:noFill/>
          <a:ln w="9525">
            <a:noFill/>
          </a:ln>
        </p:spPr>
      </p:pic>
      <p:pic>
        <p:nvPicPr>
          <p:cNvPr id="47107" name="Picture 17" descr="1"/>
          <p:cNvPicPr>
            <a:picLocks noChangeAspect="1"/>
          </p:cNvPicPr>
          <p:nvPr/>
        </p:nvPicPr>
        <p:blipFill>
          <a:blip r:embed="rId2"/>
          <a:stretch>
            <a:fillRect/>
          </a:stretch>
        </p:blipFill>
        <p:spPr>
          <a:xfrm>
            <a:off x="642938" y="2844800"/>
            <a:ext cx="1946275" cy="1158875"/>
          </a:xfrm>
          <a:prstGeom prst="rect">
            <a:avLst/>
          </a:prstGeom>
          <a:noFill/>
          <a:ln w="9525">
            <a:noFill/>
          </a:ln>
        </p:spPr>
      </p:pic>
      <p:pic>
        <p:nvPicPr>
          <p:cNvPr id="47108" name="Picture 16" descr="2"/>
          <p:cNvPicPr>
            <a:picLocks noChangeAspect="1"/>
          </p:cNvPicPr>
          <p:nvPr/>
        </p:nvPicPr>
        <p:blipFill>
          <a:blip r:embed="rId3"/>
          <a:stretch>
            <a:fillRect/>
          </a:stretch>
        </p:blipFill>
        <p:spPr>
          <a:xfrm>
            <a:off x="2786063" y="2844800"/>
            <a:ext cx="1590675" cy="1174750"/>
          </a:xfrm>
          <a:prstGeom prst="rect">
            <a:avLst/>
          </a:prstGeom>
          <a:noFill/>
          <a:ln w="9525">
            <a:noFill/>
          </a:ln>
        </p:spPr>
      </p:pic>
      <p:pic>
        <p:nvPicPr>
          <p:cNvPr id="47109" name="Picture 15" descr="3"/>
          <p:cNvPicPr>
            <a:picLocks noChangeAspect="1"/>
          </p:cNvPicPr>
          <p:nvPr/>
        </p:nvPicPr>
        <p:blipFill>
          <a:blip r:embed="rId4"/>
          <a:stretch>
            <a:fillRect/>
          </a:stretch>
        </p:blipFill>
        <p:spPr>
          <a:xfrm>
            <a:off x="4643438" y="2773363"/>
            <a:ext cx="2024062" cy="1158875"/>
          </a:xfrm>
          <a:prstGeom prst="rect">
            <a:avLst/>
          </a:prstGeom>
          <a:noFill/>
          <a:ln w="9525">
            <a:noFill/>
          </a:ln>
        </p:spPr>
      </p:pic>
      <p:pic>
        <p:nvPicPr>
          <p:cNvPr id="47110" name="Picture 14" descr="4"/>
          <p:cNvPicPr>
            <a:picLocks noChangeAspect="1"/>
          </p:cNvPicPr>
          <p:nvPr/>
        </p:nvPicPr>
        <p:blipFill>
          <a:blip r:embed="rId5"/>
          <a:stretch>
            <a:fillRect/>
          </a:stretch>
        </p:blipFill>
        <p:spPr>
          <a:xfrm>
            <a:off x="6572250" y="2743200"/>
            <a:ext cx="1930400" cy="1173163"/>
          </a:xfrm>
          <a:prstGeom prst="rect">
            <a:avLst/>
          </a:prstGeom>
          <a:noFill/>
          <a:ln w="9525">
            <a:noFill/>
          </a:ln>
        </p:spPr>
      </p:pic>
      <p:pic>
        <p:nvPicPr>
          <p:cNvPr id="47111" name="Picture 13" descr="5"/>
          <p:cNvPicPr>
            <a:picLocks noChangeAspect="1"/>
          </p:cNvPicPr>
          <p:nvPr/>
        </p:nvPicPr>
        <p:blipFill>
          <a:blip r:embed="rId6"/>
          <a:stretch>
            <a:fillRect/>
          </a:stretch>
        </p:blipFill>
        <p:spPr>
          <a:xfrm>
            <a:off x="714375" y="3987800"/>
            <a:ext cx="1822450" cy="1282700"/>
          </a:xfrm>
          <a:prstGeom prst="rect">
            <a:avLst/>
          </a:prstGeom>
          <a:noFill/>
          <a:ln w="9525">
            <a:noFill/>
          </a:ln>
        </p:spPr>
      </p:pic>
      <p:pic>
        <p:nvPicPr>
          <p:cNvPr id="47112" name="Picture 12" descr="6"/>
          <p:cNvPicPr>
            <a:picLocks noChangeAspect="1"/>
          </p:cNvPicPr>
          <p:nvPr/>
        </p:nvPicPr>
        <p:blipFill>
          <a:blip r:embed="rId7"/>
          <a:stretch>
            <a:fillRect/>
          </a:stretch>
        </p:blipFill>
        <p:spPr>
          <a:xfrm>
            <a:off x="2857500" y="4070350"/>
            <a:ext cx="1514475" cy="1203325"/>
          </a:xfrm>
          <a:prstGeom prst="rect">
            <a:avLst/>
          </a:prstGeom>
          <a:noFill/>
          <a:ln w="9525">
            <a:noFill/>
          </a:ln>
        </p:spPr>
      </p:pic>
      <p:pic>
        <p:nvPicPr>
          <p:cNvPr id="47113" name="Picture 11" descr="7"/>
          <p:cNvPicPr>
            <a:picLocks noChangeAspect="1"/>
          </p:cNvPicPr>
          <p:nvPr/>
        </p:nvPicPr>
        <p:blipFill>
          <a:blip r:embed="rId8"/>
          <a:stretch>
            <a:fillRect/>
          </a:stretch>
        </p:blipFill>
        <p:spPr>
          <a:xfrm>
            <a:off x="4786313" y="4084638"/>
            <a:ext cx="1946275" cy="1189037"/>
          </a:xfrm>
          <a:prstGeom prst="rect">
            <a:avLst/>
          </a:prstGeom>
          <a:noFill/>
          <a:ln w="9525">
            <a:noFill/>
          </a:ln>
        </p:spPr>
      </p:pic>
      <p:sp>
        <p:nvSpPr>
          <p:cNvPr id="47114" name="Rectangle 3"/>
          <p:cNvSpPr>
            <a:spLocks noGrp="1"/>
          </p:cNvSpPr>
          <p:nvPr>
            <p:ph type="title"/>
          </p:nvPr>
        </p:nvSpPr>
        <p:spPr>
          <a:xfrm>
            <a:off x="457200" y="274638"/>
            <a:ext cx="8229600" cy="725487"/>
          </a:xfrm>
        </p:spPr>
        <p:txBody>
          <a:bodyPr vert="horz" wrap="square" lIns="91440" tIns="45720" rIns="91440" bIns="45720" anchor="ctr" anchorCtr="0"/>
          <a:p>
            <a:pPr eaLnBrk="1" hangingPunct="1"/>
            <a:r>
              <a:rPr lang="en-US" altLang="zh-CN" b="1" kern="1200" dirty="0">
                <a:latin typeface="华文楷体" panose="02010600040101010101" pitchFamily="2" charset="-122"/>
                <a:ea typeface="华文楷体" panose="02010600040101010101" pitchFamily="2" charset="-122"/>
                <a:cs typeface="+mj-cs"/>
              </a:rPr>
              <a:t>6.4.3  Bezier</a:t>
            </a:r>
            <a:r>
              <a:rPr lang="zh-CN" altLang="en-US" b="1" kern="1200" dirty="0">
                <a:latin typeface="华文楷体" panose="02010600040101010101" pitchFamily="2" charset="-122"/>
                <a:ea typeface="华文楷体" panose="02010600040101010101" pitchFamily="2" charset="-122"/>
                <a:cs typeface="+mj-cs"/>
              </a:rPr>
              <a:t>曲线</a:t>
            </a:r>
            <a:endParaRPr lang="en-US" altLang="zh-CN" b="1" kern="1200" dirty="0">
              <a:latin typeface="华文楷体" panose="02010600040101010101" pitchFamily="2" charset="-122"/>
              <a:ea typeface="华文楷体" panose="02010600040101010101" pitchFamily="2" charset="-122"/>
              <a:cs typeface="+mj-cs"/>
            </a:endParaRPr>
          </a:p>
        </p:txBody>
      </p:sp>
    </p:spTree>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Rectangle 2"/>
          <p:cNvSpPr>
            <a:spLocks noGrp="1"/>
          </p:cNvSpPr>
          <p:nvPr>
            <p:ph type="title"/>
          </p:nvPr>
        </p:nvSpPr>
        <p:spPr>
          <a:xfrm>
            <a:off x="317500" y="147638"/>
            <a:ext cx="8229600" cy="873125"/>
          </a:xfrm>
        </p:spPr>
        <p:txBody>
          <a:bodyPr vert="horz" wrap="square" lIns="91440" tIns="45720" rIns="91440" bIns="45720" anchor="ctr" anchorCtr="0"/>
          <a:p>
            <a:pPr eaLnBrk="1" hangingPunct="1"/>
            <a:r>
              <a:rPr lang="en-US" altLang="zh-CN" sz="3600" b="1" kern="1200" dirty="0">
                <a:latin typeface="Times New Roman" panose="02020603050405020304" pitchFamily="18" charset="0"/>
                <a:ea typeface="楷体" panose="02010609060101010101" pitchFamily="49" charset="-122"/>
                <a:cs typeface="+mj-cs"/>
              </a:rPr>
              <a:t>Bezier</a:t>
            </a:r>
            <a:r>
              <a:rPr lang="zh-CN" altLang="en-US" sz="3600" b="1" kern="1200" dirty="0">
                <a:latin typeface="Times New Roman" panose="02020603050405020304" pitchFamily="18" charset="0"/>
                <a:ea typeface="楷体" panose="02010609060101010101" pitchFamily="49" charset="-122"/>
                <a:cs typeface="+mj-cs"/>
              </a:rPr>
              <a:t>曲线定义</a:t>
            </a:r>
            <a:endParaRPr lang="zh-CN" altLang="en-US" sz="3600" b="1" kern="1200" dirty="0">
              <a:latin typeface="Times New Roman" panose="02020603050405020304" pitchFamily="18" charset="0"/>
              <a:ea typeface="楷体" panose="02010609060101010101" pitchFamily="49" charset="-122"/>
              <a:cs typeface="+mj-cs"/>
            </a:endParaRPr>
          </a:p>
        </p:txBody>
      </p:sp>
      <p:sp>
        <p:nvSpPr>
          <p:cNvPr id="41986" name="Rectangle 3"/>
          <p:cNvSpPr>
            <a:spLocks noGrp="1"/>
          </p:cNvSpPr>
          <p:nvPr>
            <p:ph idx="1"/>
          </p:nvPr>
        </p:nvSpPr>
        <p:spPr>
          <a:xfrm>
            <a:off x="250825" y="1020763"/>
            <a:ext cx="8478838" cy="50768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Bezier曲线的定义</a:t>
            </a:r>
            <a:endPar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给定n+1个点的位置矢量P</a:t>
            </a:r>
            <a:r>
              <a:rPr kumimoji="0" lang="en-US" altLang="zh-CN" sz="2400" b="1" i="0" u="none" strike="noStrike" kern="1200" cap="none" spc="0" normalizeH="0" baseline="-25000" noProof="1">
                <a:ln>
                  <a:noFill/>
                </a:ln>
                <a:solidFill>
                  <a:schemeClr val="tx1"/>
                </a:solidFill>
                <a:effectLst/>
                <a:uLnTx/>
                <a:uFillTx/>
                <a:latin typeface="Times New Roman" panose="02020603050405020304" pitchFamily="18" charset="0"/>
                <a:ea typeface="楷体" panose="02010609060101010101" pitchFamily="49" charset="-122"/>
                <a:cs typeface="+mn-cs"/>
              </a:rPr>
              <a:t>0</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、P</a:t>
            </a:r>
            <a:r>
              <a:rPr kumimoji="0" lang="en-US" altLang="zh-CN" sz="2400" b="1" i="0" u="none" strike="noStrike" kern="1200" cap="none" spc="0" normalizeH="0" baseline="-25000" noProof="1">
                <a:ln>
                  <a:noFill/>
                </a:ln>
                <a:solidFill>
                  <a:schemeClr val="tx1"/>
                </a:solidFill>
                <a:effectLst/>
                <a:uLnTx/>
                <a:uFillTx/>
                <a:latin typeface="Times New Roman" panose="02020603050405020304" pitchFamily="18" charset="0"/>
                <a:ea typeface="楷体" panose="02010609060101010101" pitchFamily="49" charset="-122"/>
                <a:cs typeface="+mn-cs"/>
              </a:rPr>
              <a:t>1</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…P</a:t>
            </a:r>
            <a:r>
              <a:rPr kumimoji="0" lang="en-US" altLang="zh-CN" sz="2400" b="1" i="0" u="none" strike="noStrike" kern="1200" cap="none" spc="0" normalizeH="0" baseline="-25000" noProof="1">
                <a:ln>
                  <a:noFill/>
                </a:ln>
                <a:solidFill>
                  <a:schemeClr val="tx1"/>
                </a:solidFill>
                <a:effectLst/>
                <a:uLnTx/>
                <a:uFillTx/>
                <a:latin typeface="Times New Roman" panose="02020603050405020304" pitchFamily="18" charset="0"/>
                <a:ea typeface="楷体" panose="02010609060101010101" pitchFamily="49" charset="-122"/>
                <a:cs typeface="+mn-cs"/>
              </a:rPr>
              <a:t>n</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，则Bezier曲线上各点坐标的插值公式为</a:t>
            </a:r>
            <a:r>
              <a:rPr kumimoji="0" lang="en-US" altLang="zh-CN" sz="245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a:t>
            </a:r>
            <a:endPar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endParaRPr kumimoji="0" lang="en-US" altLang="zh-CN" sz="28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zh-CN"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伯恩斯坦Bernstein</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基</a:t>
            </a:r>
            <a:r>
              <a:rPr kumimoji="0" lang="en-US" altLang="zh-CN"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函数</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：曲线上各点位置矢量的调和函数(</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各控制点系数</a:t>
            </a:r>
            <a:r>
              <a:rPr kumimoji="0" lang="en-US" altLang="zh-CN"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a:t>
            </a:r>
            <a:endParaRPr kumimoji="0" lang="en-US" altLang="zh-CN"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endParaRPr kumimoji="0" lang="en-US" altLang="zh-CN" sz="28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endParaRPr kumimoji="0" lang="en-US" altLang="zh-CN" sz="28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zh-CN" sz="2400" b="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Bezier</a:t>
            </a:r>
            <a:r>
              <a:rPr kumimoji="0" lang="zh-CN" altLang="en-US" sz="2400" b="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曲线可以看做是</a:t>
            </a:r>
            <a:r>
              <a:rPr kumimoji="0" lang="en-US" altLang="zh-CN" sz="2400" b="0" i="0" u="none" strike="noStrike" kern="1200" cap="none" spc="0" normalizeH="0" baseline="0" noProof="0" smtClean="0">
                <a:ln>
                  <a:noFill/>
                </a:ln>
                <a:solidFill>
                  <a:srgbClr val="C00000"/>
                </a:solidFill>
                <a:effectLst/>
                <a:uLnTx/>
                <a:uFillTx/>
                <a:latin typeface="华文楷体" panose="02010600040101010101" pitchFamily="2" charset="-122"/>
                <a:ea typeface="华文楷体" panose="02010600040101010101" pitchFamily="2" charset="-122"/>
                <a:cs typeface="+mn-cs"/>
              </a:rPr>
              <a:t>n+1</a:t>
            </a:r>
            <a:r>
              <a:rPr kumimoji="0" lang="zh-CN" altLang="en-US" sz="2400" b="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个调和函数调和给定的</a:t>
            </a:r>
            <a:r>
              <a:rPr kumimoji="0" lang="en-US" altLang="zh-CN" sz="2400" b="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n+1</a:t>
            </a:r>
            <a:r>
              <a:rPr kumimoji="0" lang="zh-CN" altLang="en-US" sz="2400" b="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个顶点（</a:t>
            </a:r>
            <a:r>
              <a:rPr lang="zh-CN" altLang="en-US" sz="2400" noProof="0" smtClean="0">
                <a:ln>
                  <a:noFill/>
                </a:ln>
                <a:effectLst/>
                <a:uLnTx/>
                <a:uFillTx/>
                <a:sym typeface="+mn-ea"/>
              </a:rPr>
              <a:t>也称控制点）</a:t>
            </a:r>
            <a:r>
              <a:rPr kumimoji="0" lang="zh-CN" altLang="en-US" sz="2400" b="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而产生的。调和函数使用</a:t>
            </a:r>
            <a:r>
              <a:rPr kumimoji="0" lang="en-US" altLang="zh-CN" sz="2400" b="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Bernstein</a:t>
            </a:r>
            <a:r>
              <a:rPr kumimoji="0" lang="zh-CN" altLang="en-US" sz="2400" b="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多项式，所生成的曲线是</a:t>
            </a:r>
            <a:r>
              <a:rPr kumimoji="0" lang="en-US" altLang="zh-CN" sz="2400" b="0" i="0" u="none" strike="noStrike" kern="1200" cap="none" spc="0" normalizeH="0" baseline="0" noProof="0" smtClean="0">
                <a:ln>
                  <a:noFill/>
                </a:ln>
                <a:solidFill>
                  <a:srgbClr val="C00000"/>
                </a:solidFill>
                <a:effectLst/>
                <a:uLnTx/>
                <a:uFillTx/>
                <a:latin typeface="华文楷体" panose="02010600040101010101" pitchFamily="2" charset="-122"/>
                <a:ea typeface="华文楷体" panose="02010600040101010101" pitchFamily="2" charset="-122"/>
                <a:cs typeface="+mn-cs"/>
              </a:rPr>
              <a:t>n</a:t>
            </a:r>
            <a:r>
              <a:rPr kumimoji="0" lang="zh-CN" altLang="en-US" sz="2400" b="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次多项式曲线。</a:t>
            </a:r>
            <a:endPar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p:txBody>
      </p:sp>
      <p:graphicFrame>
        <p:nvGraphicFramePr>
          <p:cNvPr id="48131" name="Object 6"/>
          <p:cNvGraphicFramePr/>
          <p:nvPr/>
        </p:nvGraphicFramePr>
        <p:xfrm>
          <a:off x="3060065" y="2060893"/>
          <a:ext cx="2393950" cy="858837"/>
        </p:xfrm>
        <a:graphic>
          <a:graphicData uri="http://schemas.openxmlformats.org/presentationml/2006/ole">
            <mc:AlternateContent xmlns:mc="http://schemas.openxmlformats.org/markup-compatibility/2006">
              <mc:Choice xmlns:v="urn:schemas-microsoft-com:vml" Requires="v">
                <p:oleObj spid="_x0000_s3113" name="" r:id="rId1" imgW="1117600" imgH="431800" progId="Equation.3">
                  <p:embed/>
                </p:oleObj>
              </mc:Choice>
              <mc:Fallback>
                <p:oleObj name="" r:id="rId1" imgW="1117600" imgH="431800" progId="Equation.3">
                  <p:embed/>
                  <p:pic>
                    <p:nvPicPr>
                      <p:cNvPr id="0" name="图片 3112"/>
                      <p:cNvPicPr/>
                      <p:nvPr/>
                    </p:nvPicPr>
                    <p:blipFill>
                      <a:blip r:embed="rId2"/>
                      <a:stretch>
                        <a:fillRect/>
                      </a:stretch>
                    </p:blipFill>
                    <p:spPr>
                      <a:xfrm>
                        <a:off x="3060065" y="2060893"/>
                        <a:ext cx="2393950" cy="858837"/>
                      </a:xfrm>
                      <a:prstGeom prst="rect">
                        <a:avLst/>
                      </a:prstGeom>
                      <a:noFill/>
                      <a:ln w="38100">
                        <a:noFill/>
                        <a:miter/>
                      </a:ln>
                    </p:spPr>
                  </p:pic>
                </p:oleObj>
              </mc:Fallback>
            </mc:AlternateContent>
          </a:graphicData>
        </a:graphic>
      </p:graphicFrame>
      <p:graphicFrame>
        <p:nvGraphicFramePr>
          <p:cNvPr id="48132" name="Object 7"/>
          <p:cNvGraphicFramePr/>
          <p:nvPr/>
        </p:nvGraphicFramePr>
        <p:xfrm>
          <a:off x="5854700" y="2381250"/>
          <a:ext cx="946150" cy="422275"/>
        </p:xfrm>
        <a:graphic>
          <a:graphicData uri="http://schemas.openxmlformats.org/presentationml/2006/ole">
            <mc:AlternateContent xmlns:mc="http://schemas.openxmlformats.org/markup-compatibility/2006">
              <mc:Choice xmlns:v="urn:schemas-microsoft-com:vml" Requires="v">
                <p:oleObj spid="_x0000_s3115" name="" r:id="rId3" imgW="482600" imgH="203200" progId="Equation.3">
                  <p:embed/>
                </p:oleObj>
              </mc:Choice>
              <mc:Fallback>
                <p:oleObj name="" r:id="rId3" imgW="482600" imgH="203200" progId="Equation.3">
                  <p:embed/>
                  <p:pic>
                    <p:nvPicPr>
                      <p:cNvPr id="0" name="图片 3114"/>
                      <p:cNvPicPr/>
                      <p:nvPr/>
                    </p:nvPicPr>
                    <p:blipFill>
                      <a:blip r:embed="rId4"/>
                      <a:stretch>
                        <a:fillRect/>
                      </a:stretch>
                    </p:blipFill>
                    <p:spPr>
                      <a:xfrm>
                        <a:off x="5854700" y="2381250"/>
                        <a:ext cx="946150" cy="422275"/>
                      </a:xfrm>
                      <a:prstGeom prst="rect">
                        <a:avLst/>
                      </a:prstGeom>
                      <a:noFill/>
                      <a:ln w="38100">
                        <a:noFill/>
                        <a:miter/>
                      </a:ln>
                    </p:spPr>
                  </p:pic>
                </p:oleObj>
              </mc:Fallback>
            </mc:AlternateContent>
          </a:graphicData>
        </a:graphic>
      </p:graphicFrame>
      <p:graphicFrame>
        <p:nvGraphicFramePr>
          <p:cNvPr id="48133" name="Object 8"/>
          <p:cNvGraphicFramePr/>
          <p:nvPr/>
        </p:nvGraphicFramePr>
        <p:xfrm>
          <a:off x="1187450" y="3644900"/>
          <a:ext cx="7493000" cy="857250"/>
        </p:xfrm>
        <a:graphic>
          <a:graphicData uri="http://schemas.openxmlformats.org/presentationml/2006/ole">
            <mc:AlternateContent xmlns:mc="http://schemas.openxmlformats.org/markup-compatibility/2006">
              <mc:Choice xmlns:v="urn:schemas-microsoft-com:vml" Requires="v">
                <p:oleObj spid="_x0000_s3117" name="" r:id="rId5" imgW="3200400" imgH="419100" progId="Equation.3">
                  <p:embed/>
                </p:oleObj>
              </mc:Choice>
              <mc:Fallback>
                <p:oleObj name="" r:id="rId5" imgW="3200400" imgH="419100" progId="Equation.3">
                  <p:embed/>
                  <p:pic>
                    <p:nvPicPr>
                      <p:cNvPr id="0" name="图片 3116"/>
                      <p:cNvPicPr/>
                      <p:nvPr/>
                    </p:nvPicPr>
                    <p:blipFill>
                      <a:blip r:embed="rId6"/>
                      <a:stretch>
                        <a:fillRect/>
                      </a:stretch>
                    </p:blipFill>
                    <p:spPr>
                      <a:xfrm>
                        <a:off x="1187450" y="3644900"/>
                        <a:ext cx="7493000" cy="857250"/>
                      </a:xfrm>
                      <a:prstGeom prst="rect">
                        <a:avLst/>
                      </a:prstGeom>
                      <a:noFill/>
                      <a:ln w="38100">
                        <a:noFill/>
                        <a:miter/>
                      </a:ln>
                    </p:spPr>
                  </p:pic>
                </p:oleObj>
              </mc:Fallback>
            </mc:AlternateContent>
          </a:graphicData>
        </a:graphic>
      </p:graphicFrame>
      <p:sp>
        <p:nvSpPr>
          <p:cNvPr id="7" name="TextBox 6"/>
          <p:cNvSpPr txBox="1"/>
          <p:nvPr/>
        </p:nvSpPr>
        <p:spPr>
          <a:xfrm>
            <a:off x="6516216" y="3356992"/>
            <a:ext cx="2502608" cy="40011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uLnTx/>
                <a:uFillTx/>
                <a:latin typeface="+mn-lt"/>
                <a:ea typeface="+mn-ea"/>
                <a:cs typeface="+mn-cs"/>
              </a:rPr>
              <a:t>约定：</a:t>
            </a:r>
            <a:r>
              <a:rPr kumimoji="0" lang="en-US" altLang="zh-CN" sz="2000" b="0" i="0" u="none" strike="noStrike" kern="1200" cap="none" spc="0" normalizeH="0" baseline="0" noProof="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uLnTx/>
                <a:uFillTx/>
                <a:latin typeface="+mn-lt"/>
                <a:ea typeface="+mn-ea"/>
                <a:cs typeface="+mn-cs"/>
              </a:rPr>
              <a:t>0</a:t>
            </a:r>
            <a:r>
              <a:rPr kumimoji="0" lang="zh-CN" altLang="en-US" sz="2000" b="0" i="0" u="none" strike="noStrike" kern="1200" cap="none" spc="0" normalizeH="0" baseline="0" noProof="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uLnTx/>
                <a:uFillTx/>
                <a:latin typeface="+mn-lt"/>
                <a:ea typeface="+mn-ea"/>
                <a:cs typeface="+mn-cs"/>
              </a:rPr>
              <a:t>！和</a:t>
            </a:r>
            <a:r>
              <a:rPr kumimoji="0" lang="en-US" altLang="zh-CN" sz="2000" b="0" i="0" u="none" strike="noStrike" kern="1200" cap="none" spc="0" normalizeH="0" baseline="0" noProof="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uLnTx/>
                <a:uFillTx/>
                <a:latin typeface="+mn-lt"/>
                <a:ea typeface="+mn-ea"/>
                <a:cs typeface="+mn-cs"/>
              </a:rPr>
              <a:t>0</a:t>
            </a:r>
            <a:r>
              <a:rPr kumimoji="0" lang="en-US" altLang="zh-CN" sz="2000" b="0" i="0" u="none" strike="noStrike" kern="1200" cap="none" spc="0" normalizeH="0" baseline="30000" noProof="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uLnTx/>
                <a:uFillTx/>
                <a:latin typeface="+mn-lt"/>
                <a:ea typeface="+mn-ea"/>
                <a:cs typeface="+mn-cs"/>
              </a:rPr>
              <a:t>0</a:t>
            </a:r>
            <a:r>
              <a:rPr kumimoji="0" lang="zh-CN" altLang="en-US" sz="2000" b="0" i="0" u="none" strike="noStrike" kern="1200" cap="none" spc="0" normalizeH="0" baseline="0" noProof="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uLnTx/>
                <a:uFillTx/>
                <a:latin typeface="+mn-lt"/>
                <a:ea typeface="+mn-ea"/>
                <a:cs typeface="+mn-cs"/>
              </a:rPr>
              <a:t>均为</a:t>
            </a:r>
            <a:r>
              <a:rPr kumimoji="0" lang="en-US" altLang="zh-CN" sz="2000" b="0" i="0" u="none" strike="noStrike" kern="1200" cap="none" spc="0" normalizeH="0" baseline="0" noProof="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uLnTx/>
                <a:uFillTx/>
                <a:latin typeface="+mn-lt"/>
                <a:ea typeface="+mn-ea"/>
                <a:cs typeface="+mn-cs"/>
              </a:rPr>
              <a:t>1</a:t>
            </a:r>
            <a:endParaRPr kumimoji="0" lang="zh-CN" altLang="en-US" sz="2000" b="0" i="0" u="none" strike="noStrike" kern="1200" cap="none" spc="0" normalizeH="0" baseline="0" noProof="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uLnTx/>
              <a:uFillTx/>
              <a:latin typeface="+mn-lt"/>
              <a:ea typeface="+mn-ea"/>
              <a:cs typeface="+mn-cs"/>
            </a:endParaRPr>
          </a:p>
        </p:txBody>
      </p:sp>
    </p:spTree>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内容占位符 2"/>
          <p:cNvSpPr>
            <a:spLocks noGrp="1"/>
          </p:cNvSpPr>
          <p:nvPr>
            <p:ph idx="1"/>
          </p:nvPr>
        </p:nvSpPr>
        <p:spPr>
          <a:xfrm>
            <a:off x="457200" y="604838"/>
            <a:ext cx="8229600" cy="4525963"/>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说明</a:t>
            </a:r>
            <a:endPar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P</a:t>
            </a:r>
            <a:r>
              <a:rPr kumimoji="0" lang="en-US" altLang="zh-CN" sz="2400" b="1" i="0" u="none" strike="noStrike" kern="1200" cap="none" spc="0" normalizeH="0" baseline="-25000" noProof="1">
                <a:ln>
                  <a:noFill/>
                </a:ln>
                <a:solidFill>
                  <a:schemeClr val="tx1"/>
                </a:solidFill>
                <a:effectLst/>
                <a:uLnTx/>
                <a:uFillTx/>
                <a:latin typeface="Times New Roman" panose="02020603050405020304" pitchFamily="18" charset="0"/>
                <a:ea typeface="楷体" panose="02010609060101010101" pitchFamily="49" charset="-122"/>
                <a:cs typeface="+mn-cs"/>
              </a:rPr>
              <a:t>i </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	</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控制点</a:t>
            </a:r>
            <a:endPar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B</a:t>
            </a:r>
            <a:r>
              <a:rPr kumimoji="0" lang="en-US" altLang="zh-CN" sz="2400" b="1" i="0" u="none" strike="noStrike" kern="1200" cap="none" spc="0" normalizeH="0" baseline="-25000" noProof="1">
                <a:ln>
                  <a:noFill/>
                </a:ln>
                <a:solidFill>
                  <a:schemeClr val="tx1"/>
                </a:solidFill>
                <a:effectLst/>
                <a:uLnTx/>
                <a:uFillTx/>
                <a:latin typeface="Times New Roman" panose="02020603050405020304" pitchFamily="18" charset="0"/>
                <a:ea typeface="楷体" panose="02010609060101010101" pitchFamily="49" charset="-122"/>
                <a:cs typeface="+mn-cs"/>
              </a:rPr>
              <a:t>i</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 	Beziér</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基函数</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 </a:t>
            </a:r>
            <a:endPar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t 	</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参数，可以看做在曲线上的比例</a:t>
            </a:r>
            <a:endPar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n</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次</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Beziér</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曲线有</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n+1</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个控制点</a:t>
            </a:r>
            <a:endPar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1=(</a:t>
            </a:r>
            <a:r>
              <a:rPr kumimoji="0" lang="en-US" altLang="zh-CN" sz="2400" b="1" i="1"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t</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+(1-</a:t>
            </a:r>
            <a:r>
              <a:rPr kumimoji="0" lang="en-US" altLang="zh-CN" sz="2400" b="1" i="1"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t</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a:t>
            </a:r>
            <a:r>
              <a:rPr kumimoji="0" lang="en-US" altLang="zh-CN" sz="2400" b="1" i="1" u="none" strike="noStrike" kern="1200" cap="none" spc="0" normalizeH="0" baseline="30000" noProof="1">
                <a:ln>
                  <a:noFill/>
                </a:ln>
                <a:solidFill>
                  <a:schemeClr val="tx1"/>
                </a:solidFill>
                <a:effectLst/>
                <a:uLnTx/>
                <a:uFillTx/>
                <a:latin typeface="Times New Roman" panose="02020603050405020304" pitchFamily="18" charset="0"/>
                <a:ea typeface="楷体" panose="02010609060101010101" pitchFamily="49" charset="-122"/>
                <a:cs typeface="+mn-cs"/>
              </a:rPr>
              <a:t>n</a:t>
            </a:r>
            <a:endParaRPr kumimoji="0" lang="en-US" altLang="zh-CN" sz="2400" b="1" i="1" u="none" strike="noStrike" kern="1200" cap="none" spc="0" normalizeH="0" baseline="30000" noProof="1">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endParaRPr kumimoji="0" lang="zh-CN" altLang="en-US" sz="28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p:txBody>
      </p:sp>
      <p:pic>
        <p:nvPicPr>
          <p:cNvPr id="49154" name="Picture 3" descr="C:\Users\a\Desktop\bezier.gif"/>
          <p:cNvPicPr>
            <a:picLocks noChangeAspect="1"/>
          </p:cNvPicPr>
          <p:nvPr/>
        </p:nvPicPr>
        <p:blipFill>
          <a:blip r:embed="rId1"/>
          <a:stretch>
            <a:fillRect/>
          </a:stretch>
        </p:blipFill>
        <p:spPr>
          <a:xfrm>
            <a:off x="1035050" y="3644900"/>
            <a:ext cx="6697663" cy="2830513"/>
          </a:xfrm>
          <a:prstGeom prst="rect">
            <a:avLst/>
          </a:prstGeom>
          <a:noFill/>
          <a:ln w="9525">
            <a:noFill/>
          </a:ln>
        </p:spPr>
      </p:pic>
      <p:sp>
        <p:nvSpPr>
          <p:cNvPr id="49155" name="TextBox 1"/>
          <p:cNvSpPr txBox="1"/>
          <p:nvPr/>
        </p:nvSpPr>
        <p:spPr>
          <a:xfrm>
            <a:off x="2124075" y="6481763"/>
            <a:ext cx="5761038" cy="369887"/>
          </a:xfrm>
          <a:prstGeom prst="rect">
            <a:avLst/>
          </a:prstGeom>
          <a:noFill/>
          <a:ln w="9525">
            <a:noFill/>
          </a:ln>
        </p:spPr>
        <p:txBody>
          <a:bodyPr anchor="t" anchorCtr="0">
            <a:spAutoFit/>
          </a:bodyPr>
          <a:p>
            <a:pPr>
              <a:buFontTx/>
            </a:pPr>
            <a:r>
              <a:rPr lang="en-US" altLang="zh-CN" sz="1800" dirty="0">
                <a:solidFill>
                  <a:schemeClr val="tx1"/>
                </a:solidFill>
                <a:latin typeface="Times New Roman" panose="02020603050405020304" pitchFamily="18" charset="0"/>
                <a:ea typeface="宋体" panose="02010600030101010101" pitchFamily="2" charset="-122"/>
              </a:rPr>
              <a:t>https://www.jasondavies.com/animated-bezier/</a:t>
            </a:r>
            <a:endParaRPr lang="zh-CN" altLang="en-US" sz="18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1" name="Picture 8" descr="http://202.38.193.234/jzzt1/%BF%CE%B3%CC%B8%C5%CA%F6/%BD%CC%D1%A7%C6%BD%CC%A8/JXPT/centerpage5/page5/JiBen/gongju/225.gif"/>
          <p:cNvPicPr>
            <a:picLocks noChangeAspect="1"/>
          </p:cNvPicPr>
          <p:nvPr/>
        </p:nvPicPr>
        <p:blipFill>
          <a:blip r:embed="rId1"/>
          <a:stretch>
            <a:fillRect/>
          </a:stretch>
        </p:blipFill>
        <p:spPr>
          <a:xfrm>
            <a:off x="251460" y="4554855"/>
            <a:ext cx="3363595" cy="1933575"/>
          </a:xfrm>
          <a:prstGeom prst="rect">
            <a:avLst/>
          </a:prstGeom>
          <a:noFill/>
          <a:ln w="9525">
            <a:noFill/>
          </a:ln>
        </p:spPr>
      </p:pic>
      <p:sp>
        <p:nvSpPr>
          <p:cNvPr id="10242" name="标题 1"/>
          <p:cNvSpPr>
            <a:spLocks noGrp="1"/>
          </p:cNvSpPr>
          <p:nvPr>
            <p:ph type="title"/>
          </p:nvPr>
        </p:nvSpPr>
        <p:spPr>
          <a:xfrm>
            <a:off x="457200" y="274638"/>
            <a:ext cx="8229600" cy="830262"/>
          </a:xfrm>
        </p:spPr>
        <p:txBody>
          <a:bodyPr vert="horz" wrap="square" lIns="91440" tIns="45720" rIns="91440" bIns="45720" anchor="ctr" anchorCtr="0"/>
          <a:p>
            <a:pPr eaLnBrk="1" hangingPunct="1"/>
            <a:r>
              <a:rPr lang="zh-CN" altLang="en-US" kern="1200" dirty="0">
                <a:latin typeface="楷体" panose="02010609060101010101" pitchFamily="49" charset="-122"/>
                <a:ea typeface="楷体" panose="02010609060101010101" pitchFamily="49" charset="-122"/>
                <a:cs typeface="+mj-cs"/>
              </a:rPr>
              <a:t>曲线曲面造型的发展过程</a:t>
            </a:r>
            <a:endParaRPr lang="zh-CN" altLang="en-US" kern="1200" dirty="0">
              <a:latin typeface="楷体" panose="02010609060101010101" pitchFamily="49" charset="-122"/>
              <a:ea typeface="楷体" panose="02010609060101010101" pitchFamily="49" charset="-122"/>
              <a:cs typeface="+mj-cs"/>
            </a:endParaRPr>
          </a:p>
        </p:txBody>
      </p:sp>
      <p:sp>
        <p:nvSpPr>
          <p:cNvPr id="7172" name="内容占位符 2"/>
          <p:cNvSpPr>
            <a:spLocks noGrp="1"/>
          </p:cNvSpPr>
          <p:nvPr>
            <p:ph idx="1"/>
          </p:nvPr>
        </p:nvSpPr>
        <p:spPr>
          <a:xfrm>
            <a:off x="214313" y="1557338"/>
            <a:ext cx="8643938" cy="28829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早期手工绘图</a:t>
            </a:r>
            <a:endParaRPr kumimoji="0" lang="en-US" altLang="zh-CN"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直线，平面，二次曲线</a:t>
            </a:r>
            <a:endParaRPr kumimoji="0" lang="en-US" altLang="zh-CN"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1143000" marR="0" lvl="2" indent="-2286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对于非圆曲线，绘制时的一般方法是借助于曲线板</a:t>
            </a:r>
            <a:r>
              <a:rPr kumimoji="0" lang="zh-CN" altLang="en-US" sz="2400" i="0" u="none" strike="noStrike" kern="1200" cap="none" spc="0" normalizeH="0" baseline="0" noProof="0" smtClean="0">
                <a:ln>
                  <a:noFill/>
                </a:ln>
                <a:solidFill>
                  <a:srgbClr val="0066FF"/>
                </a:solidFill>
                <a:effectLst/>
                <a:uLnTx/>
                <a:uFillTx/>
                <a:latin typeface="楷体" panose="02010609060101010101" pitchFamily="49" charset="-122"/>
                <a:ea typeface="楷体" panose="02010609060101010101" pitchFamily="49" charset="-122"/>
                <a:cs typeface="+mn-cs"/>
              </a:rPr>
              <a:t>先确定一些满足条件的位于曲线上的点，然后借用曲线板把这些点分段光滑地连接成曲线。</a:t>
            </a:r>
            <a:endPar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有弹性的细木条、压铁</a:t>
            </a:r>
            <a:endParaRPr kumimoji="0" lang="en-US" altLang="zh-CN"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457200" marR="0" lvl="1"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  不便于计算机处理</a:t>
            </a:r>
            <a:endPar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p:txBody>
      </p:sp>
      <p:pic>
        <p:nvPicPr>
          <p:cNvPr id="10244" name="Picture 3"/>
          <p:cNvPicPr>
            <a:picLocks noChangeAspect="1"/>
          </p:cNvPicPr>
          <p:nvPr/>
        </p:nvPicPr>
        <p:blipFill>
          <a:blip r:embed="rId2"/>
          <a:stretch>
            <a:fillRect/>
          </a:stretch>
        </p:blipFill>
        <p:spPr>
          <a:xfrm>
            <a:off x="6337300" y="950913"/>
            <a:ext cx="1852613" cy="1433512"/>
          </a:xfrm>
          <a:prstGeom prst="rect">
            <a:avLst/>
          </a:prstGeom>
          <a:noFill/>
          <a:ln w="9525">
            <a:noFill/>
          </a:ln>
        </p:spPr>
      </p:pic>
      <p:pic>
        <p:nvPicPr>
          <p:cNvPr id="10245" name="Picture 5" descr="draftweight02"/>
          <p:cNvPicPr>
            <a:picLocks noChangeAspect="1"/>
          </p:cNvPicPr>
          <p:nvPr/>
        </p:nvPicPr>
        <p:blipFill>
          <a:blip r:embed="rId3"/>
          <a:stretch>
            <a:fillRect/>
          </a:stretch>
        </p:blipFill>
        <p:spPr>
          <a:xfrm>
            <a:off x="3924300" y="4437063"/>
            <a:ext cx="2736850" cy="2055812"/>
          </a:xfrm>
          <a:prstGeom prst="rect">
            <a:avLst/>
          </a:prstGeom>
          <a:noFill/>
          <a:ln w="9525">
            <a:noFill/>
          </a:ln>
        </p:spPr>
      </p:pic>
      <p:pic>
        <p:nvPicPr>
          <p:cNvPr id="10246" name="Picture 8" descr="https://pic4.zhimg.com/80/v2-0cefde57de8b9d2041d5926a7427ec8f_720w.jpg"/>
          <p:cNvPicPr>
            <a:picLocks noChangeAspect="1"/>
          </p:cNvPicPr>
          <p:nvPr/>
        </p:nvPicPr>
        <p:blipFill>
          <a:blip r:embed="rId4"/>
          <a:stretch>
            <a:fillRect/>
          </a:stretch>
        </p:blipFill>
        <p:spPr>
          <a:xfrm>
            <a:off x="7262813" y="4581525"/>
            <a:ext cx="1200150" cy="1277938"/>
          </a:xfrm>
          <a:prstGeom prst="rect">
            <a:avLst/>
          </a:prstGeom>
          <a:noFill/>
          <a:ln w="9525">
            <a:noFill/>
          </a:ln>
        </p:spPr>
      </p:pic>
      <p:sp>
        <p:nvSpPr>
          <p:cNvPr id="10247" name="TextBox 1"/>
          <p:cNvSpPr txBox="1"/>
          <p:nvPr/>
        </p:nvSpPr>
        <p:spPr>
          <a:xfrm>
            <a:off x="7154863" y="6029325"/>
            <a:ext cx="1989137" cy="645160"/>
          </a:xfrm>
          <a:prstGeom prst="rect">
            <a:avLst/>
          </a:prstGeom>
          <a:noFill/>
          <a:ln w="9525">
            <a:noFill/>
          </a:ln>
        </p:spPr>
        <p:txBody>
          <a:bodyPr anchor="t" anchorCtr="0">
            <a:spAutoFit/>
          </a:bodyPr>
          <a:p>
            <a:pPr>
              <a:buFontTx/>
            </a:pPr>
            <a:r>
              <a:rPr lang="en-US" altLang="zh-CN" sz="1200" b="0" dirty="0">
                <a:solidFill>
                  <a:schemeClr val="tx1"/>
                </a:solidFill>
                <a:latin typeface="Times New Roman" panose="02020603050405020304" pitchFamily="18" charset="0"/>
                <a:ea typeface="宋体" panose="02010600030101010101" pitchFamily="2" charset="-122"/>
              </a:rPr>
              <a:t>https://zhuanlan.zhihu.com/p/33588741?from_voters_page=true</a:t>
            </a:r>
            <a:endParaRPr lang="zh-CN" altLang="en-US" sz="12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标题 1"/>
          <p:cNvSpPr>
            <a:spLocks noGrp="1"/>
          </p:cNvSpPr>
          <p:nvPr>
            <p:ph type="title"/>
          </p:nvPr>
        </p:nvSpPr>
        <p:spPr>
          <a:xfrm>
            <a:off x="457200" y="274638"/>
            <a:ext cx="8229600" cy="796925"/>
          </a:xfrm>
        </p:spPr>
        <p:txBody>
          <a:bodyPr vert="horz" wrap="square" lIns="91440" tIns="45720" rIns="91440" bIns="45720" anchor="ctr" anchorCtr="0"/>
          <a:p>
            <a:pPr eaLnBrk="1" hangingPunct="1"/>
            <a:r>
              <a:rPr lang="zh-CN" altLang="en-US" b="1" kern="1200" dirty="0">
                <a:latin typeface="华文楷体" panose="02010600040101010101" pitchFamily="2" charset="-122"/>
                <a:ea typeface="华文楷体" panose="02010600040101010101" pitchFamily="2" charset="-122"/>
                <a:cs typeface="+mj-cs"/>
              </a:rPr>
              <a:t>（一）一次</a:t>
            </a:r>
            <a:r>
              <a:rPr lang="en-US" altLang="zh-CN" b="1" kern="1200" dirty="0">
                <a:latin typeface="华文楷体" panose="02010600040101010101" pitchFamily="2" charset="-122"/>
                <a:ea typeface="华文楷体" panose="02010600040101010101" pitchFamily="2" charset="-122"/>
                <a:cs typeface="+mj-cs"/>
              </a:rPr>
              <a:t>Bezier</a:t>
            </a:r>
            <a:r>
              <a:rPr lang="zh-CN" altLang="en-US" b="1" kern="1200" dirty="0">
                <a:latin typeface="华文楷体" panose="02010600040101010101" pitchFamily="2" charset="-122"/>
                <a:ea typeface="华文楷体" panose="02010600040101010101" pitchFamily="2" charset="-122"/>
                <a:cs typeface="+mj-cs"/>
              </a:rPr>
              <a:t>曲线</a:t>
            </a:r>
            <a:endParaRPr lang="zh-CN" altLang="en-US" b="1" kern="1200" dirty="0">
              <a:latin typeface="华文楷体" panose="02010600040101010101" pitchFamily="2" charset="-122"/>
              <a:ea typeface="华文楷体" panose="02010600040101010101" pitchFamily="2" charset="-122"/>
              <a:cs typeface="+mj-cs"/>
            </a:endParaRPr>
          </a:p>
        </p:txBody>
      </p:sp>
      <p:sp>
        <p:nvSpPr>
          <p:cNvPr id="51202" name="内容占位符 2"/>
          <p:cNvSpPr>
            <a:spLocks noGrp="1"/>
          </p:cNvSpPr>
          <p:nvPr>
            <p:ph idx="1"/>
          </p:nvPr>
        </p:nvSpPr>
        <p:spPr>
          <a:xfrm>
            <a:off x="428625" y="1428750"/>
            <a:ext cx="8229600" cy="4525963"/>
          </a:xfrm>
        </p:spPr>
        <p:txBody>
          <a:bodyPr vert="horz" wrap="square" lIns="91440" tIns="45720" rIns="91440" bIns="45720" anchor="t" anchorCtr="0"/>
          <a:p>
            <a:pPr eaLnBrk="1" hangingPunct="1"/>
            <a:r>
              <a:rPr lang="en-US" altLang="zh-CN" sz="2400" b="1" kern="1200" dirty="0">
                <a:latin typeface="华文楷体" panose="02010600040101010101" pitchFamily="2" charset="-122"/>
                <a:ea typeface="华文楷体" panose="02010600040101010101" pitchFamily="2" charset="-122"/>
                <a:cs typeface="+mn-cs"/>
              </a:rPr>
              <a:t>P0,P1</a:t>
            </a:r>
            <a:r>
              <a:rPr lang="zh-CN" altLang="en-US" sz="2400" b="1" kern="1200" dirty="0">
                <a:latin typeface="楷体" panose="02010609060101010101" pitchFamily="49" charset="-122"/>
                <a:ea typeface="楷体" panose="02010609060101010101" pitchFamily="49" charset="-122"/>
                <a:cs typeface="+mn-cs"/>
              </a:rPr>
              <a:t>两个控制点</a:t>
            </a:r>
            <a:endParaRPr lang="en-US" altLang="zh-CN" sz="2400" b="1" kern="1200" dirty="0">
              <a:latin typeface="华文楷体" panose="02010600040101010101" pitchFamily="2" charset="-122"/>
              <a:ea typeface="华文楷体" panose="02010600040101010101" pitchFamily="2" charset="-122"/>
              <a:cs typeface="+mn-cs"/>
            </a:endParaRPr>
          </a:p>
          <a:p>
            <a:pPr eaLnBrk="1" hangingPunct="1"/>
            <a:endParaRPr lang="en-US" altLang="zh-CN" sz="2400" kern="1200" dirty="0">
              <a:latin typeface="华文楷体" panose="02010600040101010101" pitchFamily="2" charset="-122"/>
              <a:ea typeface="华文楷体" panose="02010600040101010101" pitchFamily="2" charset="-122"/>
              <a:cs typeface="+mn-cs"/>
            </a:endParaRPr>
          </a:p>
          <a:p>
            <a:pPr eaLnBrk="1" hangingPunct="1"/>
            <a:endParaRPr lang="en-US" altLang="zh-CN" sz="2400" kern="1200" dirty="0">
              <a:latin typeface="华文楷体" panose="02010600040101010101" pitchFamily="2" charset="-122"/>
              <a:ea typeface="华文楷体" panose="02010600040101010101" pitchFamily="2" charset="-122"/>
              <a:cs typeface="+mn-cs"/>
            </a:endParaRPr>
          </a:p>
          <a:p>
            <a:pPr eaLnBrk="1" hangingPunct="1"/>
            <a:r>
              <a:rPr lang="en-US" altLang="zh-CN" sz="2400" b="1" kern="1200" dirty="0">
                <a:latin typeface="华文楷体" panose="02010600040101010101" pitchFamily="2" charset="-122"/>
                <a:ea typeface="华文楷体" panose="02010600040101010101" pitchFamily="2" charset="-122"/>
                <a:cs typeface="+mn-cs"/>
              </a:rPr>
              <a:t>t=0</a:t>
            </a:r>
            <a:r>
              <a:rPr lang="zh-CN" altLang="en-US" sz="2400" b="1" kern="1200" dirty="0">
                <a:latin typeface="华文楷体" panose="02010600040101010101" pitchFamily="2" charset="-122"/>
                <a:ea typeface="华文楷体" panose="02010600040101010101" pitchFamily="2" charset="-122"/>
                <a:cs typeface="+mn-cs"/>
              </a:rPr>
              <a:t>和</a:t>
            </a:r>
            <a:r>
              <a:rPr lang="en-US" altLang="zh-CN" sz="2400" b="1" kern="1200" dirty="0">
                <a:latin typeface="华文楷体" panose="02010600040101010101" pitchFamily="2" charset="-122"/>
                <a:ea typeface="华文楷体" panose="02010600040101010101" pitchFamily="2" charset="-122"/>
                <a:cs typeface="+mn-cs"/>
              </a:rPr>
              <a:t>t=1</a:t>
            </a:r>
            <a:endParaRPr lang="en-US" altLang="zh-CN" sz="2400" b="1" kern="1200" dirty="0">
              <a:latin typeface="华文楷体" panose="02010600040101010101" pitchFamily="2" charset="-122"/>
              <a:ea typeface="华文楷体" panose="02010600040101010101" pitchFamily="2" charset="-122"/>
              <a:cs typeface="+mn-cs"/>
            </a:endParaRPr>
          </a:p>
          <a:p>
            <a:pPr eaLnBrk="1" hangingPunct="1"/>
            <a:r>
              <a:rPr lang="en-US" altLang="zh-CN" sz="2400" b="1" kern="1200" dirty="0">
                <a:latin typeface="华文楷体" panose="02010600040101010101" pitchFamily="2" charset="-122"/>
                <a:ea typeface="华文楷体" panose="02010600040101010101" pitchFamily="2" charset="-122"/>
                <a:cs typeface="+mn-cs"/>
              </a:rPr>
              <a:t>t</a:t>
            </a:r>
            <a:r>
              <a:rPr lang="zh-CN" altLang="en-US" sz="2400" b="1" kern="1200" dirty="0">
                <a:latin typeface="华文楷体" panose="02010600040101010101" pitchFamily="2" charset="-122"/>
                <a:ea typeface="华文楷体" panose="02010600040101010101" pitchFamily="2" charset="-122"/>
                <a:cs typeface="+mn-cs"/>
              </a:rPr>
              <a:t>的含义？</a:t>
            </a:r>
            <a:endParaRPr lang="en-US" altLang="zh-CN" sz="2400" b="1" kern="1200" dirty="0">
              <a:latin typeface="华文楷体" panose="02010600040101010101" pitchFamily="2" charset="-122"/>
              <a:ea typeface="华文楷体" panose="02010600040101010101" pitchFamily="2" charset="-122"/>
              <a:cs typeface="+mn-cs"/>
            </a:endParaRPr>
          </a:p>
        </p:txBody>
      </p:sp>
      <p:graphicFrame>
        <p:nvGraphicFramePr>
          <p:cNvPr id="51203" name="Object 4"/>
          <p:cNvGraphicFramePr/>
          <p:nvPr/>
        </p:nvGraphicFramePr>
        <p:xfrm>
          <a:off x="1089025" y="2060575"/>
          <a:ext cx="7080250" cy="523875"/>
        </p:xfrm>
        <a:graphic>
          <a:graphicData uri="http://schemas.openxmlformats.org/presentationml/2006/ole">
            <mc:AlternateContent xmlns:mc="http://schemas.openxmlformats.org/markup-compatibility/2006">
              <mc:Choice xmlns:v="urn:schemas-microsoft-com:vml" Requires="v">
                <p:oleObj spid="_x0000_s3114" name="" r:id="rId1" imgW="4165600" imgH="304800" progId="Equation.DSMT4">
                  <p:embed/>
                </p:oleObj>
              </mc:Choice>
              <mc:Fallback>
                <p:oleObj name="" r:id="rId1" imgW="4165600" imgH="304800" progId="Equation.DSMT4">
                  <p:embed/>
                  <p:pic>
                    <p:nvPicPr>
                      <p:cNvPr id="0" name="图片 3113"/>
                      <p:cNvPicPr/>
                      <p:nvPr/>
                    </p:nvPicPr>
                    <p:blipFill>
                      <a:blip r:embed="rId2">
                        <a:clrChange>
                          <a:clrFrom>
                            <a:srgbClr val="000000"/>
                          </a:clrFrom>
                          <a:clrTo>
                            <a:srgbClr val="FFFF00"/>
                          </a:clrTo>
                        </a:clrChange>
                      </a:blip>
                      <a:stretch>
                        <a:fillRect/>
                      </a:stretch>
                    </p:blipFill>
                    <p:spPr>
                      <a:xfrm>
                        <a:off x="1089025" y="2060575"/>
                        <a:ext cx="7080250" cy="523875"/>
                      </a:xfrm>
                      <a:prstGeom prst="rect">
                        <a:avLst/>
                      </a:prstGeom>
                      <a:noFill/>
                      <a:ln w="38100">
                        <a:noFill/>
                        <a:miter/>
                      </a:ln>
                    </p:spPr>
                  </p:pic>
                </p:oleObj>
              </mc:Fallback>
            </mc:AlternateContent>
          </a:graphicData>
        </a:graphic>
      </p:graphicFrame>
      <p:pic>
        <p:nvPicPr>
          <p:cNvPr id="51204" name="Picture 8" descr="linearinterpolation2"/>
          <p:cNvPicPr>
            <a:picLocks noChangeAspect="1"/>
          </p:cNvPicPr>
          <p:nvPr/>
        </p:nvPicPr>
        <p:blipFill>
          <a:blip r:embed="rId3"/>
          <a:stretch>
            <a:fillRect/>
          </a:stretch>
        </p:blipFill>
        <p:spPr>
          <a:xfrm>
            <a:off x="5214938" y="3214688"/>
            <a:ext cx="3502025" cy="1585912"/>
          </a:xfrm>
          <a:prstGeom prst="rect">
            <a:avLst/>
          </a:prstGeom>
          <a:noFill/>
          <a:ln w="9525">
            <a:noFill/>
          </a:ln>
        </p:spPr>
      </p:pic>
      <p:pic>
        <p:nvPicPr>
          <p:cNvPr id="51207" name="图片 3"/>
          <p:cNvPicPr>
            <a:picLocks noChangeAspect="1"/>
          </p:cNvPicPr>
          <p:nvPr/>
        </p:nvPicPr>
        <p:blipFill>
          <a:blip r:embed="rId4"/>
          <a:stretch>
            <a:fillRect/>
          </a:stretch>
        </p:blipFill>
        <p:spPr>
          <a:xfrm>
            <a:off x="1116013" y="4437063"/>
            <a:ext cx="3429000" cy="1428750"/>
          </a:xfrm>
          <a:prstGeom prst="rect">
            <a:avLst/>
          </a:prstGeom>
          <a:noFill/>
          <a:ln w="9525">
            <a:noFill/>
          </a:ln>
        </p:spPr>
      </p:pic>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标题 1"/>
          <p:cNvSpPr>
            <a:spLocks noGrp="1"/>
          </p:cNvSpPr>
          <p:nvPr>
            <p:ph type="title"/>
          </p:nvPr>
        </p:nvSpPr>
        <p:spPr/>
        <p:txBody>
          <a:bodyPr vert="horz" wrap="square" lIns="91440" tIns="45720" rIns="91440" bIns="45720" anchor="ctr" anchorCtr="0"/>
          <a:p>
            <a:pPr eaLnBrk="1" hangingPunct="1"/>
            <a:r>
              <a:rPr lang="zh-CN" altLang="en-US" b="1" kern="1200" dirty="0">
                <a:latin typeface="华文楷体" panose="02010600040101010101" pitchFamily="2" charset="-122"/>
                <a:ea typeface="华文楷体" panose="02010600040101010101" pitchFamily="2" charset="-122"/>
                <a:cs typeface="+mj-cs"/>
              </a:rPr>
              <a:t>（二）二次</a:t>
            </a:r>
            <a:r>
              <a:rPr lang="en-US" altLang="zh-CN" b="1" kern="1200" dirty="0">
                <a:latin typeface="华文楷体" panose="02010600040101010101" pitchFamily="2" charset="-122"/>
                <a:ea typeface="华文楷体" panose="02010600040101010101" pitchFamily="2" charset="-122"/>
                <a:cs typeface="+mj-cs"/>
              </a:rPr>
              <a:t>Bezier</a:t>
            </a:r>
            <a:r>
              <a:rPr lang="zh-CN" altLang="en-US" b="1" kern="1200" dirty="0">
                <a:latin typeface="华文楷体" panose="02010600040101010101" pitchFamily="2" charset="-122"/>
                <a:ea typeface="华文楷体" panose="02010600040101010101" pitchFamily="2" charset="-122"/>
                <a:cs typeface="+mj-cs"/>
              </a:rPr>
              <a:t>曲线</a:t>
            </a:r>
            <a:endParaRPr lang="zh-CN" altLang="en-US" b="1" kern="1200" dirty="0">
              <a:latin typeface="华文楷体" panose="02010600040101010101" pitchFamily="2" charset="-122"/>
              <a:ea typeface="华文楷体" panose="02010600040101010101" pitchFamily="2" charset="-122"/>
              <a:cs typeface="+mj-cs"/>
            </a:endParaRPr>
          </a:p>
        </p:txBody>
      </p:sp>
      <p:sp>
        <p:nvSpPr>
          <p:cNvPr id="52226" name="内容占位符 2"/>
          <p:cNvSpPr txBox="1"/>
          <p:nvPr/>
        </p:nvSpPr>
        <p:spPr>
          <a:xfrm>
            <a:off x="346075" y="1390650"/>
            <a:ext cx="8229600" cy="4525963"/>
          </a:xfrm>
          <a:prstGeom prst="rect">
            <a:avLst/>
          </a:prstGeom>
          <a:noFill/>
          <a:ln w="9525">
            <a:noFill/>
          </a:ln>
        </p:spPr>
        <p:txBody>
          <a:bodyPr anchor="t" anchorCtr="0"/>
          <a:p>
            <a:pPr marL="342900" indent="-342900">
              <a:lnSpc>
                <a:spcPct val="90000"/>
              </a:lnSpc>
              <a:spcBef>
                <a:spcPct val="18000"/>
              </a:spcBef>
              <a:buFont typeface="Arial" panose="020B0604020202020204" pitchFamily="34" charset="0"/>
              <a:buChar char="•"/>
            </a:pPr>
            <a:r>
              <a:rPr lang="en-US" altLang="zh-CN" sz="2800" b="0" dirty="0">
                <a:solidFill>
                  <a:schemeClr val="tx1"/>
                </a:solidFill>
                <a:latin typeface="Times New Roman" panose="02020603050405020304" pitchFamily="18" charset="0"/>
                <a:ea typeface="宋体" panose="02010600030101010101" pitchFamily="2" charset="-122"/>
              </a:rPr>
              <a:t>P0, P1, P2</a:t>
            </a:r>
            <a:r>
              <a:rPr lang="zh-CN" altLang="en-US" sz="2800" dirty="0">
                <a:solidFill>
                  <a:schemeClr val="tx1"/>
                </a:solidFill>
                <a:latin typeface="楷体" panose="02010609060101010101" pitchFamily="49" charset="-122"/>
                <a:ea typeface="楷体" panose="02010609060101010101" pitchFamily="49" charset="-122"/>
              </a:rPr>
              <a:t>三个控制点</a:t>
            </a:r>
            <a:endParaRPr lang="en-US" altLang="zh-CN" sz="2800" b="0" dirty="0">
              <a:solidFill>
                <a:schemeClr val="tx1"/>
              </a:solidFill>
              <a:latin typeface="Times New Roman" panose="02020603050405020304" pitchFamily="18" charset="0"/>
              <a:ea typeface="宋体" panose="02010600030101010101" pitchFamily="2" charset="-122"/>
            </a:endParaRPr>
          </a:p>
          <a:p>
            <a:pPr marL="342900" indent="-342900">
              <a:lnSpc>
                <a:spcPct val="90000"/>
              </a:lnSpc>
              <a:spcBef>
                <a:spcPct val="18000"/>
              </a:spcBef>
              <a:buFont typeface="Arial" panose="020B0604020202020204" pitchFamily="34" charset="0"/>
              <a:buChar char="•"/>
            </a:pPr>
            <a:endParaRPr lang="en-US" altLang="zh-CN" sz="2400" b="0" dirty="0">
              <a:solidFill>
                <a:schemeClr val="tx1"/>
              </a:solidFill>
              <a:latin typeface="Times New Roman" panose="02020603050405020304" pitchFamily="18" charset="0"/>
              <a:ea typeface="宋体" panose="02010600030101010101" pitchFamily="2" charset="-122"/>
            </a:endParaRPr>
          </a:p>
          <a:p>
            <a:pPr marL="342900" indent="-342900">
              <a:lnSpc>
                <a:spcPct val="90000"/>
              </a:lnSpc>
              <a:spcBef>
                <a:spcPct val="18000"/>
              </a:spcBef>
              <a:buFont typeface="Arial" panose="020B0604020202020204" pitchFamily="34" charset="0"/>
              <a:buChar char="•"/>
            </a:pPr>
            <a:endParaRPr lang="en-US" altLang="zh-CN" sz="2400" b="0" dirty="0">
              <a:solidFill>
                <a:schemeClr val="tx1"/>
              </a:solidFill>
              <a:latin typeface="Times New Roman" panose="02020603050405020304" pitchFamily="18" charset="0"/>
              <a:ea typeface="宋体" panose="02010600030101010101" pitchFamily="2" charset="-122"/>
            </a:endParaRPr>
          </a:p>
          <a:p>
            <a:pPr marL="342900" indent="-342900">
              <a:lnSpc>
                <a:spcPct val="90000"/>
              </a:lnSpc>
              <a:spcBef>
                <a:spcPct val="18000"/>
              </a:spcBef>
              <a:buFont typeface="Arial" panose="020B0604020202020204" pitchFamily="34" charset="0"/>
              <a:buChar char="•"/>
            </a:pPr>
            <a:endParaRPr lang="en-US" altLang="zh-CN" sz="2400" b="0" dirty="0">
              <a:solidFill>
                <a:schemeClr val="tx1"/>
              </a:solidFill>
              <a:latin typeface="Times New Roman" panose="02020603050405020304" pitchFamily="18" charset="0"/>
              <a:ea typeface="宋体" panose="02010600030101010101" pitchFamily="2" charset="-122"/>
            </a:endParaRPr>
          </a:p>
          <a:p>
            <a:pPr marL="342900" indent="-342900">
              <a:lnSpc>
                <a:spcPct val="90000"/>
              </a:lnSpc>
              <a:spcBef>
                <a:spcPct val="18000"/>
              </a:spcBef>
              <a:buFont typeface="Arial" panose="020B0604020202020204" pitchFamily="34" charset="0"/>
              <a:buChar char="•"/>
            </a:pPr>
            <a:endParaRPr lang="en-US" altLang="zh-CN" sz="2400" b="0" dirty="0">
              <a:solidFill>
                <a:schemeClr val="tx1"/>
              </a:solidFill>
              <a:latin typeface="Times New Roman" panose="02020603050405020304" pitchFamily="18" charset="0"/>
              <a:ea typeface="宋体" panose="02010600030101010101" pitchFamily="2" charset="-122"/>
            </a:endParaRPr>
          </a:p>
          <a:p>
            <a:pPr marL="342900" indent="-342900">
              <a:lnSpc>
                <a:spcPct val="90000"/>
              </a:lnSpc>
              <a:spcBef>
                <a:spcPct val="18000"/>
              </a:spcBef>
              <a:buFont typeface="Arial" panose="020B0604020202020204" pitchFamily="34" charset="0"/>
              <a:buChar char="•"/>
            </a:pPr>
            <a:endParaRPr lang="en-US" altLang="zh-CN" sz="2400" b="0" dirty="0">
              <a:solidFill>
                <a:schemeClr val="tx1"/>
              </a:solidFill>
              <a:latin typeface="Times New Roman" panose="02020603050405020304" pitchFamily="18" charset="0"/>
              <a:ea typeface="宋体" panose="02010600030101010101" pitchFamily="2" charset="-122"/>
            </a:endParaRPr>
          </a:p>
          <a:p>
            <a:pPr marL="342900" indent="-342900">
              <a:lnSpc>
                <a:spcPct val="90000"/>
              </a:lnSpc>
              <a:spcBef>
                <a:spcPct val="18000"/>
              </a:spcBef>
              <a:buFont typeface="Arial" panose="020B0604020202020204" pitchFamily="34" charset="0"/>
              <a:buChar char="•"/>
            </a:pPr>
            <a:endParaRPr lang="en-US" altLang="zh-CN" sz="2400" b="0" dirty="0">
              <a:solidFill>
                <a:schemeClr val="tx1"/>
              </a:solidFill>
              <a:latin typeface="Times New Roman" panose="02020603050405020304" pitchFamily="18" charset="0"/>
              <a:ea typeface="宋体" panose="02010600030101010101" pitchFamily="2" charset="-122"/>
            </a:endParaRPr>
          </a:p>
        </p:txBody>
      </p:sp>
      <p:graphicFrame>
        <p:nvGraphicFramePr>
          <p:cNvPr id="52227" name="Object 11"/>
          <p:cNvGraphicFramePr/>
          <p:nvPr/>
        </p:nvGraphicFramePr>
        <p:xfrm>
          <a:off x="1151890" y="4783138"/>
          <a:ext cx="6617970" cy="1555750"/>
        </p:xfrm>
        <a:graphic>
          <a:graphicData uri="http://schemas.openxmlformats.org/presentationml/2006/ole">
            <mc:AlternateContent xmlns:mc="http://schemas.openxmlformats.org/markup-compatibility/2006">
              <mc:Choice xmlns:v="urn:schemas-microsoft-com:vml" Requires="v">
                <p:oleObj spid="_x0000_s3116" name="" r:id="rId1" imgW="3683000" imgH="698500" progId="Equation.DSMT4">
                  <p:embed/>
                </p:oleObj>
              </mc:Choice>
              <mc:Fallback>
                <p:oleObj name="" r:id="rId1" imgW="3683000" imgH="698500" progId="Equation.DSMT4">
                  <p:embed/>
                  <p:pic>
                    <p:nvPicPr>
                      <p:cNvPr id="0" name="图片 3115"/>
                      <p:cNvPicPr/>
                      <p:nvPr/>
                    </p:nvPicPr>
                    <p:blipFill>
                      <a:blip r:embed="rId2">
                        <a:clrChange>
                          <a:clrFrom>
                            <a:srgbClr val="000000"/>
                          </a:clrFrom>
                          <a:clrTo>
                            <a:srgbClr val="FFFF00"/>
                          </a:clrTo>
                        </a:clrChange>
                      </a:blip>
                      <a:stretch>
                        <a:fillRect/>
                      </a:stretch>
                    </p:blipFill>
                    <p:spPr>
                      <a:xfrm>
                        <a:off x="1151890" y="4783138"/>
                        <a:ext cx="6617970" cy="1555750"/>
                      </a:xfrm>
                      <a:prstGeom prst="rect">
                        <a:avLst/>
                      </a:prstGeom>
                      <a:noFill/>
                      <a:ln w="38100">
                        <a:noFill/>
                        <a:miter/>
                      </a:ln>
                    </p:spPr>
                  </p:pic>
                </p:oleObj>
              </mc:Fallback>
            </mc:AlternateContent>
          </a:graphicData>
        </a:graphic>
      </p:graphicFrame>
      <p:grpSp>
        <p:nvGrpSpPr>
          <p:cNvPr id="52228" name="组合 5"/>
          <p:cNvGrpSpPr/>
          <p:nvPr/>
        </p:nvGrpSpPr>
        <p:grpSpPr>
          <a:xfrm>
            <a:off x="1331913" y="2349500"/>
            <a:ext cx="2320925" cy="2000250"/>
            <a:chOff x="4572000" y="3071813"/>
            <a:chExt cx="3392488" cy="3429000"/>
          </a:xfrm>
        </p:grpSpPr>
        <p:pic>
          <p:nvPicPr>
            <p:cNvPr id="52229" name="Picture 6" descr="I:\青岛大学图形学\曲线曲面\Bezier curve.files\bezier8.gif"/>
            <p:cNvPicPr>
              <a:picLocks noChangeAspect="1"/>
            </p:cNvPicPr>
            <p:nvPr/>
          </p:nvPicPr>
          <p:blipFill>
            <a:blip r:embed="rId3"/>
            <a:stretch>
              <a:fillRect/>
            </a:stretch>
          </p:blipFill>
          <p:spPr>
            <a:xfrm>
              <a:off x="4929188" y="3643313"/>
              <a:ext cx="2571750" cy="2571750"/>
            </a:xfrm>
            <a:prstGeom prst="rect">
              <a:avLst/>
            </a:prstGeom>
            <a:noFill/>
            <a:ln w="9525">
              <a:noFill/>
            </a:ln>
          </p:spPr>
        </p:pic>
        <p:graphicFrame>
          <p:nvGraphicFramePr>
            <p:cNvPr id="52230" name="Object 3"/>
            <p:cNvGraphicFramePr/>
            <p:nvPr/>
          </p:nvGraphicFramePr>
          <p:xfrm>
            <a:off x="4572000" y="5500688"/>
            <a:ext cx="463550" cy="1000125"/>
          </p:xfrm>
          <a:graphic>
            <a:graphicData uri="http://schemas.openxmlformats.org/presentationml/2006/ole">
              <mc:AlternateContent xmlns:mc="http://schemas.openxmlformats.org/markup-compatibility/2006">
                <mc:Choice xmlns:v="urn:schemas-microsoft-com:vml" Requires="v">
                  <p:oleObj spid="_x0000_s3118" name="" r:id="rId4" imgW="50800" imgH="368300" progId="Equation.DSMT4">
                    <p:embed/>
                  </p:oleObj>
                </mc:Choice>
                <mc:Fallback>
                  <p:oleObj name="" r:id="rId4" imgW="50800" imgH="368300" progId="Equation.DSMT4">
                    <p:embed/>
                    <p:pic>
                      <p:nvPicPr>
                        <p:cNvPr id="0" name="图片 3117"/>
                        <p:cNvPicPr/>
                        <p:nvPr/>
                      </p:nvPicPr>
                      <p:blipFill>
                        <a:blip r:embed="rId5">
                          <a:clrChange>
                            <a:clrFrom>
                              <a:srgbClr val="000000"/>
                            </a:clrFrom>
                            <a:clrTo>
                              <a:srgbClr val="FFFF00"/>
                            </a:clrTo>
                          </a:clrChange>
                        </a:blip>
                        <a:stretch>
                          <a:fillRect/>
                        </a:stretch>
                      </p:blipFill>
                      <p:spPr>
                        <a:xfrm>
                          <a:off x="4572000" y="5500688"/>
                          <a:ext cx="463550" cy="1000125"/>
                        </a:xfrm>
                        <a:prstGeom prst="rect">
                          <a:avLst/>
                        </a:prstGeom>
                        <a:noFill/>
                        <a:ln w="38100">
                          <a:noFill/>
                          <a:miter/>
                        </a:ln>
                      </p:spPr>
                    </p:pic>
                  </p:oleObj>
                </mc:Fallback>
              </mc:AlternateContent>
            </a:graphicData>
          </a:graphic>
        </p:graphicFrame>
        <p:graphicFrame>
          <p:nvGraphicFramePr>
            <p:cNvPr id="52231" name="Object 7"/>
            <p:cNvGraphicFramePr/>
            <p:nvPr/>
          </p:nvGraphicFramePr>
          <p:xfrm>
            <a:off x="7500938" y="5500688"/>
            <a:ext cx="463550" cy="1000125"/>
          </p:xfrm>
          <a:graphic>
            <a:graphicData uri="http://schemas.openxmlformats.org/presentationml/2006/ole">
              <mc:AlternateContent xmlns:mc="http://schemas.openxmlformats.org/markup-compatibility/2006">
                <mc:Choice xmlns:v="urn:schemas-microsoft-com:vml" Requires="v">
                  <p:oleObj spid="_x0000_s3120" name="" r:id="rId6" imgW="50800" imgH="368300" progId="Equation.DSMT4">
                    <p:embed/>
                  </p:oleObj>
                </mc:Choice>
                <mc:Fallback>
                  <p:oleObj name="" r:id="rId6" imgW="50800" imgH="368300" progId="Equation.DSMT4">
                    <p:embed/>
                    <p:pic>
                      <p:nvPicPr>
                        <p:cNvPr id="0" name="图片 3119"/>
                        <p:cNvPicPr/>
                        <p:nvPr/>
                      </p:nvPicPr>
                      <p:blipFill>
                        <a:blip r:embed="rId7">
                          <a:clrChange>
                            <a:clrFrom>
                              <a:srgbClr val="000000"/>
                            </a:clrFrom>
                            <a:clrTo>
                              <a:srgbClr val="FFFF00"/>
                            </a:clrTo>
                          </a:clrChange>
                        </a:blip>
                        <a:stretch>
                          <a:fillRect/>
                        </a:stretch>
                      </p:blipFill>
                      <p:spPr>
                        <a:xfrm>
                          <a:off x="7500938" y="5500688"/>
                          <a:ext cx="463550" cy="1000125"/>
                        </a:xfrm>
                        <a:prstGeom prst="rect">
                          <a:avLst/>
                        </a:prstGeom>
                        <a:noFill/>
                        <a:ln w="38100">
                          <a:noFill/>
                          <a:miter/>
                        </a:ln>
                      </p:spPr>
                    </p:pic>
                  </p:oleObj>
                </mc:Fallback>
              </mc:AlternateContent>
            </a:graphicData>
          </a:graphic>
        </p:graphicFrame>
        <p:graphicFrame>
          <p:nvGraphicFramePr>
            <p:cNvPr id="52232" name="Object 8"/>
            <p:cNvGraphicFramePr/>
            <p:nvPr/>
          </p:nvGraphicFramePr>
          <p:xfrm>
            <a:off x="6230938" y="3071813"/>
            <a:ext cx="430212" cy="1000125"/>
          </p:xfrm>
          <a:graphic>
            <a:graphicData uri="http://schemas.openxmlformats.org/presentationml/2006/ole">
              <mc:AlternateContent xmlns:mc="http://schemas.openxmlformats.org/markup-compatibility/2006">
                <mc:Choice xmlns:v="urn:schemas-microsoft-com:vml" Requires="v">
                  <p:oleObj spid="_x0000_s3119" name="" r:id="rId8" imgW="0" imgH="0" progId="Equation.DSMT4">
                    <p:embed/>
                  </p:oleObj>
                </mc:Choice>
                <mc:Fallback>
                  <p:oleObj name="" r:id="rId8" imgW="0" imgH="0" progId="Equation.DSMT4">
                    <p:embed/>
                    <p:pic>
                      <p:nvPicPr>
                        <p:cNvPr id="0" name="图片 3118"/>
                        <p:cNvPicPr/>
                        <p:nvPr/>
                      </p:nvPicPr>
                      <p:blipFill>
                        <a:blip/>
                        <a:stretch>
                          <a:fillRect/>
                        </a:stretch>
                      </p:blipFill>
                      <p:spPr>
                        <a:xfrm>
                          <a:off x="6230938" y="3071813"/>
                          <a:ext cx="430212" cy="1000125"/>
                        </a:xfrm>
                        <a:prstGeom prst="rect">
                          <a:avLst/>
                        </a:prstGeom>
                        <a:noFill/>
                        <a:ln w="38100">
                          <a:noFill/>
                          <a:miter/>
                        </a:ln>
                      </p:spPr>
                    </p:pic>
                  </p:oleObj>
                </mc:Fallback>
              </mc:AlternateContent>
            </a:graphicData>
          </a:graphic>
        </p:graphicFrame>
      </p:grpSp>
      <p:pic>
        <p:nvPicPr>
          <p:cNvPr id="52234" name="图片 2"/>
          <p:cNvPicPr>
            <a:picLocks noChangeAspect="1"/>
          </p:cNvPicPr>
          <p:nvPr/>
        </p:nvPicPr>
        <p:blipFill>
          <a:blip r:embed="rId9"/>
          <a:stretch>
            <a:fillRect/>
          </a:stretch>
        </p:blipFill>
        <p:spPr>
          <a:xfrm>
            <a:off x="4284663" y="2565400"/>
            <a:ext cx="3429000" cy="1428750"/>
          </a:xfrm>
          <a:prstGeom prst="rect">
            <a:avLst/>
          </a:prstGeom>
          <a:noFill/>
          <a:ln w="9525">
            <a:noFill/>
          </a:ln>
        </p:spPr>
      </p:pic>
    </p:spTree>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标题 1"/>
          <p:cNvSpPr>
            <a:spLocks noGrp="1"/>
          </p:cNvSpPr>
          <p:nvPr>
            <p:ph type="title"/>
          </p:nvPr>
        </p:nvSpPr>
        <p:spPr>
          <a:xfrm>
            <a:off x="457200" y="53975"/>
            <a:ext cx="8229600" cy="1143000"/>
          </a:xfrm>
        </p:spPr>
        <p:txBody>
          <a:bodyPr vert="horz" wrap="square" lIns="91440" tIns="45720" rIns="91440" bIns="45720" anchor="ctr" anchorCtr="0"/>
          <a:p>
            <a:pPr eaLnBrk="1" hangingPunct="1"/>
            <a:r>
              <a:rPr lang="zh-CN" altLang="en-US" b="1" kern="1200" dirty="0">
                <a:latin typeface="楷体" panose="02010609060101010101" pitchFamily="49" charset="-122"/>
                <a:ea typeface="楷体" panose="02010609060101010101" pitchFamily="49" charset="-122"/>
                <a:cs typeface="+mj-cs"/>
              </a:rPr>
              <a:t>（</a:t>
            </a:r>
            <a:r>
              <a:rPr lang="zh-CN" altLang="en-US" b="1" kern="1200" dirty="0">
                <a:latin typeface="Times New Roman" panose="02020603050405020304" pitchFamily="18" charset="0"/>
                <a:ea typeface="楷体" panose="02010609060101010101" pitchFamily="49" charset="-122"/>
                <a:cs typeface="+mj-cs"/>
              </a:rPr>
              <a:t>三）三次</a:t>
            </a:r>
            <a:r>
              <a:rPr lang="en-US" altLang="zh-CN" b="1" kern="1200" dirty="0">
                <a:latin typeface="Times New Roman" panose="02020603050405020304" pitchFamily="18" charset="0"/>
                <a:ea typeface="楷体" panose="02010609060101010101" pitchFamily="49" charset="-122"/>
                <a:cs typeface="+mj-cs"/>
              </a:rPr>
              <a:t>Bezier</a:t>
            </a:r>
            <a:r>
              <a:rPr lang="zh-CN" altLang="en-US" b="1" kern="1200" dirty="0">
                <a:latin typeface="Times New Roman" panose="02020603050405020304" pitchFamily="18" charset="0"/>
                <a:ea typeface="楷体" panose="02010609060101010101" pitchFamily="49" charset="-122"/>
                <a:cs typeface="+mj-cs"/>
              </a:rPr>
              <a:t>曲线</a:t>
            </a:r>
            <a:endParaRPr lang="zh-CN" altLang="en-US" b="1" kern="1200" dirty="0">
              <a:latin typeface="Times New Roman" panose="02020603050405020304" pitchFamily="18" charset="0"/>
              <a:ea typeface="楷体" panose="02010609060101010101" pitchFamily="49" charset="-122"/>
              <a:cs typeface="+mj-cs"/>
            </a:endParaRPr>
          </a:p>
        </p:txBody>
      </p:sp>
      <p:sp>
        <p:nvSpPr>
          <p:cNvPr id="54274" name="内容占位符 2"/>
          <p:cNvSpPr>
            <a:spLocks noGrp="1"/>
          </p:cNvSpPr>
          <p:nvPr>
            <p:ph idx="1"/>
          </p:nvPr>
        </p:nvSpPr>
        <p:spPr>
          <a:xfrm>
            <a:off x="457200" y="1196975"/>
            <a:ext cx="8229600" cy="4929188"/>
          </a:xfrm>
        </p:spPr>
        <p:txBody>
          <a:bodyPr vert="horz" wrap="square" lIns="91440" tIns="45720" rIns="91440" bIns="45720" anchor="t" anchorCtr="0"/>
          <a:p>
            <a:pPr eaLnBrk="1" hangingPunct="1"/>
            <a:r>
              <a:rPr lang="en-US" altLang="en-US" b="1" kern="1200" dirty="0">
                <a:latin typeface="楷体" panose="02010609060101010101" pitchFamily="49" charset="-122"/>
                <a:ea typeface="楷体" panose="02010609060101010101" pitchFamily="49" charset="-122"/>
                <a:cs typeface="+mn-cs"/>
              </a:rPr>
              <a:t>四个控制点</a:t>
            </a:r>
            <a:r>
              <a:rPr lang="en-US" altLang="zh-CN" kern="1200" dirty="0">
                <a:latin typeface="Times New Roman" panose="02020603050405020304" pitchFamily="18" charset="0"/>
                <a:ea typeface="华文楷体" panose="02010600040101010101" pitchFamily="2" charset="-122"/>
                <a:cs typeface="+mn-cs"/>
                <a:sym typeface="+mn-ea"/>
              </a:rPr>
              <a:t>P</a:t>
            </a:r>
            <a:r>
              <a:rPr lang="en-US" altLang="zh-CN" sz="1800" kern="1200" dirty="0">
                <a:latin typeface="Times New Roman" panose="02020603050405020304" pitchFamily="18" charset="0"/>
                <a:ea typeface="华文楷体" panose="02010600040101010101" pitchFamily="2" charset="-122"/>
                <a:cs typeface="+mn-cs"/>
                <a:sym typeface="+mn-ea"/>
              </a:rPr>
              <a:t>0</a:t>
            </a:r>
            <a:r>
              <a:rPr lang="en-US" altLang="zh-CN" kern="1200" dirty="0">
                <a:latin typeface="Times New Roman" panose="02020603050405020304" pitchFamily="18" charset="0"/>
                <a:ea typeface="华文楷体" panose="02010600040101010101" pitchFamily="2" charset="-122"/>
                <a:cs typeface="+mn-cs"/>
                <a:sym typeface="+mn-ea"/>
              </a:rPr>
              <a:t>, P</a:t>
            </a:r>
            <a:r>
              <a:rPr lang="en-US" altLang="zh-CN" sz="1800" kern="1200" dirty="0">
                <a:latin typeface="Times New Roman" panose="02020603050405020304" pitchFamily="18" charset="0"/>
                <a:ea typeface="华文楷体" panose="02010600040101010101" pitchFamily="2" charset="-122"/>
                <a:cs typeface="+mn-cs"/>
                <a:sym typeface="+mn-ea"/>
              </a:rPr>
              <a:t>1</a:t>
            </a:r>
            <a:r>
              <a:rPr lang="en-US" altLang="zh-CN" kern="1200" dirty="0">
                <a:latin typeface="Times New Roman" panose="02020603050405020304" pitchFamily="18" charset="0"/>
                <a:ea typeface="华文楷体" panose="02010600040101010101" pitchFamily="2" charset="-122"/>
                <a:cs typeface="+mn-cs"/>
                <a:sym typeface="+mn-ea"/>
              </a:rPr>
              <a:t>, P</a:t>
            </a:r>
            <a:r>
              <a:rPr lang="en-US" altLang="zh-CN" sz="1800" kern="1200" dirty="0">
                <a:latin typeface="Times New Roman" panose="02020603050405020304" pitchFamily="18" charset="0"/>
                <a:ea typeface="华文楷体" panose="02010600040101010101" pitchFamily="2" charset="-122"/>
                <a:cs typeface="+mn-cs"/>
                <a:sym typeface="+mn-ea"/>
              </a:rPr>
              <a:t>2</a:t>
            </a:r>
            <a:r>
              <a:rPr lang="zh-CN" altLang="en-US" sz="1800" kern="1200" dirty="0">
                <a:latin typeface="Times New Roman" panose="02020603050405020304" pitchFamily="18" charset="0"/>
                <a:ea typeface="华文楷体" panose="02010600040101010101" pitchFamily="2" charset="-122"/>
                <a:cs typeface="+mn-cs"/>
                <a:sym typeface="+mn-ea"/>
              </a:rPr>
              <a:t>，</a:t>
            </a:r>
            <a:r>
              <a:rPr lang="en-US" altLang="zh-CN" kern="1200" dirty="0">
                <a:latin typeface="Times New Roman" panose="02020603050405020304" pitchFamily="18" charset="0"/>
                <a:ea typeface="华文楷体" panose="02010600040101010101" pitchFamily="2" charset="-122"/>
                <a:cs typeface="+mn-cs"/>
                <a:sym typeface="+mn-ea"/>
              </a:rPr>
              <a:t>P</a:t>
            </a:r>
            <a:r>
              <a:rPr lang="en-US" altLang="zh-CN" sz="1800" kern="1200" dirty="0">
                <a:latin typeface="Times New Roman" panose="02020603050405020304" pitchFamily="18" charset="0"/>
                <a:ea typeface="华文楷体" panose="02010600040101010101" pitchFamily="2" charset="-122"/>
                <a:cs typeface="+mn-cs"/>
                <a:sym typeface="+mn-ea"/>
              </a:rPr>
              <a:t>3</a:t>
            </a:r>
            <a:endParaRPr lang="en-US" altLang="zh-CN" kern="1200" dirty="0">
              <a:latin typeface="Times New Roman" panose="02020603050405020304" pitchFamily="18" charset="0"/>
              <a:ea typeface="华文楷体" panose="02010600040101010101" pitchFamily="2" charset="-122"/>
              <a:cs typeface="+mn-cs"/>
            </a:endParaRPr>
          </a:p>
          <a:p>
            <a:pPr eaLnBrk="1" hangingPunct="1"/>
            <a:r>
              <a:rPr lang="en-US" altLang="zh-CN" kern="1200" dirty="0">
                <a:latin typeface="Times New Roman" panose="02020603050405020304" pitchFamily="18" charset="0"/>
                <a:ea typeface="华文楷体" panose="02010600040101010101" pitchFamily="2" charset="-122"/>
                <a:cs typeface="+mn-cs"/>
              </a:rPr>
              <a:t>1</a:t>
            </a:r>
            <a:r>
              <a:rPr lang="en-US" altLang="zh-CN" kern="1200" baseline="30000" dirty="0">
                <a:latin typeface="Times New Roman" panose="02020603050405020304" pitchFamily="18" charset="0"/>
                <a:ea typeface="华文楷体" panose="02010600040101010101" pitchFamily="2" charset="-122"/>
                <a:cs typeface="+mn-cs"/>
              </a:rPr>
              <a:t>3</a:t>
            </a:r>
            <a:r>
              <a:rPr lang="en-US" altLang="zh-CN" kern="1200" dirty="0">
                <a:latin typeface="Times New Roman" panose="02020603050405020304" pitchFamily="18" charset="0"/>
                <a:ea typeface="华文楷体" panose="02010600040101010101" pitchFamily="2" charset="-122"/>
                <a:cs typeface="+mn-cs"/>
              </a:rPr>
              <a:t> = (t + (1 - t))</a:t>
            </a:r>
            <a:r>
              <a:rPr lang="en-US" altLang="zh-CN" kern="1200" baseline="30000" dirty="0">
                <a:latin typeface="Times New Roman" panose="02020603050405020304" pitchFamily="18" charset="0"/>
                <a:ea typeface="华文楷体" panose="02010600040101010101" pitchFamily="2" charset="-122"/>
                <a:cs typeface="+mn-cs"/>
              </a:rPr>
              <a:t>3</a:t>
            </a:r>
            <a:br>
              <a:rPr lang="en-US" altLang="zh-CN" kern="1200" dirty="0">
                <a:latin typeface="Times New Roman" panose="02020603050405020304" pitchFamily="18" charset="0"/>
                <a:ea typeface="华文楷体" panose="02010600040101010101" pitchFamily="2" charset="-122"/>
                <a:cs typeface="+mn-cs"/>
              </a:rPr>
            </a:br>
            <a:r>
              <a:rPr lang="en-US" altLang="zh-CN" kern="1200" dirty="0">
                <a:latin typeface="Times New Roman" panose="02020603050405020304" pitchFamily="18" charset="0"/>
                <a:ea typeface="华文楷体" panose="02010600040101010101" pitchFamily="2" charset="-122"/>
                <a:cs typeface="+mn-cs"/>
              </a:rPr>
              <a:t>» 1 = (t + (1 - t)) . (t</a:t>
            </a:r>
            <a:r>
              <a:rPr lang="en-US" altLang="zh-CN" kern="1200" baseline="30000" dirty="0">
                <a:latin typeface="Times New Roman" panose="02020603050405020304" pitchFamily="18" charset="0"/>
                <a:ea typeface="华文楷体" panose="02010600040101010101" pitchFamily="2" charset="-122"/>
                <a:cs typeface="+mn-cs"/>
              </a:rPr>
              <a:t>2</a:t>
            </a:r>
            <a:r>
              <a:rPr lang="en-US" altLang="zh-CN" kern="1200" dirty="0">
                <a:latin typeface="Times New Roman" panose="02020603050405020304" pitchFamily="18" charset="0"/>
                <a:ea typeface="华文楷体" panose="02010600040101010101" pitchFamily="2" charset="-122"/>
                <a:cs typeface="+mn-cs"/>
              </a:rPr>
              <a:t> + 2t(1 - t) + (1 - t)</a:t>
            </a:r>
            <a:r>
              <a:rPr lang="en-US" altLang="zh-CN" kern="1200" baseline="30000" dirty="0">
                <a:latin typeface="Times New Roman" panose="02020603050405020304" pitchFamily="18" charset="0"/>
                <a:ea typeface="华文楷体" panose="02010600040101010101" pitchFamily="2" charset="-122"/>
                <a:cs typeface="+mn-cs"/>
              </a:rPr>
              <a:t>2</a:t>
            </a:r>
            <a:r>
              <a:rPr lang="en-US" altLang="zh-CN" kern="1200" dirty="0">
                <a:latin typeface="Times New Roman" panose="02020603050405020304" pitchFamily="18" charset="0"/>
                <a:ea typeface="华文楷体" panose="02010600040101010101" pitchFamily="2" charset="-122"/>
                <a:cs typeface="+mn-cs"/>
              </a:rPr>
              <a:t>)</a:t>
            </a:r>
            <a:br>
              <a:rPr lang="en-US" altLang="zh-CN" kern="1200" dirty="0">
                <a:latin typeface="Times New Roman" panose="02020603050405020304" pitchFamily="18" charset="0"/>
                <a:ea typeface="华文楷体" panose="02010600040101010101" pitchFamily="2" charset="-122"/>
                <a:cs typeface="+mn-cs"/>
              </a:rPr>
            </a:br>
            <a:r>
              <a:rPr lang="en-US" altLang="zh-CN" kern="1200" dirty="0">
                <a:latin typeface="Times New Roman" panose="02020603050405020304" pitchFamily="18" charset="0"/>
                <a:ea typeface="华文楷体" panose="02010600040101010101" pitchFamily="2" charset="-122"/>
                <a:cs typeface="+mn-cs"/>
              </a:rPr>
              <a:t>» 1 = </a:t>
            </a:r>
            <a:r>
              <a:rPr lang="en-US" altLang="zh-CN" dirty="0">
                <a:latin typeface="Times New Roman" panose="02020603050405020304" pitchFamily="18" charset="0"/>
                <a:sym typeface="+mn-ea"/>
              </a:rPr>
              <a:t>(1 - t)</a:t>
            </a:r>
            <a:r>
              <a:rPr lang="en-US" altLang="zh-CN" baseline="30000" dirty="0">
                <a:latin typeface="Times New Roman" panose="02020603050405020304" pitchFamily="18" charset="0"/>
                <a:sym typeface="+mn-ea"/>
              </a:rPr>
              <a:t>3</a:t>
            </a:r>
            <a:r>
              <a:rPr lang="en-US" altLang="zh-CN" dirty="0">
                <a:latin typeface="Times New Roman" panose="02020603050405020304" pitchFamily="18" charset="0"/>
                <a:sym typeface="+mn-ea"/>
              </a:rPr>
              <a:t>+ 3t(1 - t)</a:t>
            </a:r>
            <a:r>
              <a:rPr lang="en-US" altLang="zh-CN" baseline="30000" dirty="0">
                <a:latin typeface="Times New Roman" panose="02020603050405020304" pitchFamily="18" charset="0"/>
                <a:sym typeface="+mn-ea"/>
              </a:rPr>
              <a:t>2</a:t>
            </a:r>
            <a:r>
              <a:rPr lang="en-US" altLang="zh-CN" dirty="0">
                <a:latin typeface="Times New Roman" panose="02020603050405020304" pitchFamily="18" charset="0"/>
                <a:sym typeface="+mn-ea"/>
              </a:rPr>
              <a:t>+ 3t</a:t>
            </a:r>
            <a:r>
              <a:rPr lang="en-US" altLang="zh-CN" baseline="30000" dirty="0">
                <a:latin typeface="Times New Roman" panose="02020603050405020304" pitchFamily="18" charset="0"/>
                <a:sym typeface="+mn-ea"/>
              </a:rPr>
              <a:t>2</a:t>
            </a:r>
            <a:r>
              <a:rPr lang="en-US" altLang="zh-CN" dirty="0">
                <a:latin typeface="Times New Roman" panose="02020603050405020304" pitchFamily="18" charset="0"/>
                <a:sym typeface="+mn-ea"/>
              </a:rPr>
              <a:t>(1 - t) +</a:t>
            </a:r>
            <a:r>
              <a:rPr lang="en-US" altLang="zh-CN" kern="1200" dirty="0">
                <a:latin typeface="Times New Roman" panose="02020603050405020304" pitchFamily="18" charset="0"/>
                <a:ea typeface="华文楷体" panose="02010600040101010101" pitchFamily="2" charset="-122"/>
                <a:cs typeface="+mn-cs"/>
              </a:rPr>
              <a:t>t</a:t>
            </a:r>
            <a:r>
              <a:rPr lang="en-US" altLang="zh-CN" kern="1200" baseline="30000" dirty="0">
                <a:latin typeface="Times New Roman" panose="02020603050405020304" pitchFamily="18" charset="0"/>
                <a:ea typeface="华文楷体" panose="02010600040101010101" pitchFamily="2" charset="-122"/>
                <a:cs typeface="+mn-cs"/>
              </a:rPr>
              <a:t>3</a:t>
            </a:r>
            <a:r>
              <a:rPr lang="en-US" altLang="zh-CN" kern="1200" dirty="0">
                <a:latin typeface="Times New Roman" panose="02020603050405020304" pitchFamily="18" charset="0"/>
                <a:ea typeface="华文楷体" panose="02010600040101010101" pitchFamily="2" charset="-122"/>
                <a:cs typeface="+mn-cs"/>
              </a:rPr>
              <a:t>   </a:t>
            </a:r>
            <a:endParaRPr lang="en-US" altLang="zh-CN" kern="1200" baseline="30000" dirty="0">
              <a:latin typeface="Times New Roman" panose="02020603050405020304" pitchFamily="18" charset="0"/>
              <a:ea typeface="华文楷体" panose="02010600040101010101" pitchFamily="2" charset="-122"/>
              <a:cs typeface="+mn-cs"/>
            </a:endParaRPr>
          </a:p>
          <a:p>
            <a:pPr eaLnBrk="1" hangingPunct="1"/>
            <a:endParaRPr lang="en-US" altLang="zh-CN" kern="1200" baseline="30000" dirty="0">
              <a:latin typeface="华文楷体" panose="02010600040101010101" pitchFamily="2" charset="-122"/>
              <a:ea typeface="华文楷体" panose="02010600040101010101" pitchFamily="2" charset="-122"/>
              <a:cs typeface="+mn-cs"/>
            </a:endParaRPr>
          </a:p>
          <a:p>
            <a:pPr eaLnBrk="1" hangingPunct="1">
              <a:buFont typeface="Arial" panose="020B0604020202020204" pitchFamily="34" charset="0"/>
              <a:buNone/>
            </a:pPr>
            <a:br>
              <a:rPr lang="en-US" altLang="zh-CN" b="1" kern="1200" dirty="0">
                <a:latin typeface="Times New Roman" panose="02020603050405020304" pitchFamily="18" charset="0"/>
                <a:ea typeface="华文楷体" panose="02010600040101010101" pitchFamily="2" charset="-122"/>
                <a:cs typeface="+mn-cs"/>
              </a:rPr>
            </a:br>
            <a:endParaRPr lang="en-US" altLang="en-US" b="1" kern="1200" dirty="0">
              <a:latin typeface="Times New Roman" panose="02020603050405020304" pitchFamily="18" charset="0"/>
              <a:ea typeface="Times New Roman" panose="02020603050405020304" pitchFamily="18" charset="0"/>
              <a:cs typeface="+mn-cs"/>
            </a:endParaRPr>
          </a:p>
        </p:txBody>
      </p:sp>
      <p:grpSp>
        <p:nvGrpSpPr>
          <p:cNvPr id="54275" name="组合 16"/>
          <p:cNvGrpSpPr/>
          <p:nvPr/>
        </p:nvGrpSpPr>
        <p:grpSpPr>
          <a:xfrm>
            <a:off x="6743700" y="919163"/>
            <a:ext cx="2344738" cy="1612900"/>
            <a:chOff x="3965575" y="3857625"/>
            <a:chExt cx="3406775" cy="2270634"/>
          </a:xfrm>
        </p:grpSpPr>
        <p:sp>
          <p:nvSpPr>
            <p:cNvPr id="54276" name="Freeform 4"/>
            <p:cNvSpPr/>
            <p:nvPr/>
          </p:nvSpPr>
          <p:spPr>
            <a:xfrm>
              <a:off x="4438650" y="4276725"/>
              <a:ext cx="2286000" cy="1638300"/>
            </a:xfrm>
            <a:custGeom>
              <a:avLst/>
              <a:gdLst/>
              <a:ahLst/>
              <a:cxnLst>
                <a:cxn ang="0">
                  <a:pos x="0" y="2147483647"/>
                </a:cxn>
                <a:cxn ang="0">
                  <a:pos x="2147483647" y="2147483647"/>
                </a:cxn>
                <a:cxn ang="0">
                  <a:pos x="2147483647" y="2147483647"/>
                </a:cxn>
                <a:cxn ang="0">
                  <a:pos x="2147483647" y="2147483647"/>
                </a:cxn>
              </a:cxnLst>
              <a:pathLst>
                <a:path w="1440" h="1032">
                  <a:moveTo>
                    <a:pt x="0" y="1032"/>
                  </a:moveTo>
                  <a:cubicBezTo>
                    <a:pt x="160" y="700"/>
                    <a:pt x="320" y="368"/>
                    <a:pt x="480" y="216"/>
                  </a:cubicBezTo>
                  <a:cubicBezTo>
                    <a:pt x="640" y="64"/>
                    <a:pt x="800" y="0"/>
                    <a:pt x="960" y="120"/>
                  </a:cubicBezTo>
                  <a:cubicBezTo>
                    <a:pt x="1120" y="240"/>
                    <a:pt x="1360" y="800"/>
                    <a:pt x="1440" y="936"/>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54277" name="Oval 5"/>
            <p:cNvSpPr/>
            <p:nvPr/>
          </p:nvSpPr>
          <p:spPr>
            <a:xfrm>
              <a:off x="4362450" y="5838825"/>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buFontTx/>
              </a:pPr>
              <a:endParaRPr lang="zh-CN" altLang="en-US" sz="2000" dirty="0">
                <a:solidFill>
                  <a:srgbClr val="000086"/>
                </a:solidFill>
                <a:latin typeface="Times New Roman" panose="02020603050405020304" pitchFamily="18" charset="0"/>
                <a:ea typeface="宋体" panose="02010600030101010101" pitchFamily="2" charset="-122"/>
              </a:endParaRPr>
            </a:p>
          </p:txBody>
        </p:sp>
        <p:sp>
          <p:nvSpPr>
            <p:cNvPr id="54278" name="Oval 6"/>
            <p:cNvSpPr/>
            <p:nvPr/>
          </p:nvSpPr>
          <p:spPr>
            <a:xfrm>
              <a:off x="6648450" y="5762625"/>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buFontTx/>
              </a:pPr>
              <a:endParaRPr lang="zh-CN" altLang="en-US" sz="2000" dirty="0">
                <a:solidFill>
                  <a:srgbClr val="000086"/>
                </a:solidFill>
                <a:latin typeface="Times New Roman" panose="02020603050405020304" pitchFamily="18" charset="0"/>
                <a:ea typeface="宋体" panose="02010600030101010101" pitchFamily="2" charset="-122"/>
              </a:endParaRPr>
            </a:p>
          </p:txBody>
        </p:sp>
        <p:sp>
          <p:nvSpPr>
            <p:cNvPr id="54279" name="Oval 7"/>
            <p:cNvSpPr/>
            <p:nvPr/>
          </p:nvSpPr>
          <p:spPr>
            <a:xfrm>
              <a:off x="6419850" y="4162425"/>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buFontTx/>
              </a:pPr>
              <a:endParaRPr lang="zh-CN" altLang="en-US" sz="2000" dirty="0">
                <a:solidFill>
                  <a:srgbClr val="000086"/>
                </a:solidFill>
                <a:latin typeface="Times New Roman" panose="02020603050405020304" pitchFamily="18" charset="0"/>
                <a:ea typeface="宋体" panose="02010600030101010101" pitchFamily="2" charset="-122"/>
              </a:endParaRPr>
            </a:p>
          </p:txBody>
        </p:sp>
        <p:sp>
          <p:nvSpPr>
            <p:cNvPr id="54280" name="Oval 8"/>
            <p:cNvSpPr/>
            <p:nvPr/>
          </p:nvSpPr>
          <p:spPr>
            <a:xfrm>
              <a:off x="4667250" y="4162425"/>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buFontTx/>
              </a:pPr>
              <a:endParaRPr lang="zh-CN" altLang="en-US" sz="2000" dirty="0">
                <a:solidFill>
                  <a:srgbClr val="000086"/>
                </a:solidFill>
                <a:latin typeface="Times New Roman" panose="02020603050405020304" pitchFamily="18" charset="0"/>
                <a:ea typeface="宋体" panose="02010600030101010101" pitchFamily="2" charset="-122"/>
              </a:endParaRPr>
            </a:p>
          </p:txBody>
        </p:sp>
        <p:sp>
          <p:nvSpPr>
            <p:cNvPr id="54281" name="Line 9"/>
            <p:cNvSpPr/>
            <p:nvPr/>
          </p:nvSpPr>
          <p:spPr>
            <a:xfrm flipV="1">
              <a:off x="4438650" y="4314825"/>
              <a:ext cx="304800" cy="1600200"/>
            </a:xfrm>
            <a:prstGeom prst="line">
              <a:avLst/>
            </a:prstGeom>
            <a:ln w="9525" cap="flat" cmpd="sng">
              <a:solidFill>
                <a:schemeClr val="tx1"/>
              </a:solidFill>
              <a:prstDash val="dash"/>
              <a:round/>
              <a:headEnd type="none" w="med" len="med"/>
              <a:tailEnd type="none" w="med" len="med"/>
            </a:ln>
          </p:spPr>
        </p:sp>
        <p:sp>
          <p:nvSpPr>
            <p:cNvPr id="54282" name="Line 10"/>
            <p:cNvSpPr/>
            <p:nvPr/>
          </p:nvSpPr>
          <p:spPr>
            <a:xfrm flipV="1">
              <a:off x="4743450" y="4238625"/>
              <a:ext cx="1752600" cy="0"/>
            </a:xfrm>
            <a:prstGeom prst="line">
              <a:avLst/>
            </a:prstGeom>
            <a:ln w="9525" cap="flat" cmpd="sng">
              <a:solidFill>
                <a:schemeClr val="tx1"/>
              </a:solidFill>
              <a:prstDash val="dash"/>
              <a:round/>
              <a:headEnd type="none" w="med" len="med"/>
              <a:tailEnd type="none" w="med" len="med"/>
            </a:ln>
          </p:spPr>
        </p:sp>
        <p:sp>
          <p:nvSpPr>
            <p:cNvPr id="54283" name="Line 11"/>
            <p:cNvSpPr/>
            <p:nvPr/>
          </p:nvSpPr>
          <p:spPr>
            <a:xfrm>
              <a:off x="6496050" y="4238625"/>
              <a:ext cx="228600" cy="1524000"/>
            </a:xfrm>
            <a:prstGeom prst="line">
              <a:avLst/>
            </a:prstGeom>
            <a:ln w="9525" cap="flat" cmpd="sng">
              <a:solidFill>
                <a:schemeClr val="tx1"/>
              </a:solidFill>
              <a:prstDash val="dash"/>
              <a:round/>
              <a:headEnd type="none" w="med" len="med"/>
              <a:tailEnd type="none" w="med" len="med"/>
            </a:ln>
          </p:spPr>
        </p:sp>
        <p:sp>
          <p:nvSpPr>
            <p:cNvPr id="54284" name="Text Box 12"/>
            <p:cNvSpPr txBox="1"/>
            <p:nvPr/>
          </p:nvSpPr>
          <p:spPr>
            <a:xfrm>
              <a:off x="3965575" y="5651500"/>
              <a:ext cx="571500" cy="476759"/>
            </a:xfrm>
            <a:prstGeom prst="rect">
              <a:avLst/>
            </a:prstGeom>
            <a:noFill/>
            <a:ln w="9525">
              <a:noFill/>
            </a:ln>
          </p:spPr>
          <p:txBody>
            <a:bodyPr anchor="t" anchorCtr="0">
              <a:spAutoFit/>
            </a:bodyPr>
            <a:p>
              <a:pPr>
                <a:buFontTx/>
              </a:pPr>
              <a:r>
                <a:rPr lang="en-US" altLang="zh-CN" sz="1600" dirty="0">
                  <a:solidFill>
                    <a:srgbClr val="000086"/>
                  </a:solidFill>
                  <a:latin typeface="Times New Roman" panose="02020603050405020304" pitchFamily="18" charset="0"/>
                  <a:ea typeface="宋体" panose="02010600030101010101" pitchFamily="2" charset="-122"/>
                </a:rPr>
                <a:t>P</a:t>
              </a:r>
              <a:r>
                <a:rPr lang="en-US" altLang="zh-CN" sz="1600" baseline="-25000" dirty="0">
                  <a:solidFill>
                    <a:srgbClr val="000086"/>
                  </a:solidFill>
                  <a:latin typeface="Times New Roman" panose="02020603050405020304" pitchFamily="18" charset="0"/>
                  <a:ea typeface="宋体" panose="02010600030101010101" pitchFamily="2" charset="-122"/>
                </a:rPr>
                <a:t>0</a:t>
              </a:r>
              <a:endParaRPr lang="en-US" altLang="zh-CN" sz="1600" baseline="-25000" dirty="0">
                <a:solidFill>
                  <a:srgbClr val="000086"/>
                </a:solidFill>
                <a:latin typeface="Times New Roman" panose="02020603050405020304" pitchFamily="18" charset="0"/>
                <a:ea typeface="宋体" panose="02010600030101010101" pitchFamily="2" charset="-122"/>
              </a:endParaRPr>
            </a:p>
          </p:txBody>
        </p:sp>
        <p:sp>
          <p:nvSpPr>
            <p:cNvPr id="54285" name="Text Box 13"/>
            <p:cNvSpPr txBox="1"/>
            <p:nvPr/>
          </p:nvSpPr>
          <p:spPr>
            <a:xfrm>
              <a:off x="3965575" y="3857625"/>
              <a:ext cx="892175" cy="476759"/>
            </a:xfrm>
            <a:prstGeom prst="rect">
              <a:avLst/>
            </a:prstGeom>
            <a:noFill/>
            <a:ln w="9525">
              <a:noFill/>
            </a:ln>
          </p:spPr>
          <p:txBody>
            <a:bodyPr anchor="t" anchorCtr="0">
              <a:spAutoFit/>
            </a:bodyPr>
            <a:p>
              <a:pPr>
                <a:buFontTx/>
              </a:pPr>
              <a:r>
                <a:rPr lang="en-US" altLang="zh-CN" sz="1600" dirty="0">
                  <a:solidFill>
                    <a:srgbClr val="000086"/>
                  </a:solidFill>
                  <a:latin typeface="Times New Roman" panose="02020603050405020304" pitchFamily="18" charset="0"/>
                  <a:ea typeface="宋体" panose="02010600030101010101" pitchFamily="2" charset="-122"/>
                </a:rPr>
                <a:t>P</a:t>
              </a:r>
              <a:r>
                <a:rPr lang="en-US" altLang="zh-CN" sz="1600" baseline="-25000" dirty="0">
                  <a:solidFill>
                    <a:srgbClr val="000086"/>
                  </a:solidFill>
                  <a:latin typeface="Times New Roman" panose="02020603050405020304" pitchFamily="18" charset="0"/>
                  <a:ea typeface="宋体" panose="02010600030101010101" pitchFamily="2" charset="-122"/>
                </a:rPr>
                <a:t>1</a:t>
              </a:r>
              <a:endParaRPr lang="en-US" altLang="zh-CN" sz="1600" baseline="-25000" dirty="0">
                <a:solidFill>
                  <a:srgbClr val="000086"/>
                </a:solidFill>
                <a:latin typeface="Times New Roman" panose="02020603050405020304" pitchFamily="18" charset="0"/>
                <a:ea typeface="宋体" panose="02010600030101010101" pitchFamily="2" charset="-122"/>
              </a:endParaRPr>
            </a:p>
          </p:txBody>
        </p:sp>
        <p:sp>
          <p:nvSpPr>
            <p:cNvPr id="54286" name="Text Box 14"/>
            <p:cNvSpPr txBox="1"/>
            <p:nvPr/>
          </p:nvSpPr>
          <p:spPr>
            <a:xfrm>
              <a:off x="6496050" y="3857625"/>
              <a:ext cx="571500" cy="476759"/>
            </a:xfrm>
            <a:prstGeom prst="rect">
              <a:avLst/>
            </a:prstGeom>
            <a:noFill/>
            <a:ln w="9525">
              <a:noFill/>
            </a:ln>
          </p:spPr>
          <p:txBody>
            <a:bodyPr anchor="t" anchorCtr="0">
              <a:spAutoFit/>
            </a:bodyPr>
            <a:p>
              <a:pPr>
                <a:buFontTx/>
              </a:pPr>
              <a:r>
                <a:rPr lang="en-US" altLang="zh-CN" sz="1600" dirty="0">
                  <a:solidFill>
                    <a:srgbClr val="000086"/>
                  </a:solidFill>
                  <a:latin typeface="Times New Roman" panose="02020603050405020304" pitchFamily="18" charset="0"/>
                  <a:ea typeface="宋体" panose="02010600030101010101" pitchFamily="2" charset="-122"/>
                </a:rPr>
                <a:t>P</a:t>
              </a:r>
              <a:r>
                <a:rPr lang="en-US" altLang="zh-CN" sz="1600" baseline="-25000" dirty="0">
                  <a:solidFill>
                    <a:srgbClr val="000086"/>
                  </a:solidFill>
                  <a:latin typeface="Times New Roman" panose="02020603050405020304" pitchFamily="18" charset="0"/>
                  <a:ea typeface="宋体" panose="02010600030101010101" pitchFamily="2" charset="-122"/>
                </a:rPr>
                <a:t>2</a:t>
              </a:r>
              <a:endParaRPr lang="en-US" altLang="zh-CN" sz="1600" baseline="-25000" dirty="0">
                <a:solidFill>
                  <a:srgbClr val="000086"/>
                </a:solidFill>
                <a:latin typeface="Times New Roman" panose="02020603050405020304" pitchFamily="18" charset="0"/>
                <a:ea typeface="宋体" panose="02010600030101010101" pitchFamily="2" charset="-122"/>
              </a:endParaRPr>
            </a:p>
          </p:txBody>
        </p:sp>
        <p:sp>
          <p:nvSpPr>
            <p:cNvPr id="54287" name="Text Box 15"/>
            <p:cNvSpPr txBox="1"/>
            <p:nvPr/>
          </p:nvSpPr>
          <p:spPr>
            <a:xfrm>
              <a:off x="6800850" y="5381625"/>
              <a:ext cx="571500" cy="476759"/>
            </a:xfrm>
            <a:prstGeom prst="rect">
              <a:avLst/>
            </a:prstGeom>
            <a:noFill/>
            <a:ln w="9525">
              <a:noFill/>
            </a:ln>
          </p:spPr>
          <p:txBody>
            <a:bodyPr anchor="t" anchorCtr="0">
              <a:spAutoFit/>
            </a:bodyPr>
            <a:p>
              <a:pPr>
                <a:buFontTx/>
              </a:pPr>
              <a:r>
                <a:rPr lang="en-US" altLang="zh-CN" sz="1600" dirty="0">
                  <a:solidFill>
                    <a:srgbClr val="000086"/>
                  </a:solidFill>
                  <a:latin typeface="Times New Roman" panose="02020603050405020304" pitchFamily="18" charset="0"/>
                  <a:ea typeface="宋体" panose="02010600030101010101" pitchFamily="2" charset="-122"/>
                </a:rPr>
                <a:t>P</a:t>
              </a:r>
              <a:r>
                <a:rPr lang="en-US" altLang="zh-CN" sz="1600" baseline="-25000" dirty="0">
                  <a:solidFill>
                    <a:srgbClr val="000086"/>
                  </a:solidFill>
                  <a:latin typeface="Times New Roman" panose="02020603050405020304" pitchFamily="18" charset="0"/>
                  <a:ea typeface="宋体" panose="02010600030101010101" pitchFamily="2" charset="-122"/>
                </a:rPr>
                <a:t>3</a:t>
              </a:r>
              <a:endParaRPr lang="en-US" altLang="zh-CN" sz="1600" baseline="-25000" dirty="0">
                <a:solidFill>
                  <a:srgbClr val="000086"/>
                </a:solidFill>
                <a:latin typeface="Times New Roman" panose="02020603050405020304" pitchFamily="18" charset="0"/>
                <a:ea typeface="宋体" panose="02010600030101010101" pitchFamily="2" charset="-122"/>
              </a:endParaRPr>
            </a:p>
          </p:txBody>
        </p:sp>
        <p:sp>
          <p:nvSpPr>
            <p:cNvPr id="54288" name="Line 16"/>
            <p:cNvSpPr/>
            <p:nvPr/>
          </p:nvSpPr>
          <p:spPr>
            <a:xfrm flipV="1">
              <a:off x="4438650" y="5457825"/>
              <a:ext cx="76200" cy="609600"/>
            </a:xfrm>
            <a:prstGeom prst="line">
              <a:avLst/>
            </a:prstGeom>
            <a:ln w="9525" cap="flat" cmpd="sng">
              <a:solidFill>
                <a:schemeClr val="tx1"/>
              </a:solidFill>
              <a:prstDash val="solid"/>
              <a:round/>
              <a:headEnd type="none" w="med" len="med"/>
              <a:tailEnd type="triangle" w="med" len="med"/>
            </a:ln>
          </p:spPr>
        </p:sp>
      </p:grpSp>
      <p:pic>
        <p:nvPicPr>
          <p:cNvPr id="54289" name="Picture 11" descr="beziercurve1"/>
          <p:cNvPicPr>
            <a:picLocks noChangeAspect="1"/>
          </p:cNvPicPr>
          <p:nvPr/>
        </p:nvPicPr>
        <p:blipFill>
          <a:blip r:embed="rId1"/>
          <a:stretch>
            <a:fillRect/>
          </a:stretch>
        </p:blipFill>
        <p:spPr>
          <a:xfrm>
            <a:off x="684213" y="5487988"/>
            <a:ext cx="1912937" cy="1089025"/>
          </a:xfrm>
          <a:prstGeom prst="rect">
            <a:avLst/>
          </a:prstGeom>
          <a:noFill/>
          <a:ln w="9525">
            <a:noFill/>
          </a:ln>
        </p:spPr>
      </p:pic>
      <p:graphicFrame>
        <p:nvGraphicFramePr>
          <p:cNvPr id="54290" name="Object 22"/>
          <p:cNvGraphicFramePr/>
          <p:nvPr/>
        </p:nvGraphicFramePr>
        <p:xfrm>
          <a:off x="696913" y="3141663"/>
          <a:ext cx="7200900" cy="1295400"/>
        </p:xfrm>
        <a:graphic>
          <a:graphicData uri="http://schemas.openxmlformats.org/presentationml/2006/ole">
            <mc:AlternateContent xmlns:mc="http://schemas.openxmlformats.org/markup-compatibility/2006">
              <mc:Choice xmlns:v="urn:schemas-microsoft-com:vml" Requires="v">
                <p:oleObj spid="_x0000_s3124" name="" r:id="rId2" imgW="3810000" imgH="685800" progId="Equation.3">
                  <p:embed/>
                </p:oleObj>
              </mc:Choice>
              <mc:Fallback>
                <p:oleObj name="" r:id="rId2" imgW="3810000" imgH="685800" progId="Equation.3">
                  <p:embed/>
                  <p:pic>
                    <p:nvPicPr>
                      <p:cNvPr id="0" name="图片 3123"/>
                      <p:cNvPicPr/>
                      <p:nvPr/>
                    </p:nvPicPr>
                    <p:blipFill>
                      <a:blip r:embed="rId3"/>
                      <a:stretch>
                        <a:fillRect/>
                      </a:stretch>
                    </p:blipFill>
                    <p:spPr>
                      <a:xfrm>
                        <a:off x="696913" y="3141663"/>
                        <a:ext cx="7200900" cy="1295400"/>
                      </a:xfrm>
                      <a:prstGeom prst="rect">
                        <a:avLst/>
                      </a:prstGeom>
                      <a:noFill/>
                      <a:ln w="38100">
                        <a:noFill/>
                        <a:miter/>
                      </a:ln>
                    </p:spPr>
                  </p:pic>
                </p:oleObj>
              </mc:Fallback>
            </mc:AlternateContent>
          </a:graphicData>
        </a:graphic>
      </p:graphicFrame>
      <p:pic>
        <p:nvPicPr>
          <p:cNvPr id="54291" name="图片 1"/>
          <p:cNvPicPr>
            <a:picLocks noChangeAspect="1"/>
          </p:cNvPicPr>
          <p:nvPr/>
        </p:nvPicPr>
        <p:blipFill>
          <a:blip r:embed="rId4"/>
          <a:stretch>
            <a:fillRect/>
          </a:stretch>
        </p:blipFill>
        <p:spPr>
          <a:xfrm>
            <a:off x="4067175" y="4773613"/>
            <a:ext cx="3429000" cy="1428750"/>
          </a:xfrm>
          <a:prstGeom prst="rect">
            <a:avLst/>
          </a:prstGeom>
          <a:noFill/>
          <a:ln w="9525">
            <a:noFill/>
          </a:ln>
        </p:spPr>
      </p:pic>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标题 1"/>
          <p:cNvSpPr>
            <a:spLocks noGrp="1"/>
          </p:cNvSpPr>
          <p:nvPr>
            <p:ph type="title"/>
          </p:nvPr>
        </p:nvSpPr>
        <p:spPr/>
        <p:txBody>
          <a:bodyPr vert="horz" wrap="square" lIns="91440" tIns="45720" rIns="91440" bIns="45720" anchor="ctr" anchorCtr="0"/>
          <a:p>
            <a:endParaRPr lang="zh-CN" altLang="en-US" kern="1200" dirty="0">
              <a:latin typeface="华文楷体" panose="02010600040101010101" pitchFamily="2" charset="-122"/>
              <a:ea typeface="华文楷体" panose="02010600040101010101" pitchFamily="2" charset="-122"/>
              <a:cs typeface="+mj-cs"/>
            </a:endParaRPr>
          </a:p>
        </p:txBody>
      </p:sp>
      <p:pic>
        <p:nvPicPr>
          <p:cNvPr id="55298" name="内容占位符 3"/>
          <p:cNvPicPr>
            <a:picLocks noGrp="1" noChangeAspect="1"/>
          </p:cNvPicPr>
          <p:nvPr>
            <p:ph idx="1"/>
          </p:nvPr>
        </p:nvPicPr>
        <p:blipFill>
          <a:blip r:embed="rId1"/>
          <a:stretch>
            <a:fillRect/>
          </a:stretch>
        </p:blipFill>
        <p:spPr>
          <a:xfrm>
            <a:off x="684213" y="1989138"/>
            <a:ext cx="3429000" cy="1428750"/>
          </a:xfrm>
        </p:spPr>
      </p:pic>
      <p:pic>
        <p:nvPicPr>
          <p:cNvPr id="55299" name="图片 4"/>
          <p:cNvPicPr>
            <a:picLocks noChangeAspect="1"/>
          </p:cNvPicPr>
          <p:nvPr/>
        </p:nvPicPr>
        <p:blipFill>
          <a:blip r:embed="rId2"/>
          <a:stretch>
            <a:fillRect/>
          </a:stretch>
        </p:blipFill>
        <p:spPr>
          <a:xfrm>
            <a:off x="4572000" y="1587500"/>
            <a:ext cx="3429000" cy="2743200"/>
          </a:xfrm>
          <a:prstGeom prst="rect">
            <a:avLst/>
          </a:prstGeom>
          <a:noFill/>
          <a:ln w="9525">
            <a:noFill/>
          </a:ln>
        </p:spPr>
      </p:pic>
      <p:sp>
        <p:nvSpPr>
          <p:cNvPr id="55300" name="TextBox 5"/>
          <p:cNvSpPr txBox="1"/>
          <p:nvPr/>
        </p:nvSpPr>
        <p:spPr>
          <a:xfrm>
            <a:off x="2339975" y="5661025"/>
            <a:ext cx="3744913" cy="523875"/>
          </a:xfrm>
          <a:prstGeom prst="rect">
            <a:avLst/>
          </a:prstGeom>
          <a:noFill/>
          <a:ln w="9525">
            <a:noFill/>
          </a:ln>
        </p:spPr>
        <p:txBody>
          <a:bodyPr anchor="t" anchorCtr="0">
            <a:spAutoFit/>
          </a:bodyPr>
          <a:p>
            <a:pPr>
              <a:buFontTx/>
            </a:pPr>
            <a:r>
              <a:rPr lang="en-US" altLang="zh-CN" sz="1400" dirty="0">
                <a:solidFill>
                  <a:schemeClr val="tx1"/>
                </a:solidFill>
                <a:latin typeface="Times New Roman" panose="02020603050405020304" pitchFamily="18" charset="0"/>
                <a:ea typeface="宋体" panose="02010600030101010101" pitchFamily="2" charset="-122"/>
              </a:rPr>
              <a:t>https://en.wikipedia.org/wiki/B%C3%A9zier_curve#Constructing_B.C3.A9zier_curves</a:t>
            </a:r>
            <a:endParaRPr lang="zh-CN" altLang="en-US" sz="14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标题 1"/>
          <p:cNvSpPr>
            <a:spLocks noGrp="1"/>
          </p:cNvSpPr>
          <p:nvPr>
            <p:ph type="title"/>
          </p:nvPr>
        </p:nvSpPr>
        <p:spPr/>
        <p:txBody>
          <a:bodyPr vert="horz" wrap="square" lIns="91440" tIns="45720" rIns="91440" bIns="45720" anchor="ctr" anchorCtr="0"/>
          <a:p>
            <a:endParaRPr lang="zh-CN" altLang="en-US" kern="1200" dirty="0">
              <a:latin typeface="华文楷体" panose="02010600040101010101" pitchFamily="2" charset="-122"/>
              <a:ea typeface="华文楷体" panose="02010600040101010101" pitchFamily="2" charset="-122"/>
              <a:cs typeface="+mj-cs"/>
            </a:endParaRPr>
          </a:p>
        </p:txBody>
      </p:sp>
      <p:sp>
        <p:nvSpPr>
          <p:cNvPr id="56322" name="内容占位符 2"/>
          <p:cNvSpPr>
            <a:spLocks noGrp="1"/>
          </p:cNvSpPr>
          <p:nvPr>
            <p:ph idx="1"/>
          </p:nvPr>
        </p:nvSpPr>
        <p:spPr/>
        <p:txBody>
          <a:bodyPr vert="horz" wrap="square" lIns="91440" tIns="45720" rIns="91440" bIns="45720" anchor="t" anchorCtr="0"/>
          <a:p>
            <a:endParaRPr lang="zh-CN" altLang="en-US" kern="1200" dirty="0">
              <a:latin typeface="华文楷体" panose="02010600040101010101" pitchFamily="2" charset="-122"/>
              <a:ea typeface="华文楷体" panose="02010600040101010101" pitchFamily="2" charset="-122"/>
              <a:cs typeface="+mn-cs"/>
            </a:endParaRPr>
          </a:p>
        </p:txBody>
      </p:sp>
      <p:graphicFrame>
        <p:nvGraphicFramePr>
          <p:cNvPr id="56323" name="对象 3"/>
          <p:cNvGraphicFramePr/>
          <p:nvPr/>
        </p:nvGraphicFramePr>
        <p:xfrm>
          <a:off x="2411413" y="2060575"/>
          <a:ext cx="3938587" cy="1549400"/>
        </p:xfrm>
        <a:graphic>
          <a:graphicData uri="http://schemas.openxmlformats.org/presentationml/2006/ole">
            <mc:AlternateContent xmlns:mc="http://schemas.openxmlformats.org/markup-compatibility/2006">
              <mc:Choice xmlns:v="urn:schemas-microsoft-com:vml" Requires="v">
                <p:oleObj spid="_x0000_s3122" name="" r:id="rId1" imgW="1739900" imgH="787400" progId="Equation.3">
                  <p:embed/>
                </p:oleObj>
              </mc:Choice>
              <mc:Fallback>
                <p:oleObj name="" r:id="rId1" imgW="1739900" imgH="787400" progId="Equation.3">
                  <p:embed/>
                  <p:pic>
                    <p:nvPicPr>
                      <p:cNvPr id="0" name="图片 3121"/>
                      <p:cNvPicPr/>
                      <p:nvPr/>
                    </p:nvPicPr>
                    <p:blipFill>
                      <a:blip r:embed="rId2"/>
                      <a:stretch>
                        <a:fillRect/>
                      </a:stretch>
                    </p:blipFill>
                    <p:spPr>
                      <a:xfrm>
                        <a:off x="2411413" y="2060575"/>
                        <a:ext cx="3938587" cy="1549400"/>
                      </a:xfrm>
                      <a:prstGeom prst="rect">
                        <a:avLst/>
                      </a:prstGeom>
                      <a:noFill/>
                      <a:ln w="38100">
                        <a:noFill/>
                        <a:miter/>
                      </a:ln>
                    </p:spPr>
                  </p:pic>
                </p:oleObj>
              </mc:Fallback>
            </mc:AlternateContent>
          </a:graphicData>
        </a:graphic>
      </p:graphicFrame>
      <p:graphicFrame>
        <p:nvGraphicFramePr>
          <p:cNvPr id="56324" name="对象 4"/>
          <p:cNvGraphicFramePr>
            <a:graphicFrameLocks noChangeAspect="1"/>
          </p:cNvGraphicFramePr>
          <p:nvPr/>
        </p:nvGraphicFramePr>
        <p:xfrm>
          <a:off x="2555875" y="3789363"/>
          <a:ext cx="3719513" cy="477837"/>
        </p:xfrm>
        <a:graphic>
          <a:graphicData uri="http://schemas.openxmlformats.org/presentationml/2006/ole">
            <mc:AlternateContent xmlns:mc="http://schemas.openxmlformats.org/markup-compatibility/2006">
              <mc:Choice xmlns:v="urn:schemas-microsoft-com:vml" Requires="v">
                <p:oleObj spid="_x0000_s3121" name="" r:id="rId3" imgW="1460500" imgH="228600" progId="Equation.3">
                  <p:embed/>
                </p:oleObj>
              </mc:Choice>
              <mc:Fallback>
                <p:oleObj name="" r:id="rId3" imgW="1460500" imgH="228600" progId="Equation.3">
                  <p:embed/>
                  <p:pic>
                    <p:nvPicPr>
                      <p:cNvPr id="0" name="图片 3120"/>
                      <p:cNvPicPr/>
                      <p:nvPr/>
                    </p:nvPicPr>
                    <p:blipFill>
                      <a:blip r:embed="rId4"/>
                      <a:stretch>
                        <a:fillRect/>
                      </a:stretch>
                    </p:blipFill>
                    <p:spPr>
                      <a:xfrm>
                        <a:off x="2555875" y="3789363"/>
                        <a:ext cx="3719513" cy="477837"/>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内容占位符 2"/>
          <p:cNvSpPr>
            <a:spLocks noGrp="1"/>
          </p:cNvSpPr>
          <p:nvPr>
            <p:ph idx="1"/>
          </p:nvPr>
        </p:nvSpPr>
        <p:spPr>
          <a:xfrm>
            <a:off x="323850" y="908050"/>
            <a:ext cx="8712200" cy="4643438"/>
          </a:xfrm>
        </p:spPr>
        <p:txBody>
          <a:bodyPr vert="horz" wrap="square" lIns="91440" tIns="45720" rIns="91440" bIns="45720" anchor="t" anchorCtr="0"/>
          <a:p>
            <a:r>
              <a:rPr lang="zh-CN" altLang="en-US" b="1" kern="1200" dirty="0">
                <a:latin typeface="Times New Roman" panose="02020603050405020304" pitchFamily="18" charset="0"/>
                <a:ea typeface="楷体" panose="02010609060101010101" pitchFamily="49" charset="-122"/>
                <a:cs typeface="+mn-cs"/>
              </a:rPr>
              <a:t>三次</a:t>
            </a:r>
            <a:r>
              <a:rPr lang="en-US" altLang="zh-CN" b="1" kern="1200" dirty="0">
                <a:latin typeface="Times New Roman" panose="02020603050405020304" pitchFamily="18" charset="0"/>
                <a:ea typeface="楷体" panose="02010609060101010101" pitchFamily="49" charset="-122"/>
                <a:cs typeface="+mn-cs"/>
              </a:rPr>
              <a:t>Bezier</a:t>
            </a:r>
            <a:r>
              <a:rPr lang="zh-CN" altLang="en-US" b="1" kern="1200" dirty="0">
                <a:latin typeface="Times New Roman" panose="02020603050405020304" pitchFamily="18" charset="0"/>
                <a:ea typeface="楷体" panose="02010609060101010101" pitchFamily="49" charset="-122"/>
                <a:cs typeface="+mn-cs"/>
              </a:rPr>
              <a:t>曲线的矩阵表示</a:t>
            </a:r>
            <a:endParaRPr lang="zh-CN" altLang="en-US" b="1" kern="1200" dirty="0">
              <a:latin typeface="Times New Roman" panose="02020603050405020304" pitchFamily="18" charset="0"/>
              <a:ea typeface="楷体" panose="02010609060101010101" pitchFamily="49" charset="-122"/>
              <a:cs typeface="+mn-cs"/>
            </a:endParaRPr>
          </a:p>
          <a:p>
            <a:endParaRPr lang="zh-CN" altLang="en-US" b="1" kern="1200" dirty="0">
              <a:latin typeface="Times New Roman" panose="02020603050405020304" pitchFamily="18" charset="0"/>
              <a:ea typeface="楷体" panose="02010609060101010101" pitchFamily="49" charset="-122"/>
              <a:cs typeface="+mn-cs"/>
            </a:endParaRPr>
          </a:p>
          <a:p>
            <a:endParaRPr lang="zh-CN" altLang="en-US" b="1" kern="1200" dirty="0">
              <a:latin typeface="Times New Roman" panose="02020603050405020304" pitchFamily="18" charset="0"/>
              <a:ea typeface="楷体" panose="02010609060101010101" pitchFamily="49" charset="-122"/>
              <a:cs typeface="+mn-cs"/>
            </a:endParaRPr>
          </a:p>
          <a:p>
            <a:endParaRPr lang="zh-CN" altLang="en-US" b="1" kern="1200" dirty="0">
              <a:latin typeface="Times New Roman" panose="02020603050405020304" pitchFamily="18" charset="0"/>
              <a:ea typeface="楷体" panose="02010609060101010101" pitchFamily="49" charset="-122"/>
              <a:cs typeface="+mn-cs"/>
            </a:endParaRPr>
          </a:p>
          <a:p>
            <a:endParaRPr lang="zh-CN" altLang="en-US" b="1" kern="1200" dirty="0">
              <a:latin typeface="Times New Roman" panose="02020603050405020304" pitchFamily="18" charset="0"/>
              <a:ea typeface="楷体" panose="02010609060101010101" pitchFamily="49" charset="-122"/>
              <a:cs typeface="+mn-cs"/>
            </a:endParaRPr>
          </a:p>
          <a:p>
            <a:r>
              <a:rPr lang="zh-CN" altLang="en-US" b="1" kern="1200" dirty="0">
                <a:latin typeface="Times New Roman" panose="02020603050405020304" pitchFamily="18" charset="0"/>
                <a:ea typeface="楷体" panose="02010609060101010101" pitchFamily="49" charset="-122"/>
                <a:cs typeface="+mn-cs"/>
              </a:rPr>
              <a:t>基函数</a:t>
            </a:r>
            <a:r>
              <a:rPr lang="en-US" altLang="zh-CN" b="1" kern="1200" dirty="0">
                <a:latin typeface="Times New Roman" panose="02020603050405020304" pitchFamily="18" charset="0"/>
                <a:ea typeface="楷体" panose="02010609060101010101" pitchFamily="49" charset="-122"/>
                <a:cs typeface="+mn-cs"/>
              </a:rPr>
              <a:t>(</a:t>
            </a:r>
            <a:r>
              <a:rPr lang="zh-CN" altLang="en-US" b="1" kern="1200" dirty="0">
                <a:latin typeface="Times New Roman" panose="02020603050405020304" pitchFamily="18" charset="0"/>
                <a:ea typeface="楷体" panose="02010609060101010101" pitchFamily="49" charset="-122"/>
                <a:cs typeface="+mn-cs"/>
              </a:rPr>
              <a:t>调和函数</a:t>
            </a:r>
            <a:r>
              <a:rPr lang="en-US" altLang="zh-CN" b="1" kern="1200" dirty="0">
                <a:latin typeface="Times New Roman" panose="02020603050405020304" pitchFamily="18" charset="0"/>
                <a:ea typeface="楷体" panose="02010609060101010101" pitchFamily="49" charset="-122"/>
                <a:cs typeface="+mn-cs"/>
              </a:rPr>
              <a:t>):</a:t>
            </a:r>
            <a:endParaRPr lang="en-US" altLang="zh-CN" b="1" kern="1200" dirty="0">
              <a:latin typeface="Times New Roman" panose="02020603050405020304" pitchFamily="18" charset="0"/>
              <a:ea typeface="楷体" panose="02010609060101010101" pitchFamily="49" charset="-122"/>
              <a:cs typeface="+mn-cs"/>
            </a:endParaRPr>
          </a:p>
          <a:p>
            <a:pPr>
              <a:buFont typeface="Arial" panose="020B0604020202020204" pitchFamily="34" charset="0"/>
              <a:buNone/>
            </a:pPr>
            <a:r>
              <a:rPr lang="zh-CN" altLang="en-US" b="1" kern="1200" dirty="0">
                <a:latin typeface="Times New Roman" panose="02020603050405020304" pitchFamily="18" charset="0"/>
                <a:ea typeface="楷体" panose="02010609060101010101" pitchFamily="49" charset="-122"/>
                <a:cs typeface="+mn-cs"/>
              </a:rPr>
              <a:t>表示对曲线的贡献、影响</a:t>
            </a:r>
            <a:endParaRPr lang="en-US" altLang="zh-CN" b="1" kern="1200" dirty="0">
              <a:latin typeface="Times New Roman" panose="02020603050405020304" pitchFamily="18" charset="0"/>
              <a:ea typeface="楷体" panose="02010609060101010101" pitchFamily="49" charset="-122"/>
              <a:cs typeface="+mn-cs"/>
            </a:endParaRPr>
          </a:p>
        </p:txBody>
      </p:sp>
      <p:graphicFrame>
        <p:nvGraphicFramePr>
          <p:cNvPr id="58370" name="Object 23"/>
          <p:cNvGraphicFramePr/>
          <p:nvPr/>
        </p:nvGraphicFramePr>
        <p:xfrm>
          <a:off x="1547813" y="1628775"/>
          <a:ext cx="5049837" cy="1784350"/>
        </p:xfrm>
        <a:graphic>
          <a:graphicData uri="http://schemas.openxmlformats.org/presentationml/2006/ole">
            <mc:AlternateContent xmlns:mc="http://schemas.openxmlformats.org/markup-compatibility/2006">
              <mc:Choice xmlns:v="urn:schemas-microsoft-com:vml" Requires="v">
                <p:oleObj spid="_x0000_s3125" name="" r:id="rId1" imgW="2794000" imgH="939800" progId="Equation.3">
                  <p:embed/>
                </p:oleObj>
              </mc:Choice>
              <mc:Fallback>
                <p:oleObj name="" r:id="rId1" imgW="2794000" imgH="939800" progId="Equation.3">
                  <p:embed/>
                  <p:pic>
                    <p:nvPicPr>
                      <p:cNvPr id="0" name="图片 3124"/>
                      <p:cNvPicPr/>
                      <p:nvPr/>
                    </p:nvPicPr>
                    <p:blipFill>
                      <a:blip r:embed="rId2"/>
                      <a:stretch>
                        <a:fillRect/>
                      </a:stretch>
                    </p:blipFill>
                    <p:spPr>
                      <a:xfrm>
                        <a:off x="1547813" y="1628775"/>
                        <a:ext cx="5049837" cy="1784350"/>
                      </a:xfrm>
                      <a:prstGeom prst="rect">
                        <a:avLst/>
                      </a:prstGeom>
                      <a:noFill/>
                      <a:ln w="38100">
                        <a:noFill/>
                        <a:miter/>
                      </a:ln>
                    </p:spPr>
                  </p:pic>
                </p:oleObj>
              </mc:Fallback>
            </mc:AlternateContent>
          </a:graphicData>
        </a:graphic>
      </p:graphicFrame>
      <p:graphicFrame>
        <p:nvGraphicFramePr>
          <p:cNvPr id="58371" name="Object 4"/>
          <p:cNvGraphicFramePr/>
          <p:nvPr/>
        </p:nvGraphicFramePr>
        <p:xfrm>
          <a:off x="1260475" y="4557713"/>
          <a:ext cx="2057400" cy="1962150"/>
        </p:xfrm>
        <a:graphic>
          <a:graphicData uri="http://schemas.openxmlformats.org/presentationml/2006/ole">
            <mc:AlternateContent xmlns:mc="http://schemas.openxmlformats.org/markup-compatibility/2006">
              <mc:Choice xmlns:v="urn:schemas-microsoft-com:vml" Requires="v">
                <p:oleObj spid="_x0000_s3131" name="" r:id="rId3" imgW="1091565" imgH="1040765" progId="Equation.DSMT4">
                  <p:embed/>
                </p:oleObj>
              </mc:Choice>
              <mc:Fallback>
                <p:oleObj name="" r:id="rId3" imgW="1091565" imgH="1040765" progId="Equation.DSMT4">
                  <p:embed/>
                  <p:pic>
                    <p:nvPicPr>
                      <p:cNvPr id="0" name="图片 3130"/>
                      <p:cNvPicPr/>
                      <p:nvPr/>
                    </p:nvPicPr>
                    <p:blipFill>
                      <a:blip r:embed="rId4"/>
                      <a:stretch>
                        <a:fillRect/>
                      </a:stretch>
                    </p:blipFill>
                    <p:spPr>
                      <a:xfrm>
                        <a:off x="1260475" y="4557713"/>
                        <a:ext cx="2057400" cy="1962150"/>
                      </a:xfrm>
                      <a:prstGeom prst="rect">
                        <a:avLst/>
                      </a:prstGeom>
                      <a:noFill/>
                      <a:ln w="38100">
                        <a:noFill/>
                        <a:miter/>
                      </a:ln>
                    </p:spPr>
                  </p:pic>
                </p:oleObj>
              </mc:Fallback>
            </mc:AlternateContent>
          </a:graphicData>
        </a:graphic>
      </p:graphicFrame>
      <p:pic>
        <p:nvPicPr>
          <p:cNvPr id="58372" name="Picture 8" descr="https://pic2.zhimg.com/80/v2-ea6ce542838326cc625bba56b67753a1_720w.jpg"/>
          <p:cNvPicPr>
            <a:picLocks noChangeAspect="1"/>
          </p:cNvPicPr>
          <p:nvPr/>
        </p:nvPicPr>
        <p:blipFill>
          <a:blip r:embed="rId5"/>
          <a:stretch>
            <a:fillRect/>
          </a:stretch>
        </p:blipFill>
        <p:spPr>
          <a:xfrm>
            <a:off x="5143500" y="3643313"/>
            <a:ext cx="3744913" cy="2619375"/>
          </a:xfrm>
          <a:prstGeom prst="rect">
            <a:avLst/>
          </a:prstGeom>
          <a:noFill/>
          <a:ln w="9525">
            <a:noFill/>
          </a:ln>
        </p:spPr>
      </p:pic>
      <p:sp>
        <p:nvSpPr>
          <p:cNvPr id="58373" name="TextBox 7"/>
          <p:cNvSpPr txBox="1"/>
          <p:nvPr/>
        </p:nvSpPr>
        <p:spPr>
          <a:xfrm>
            <a:off x="5214938" y="6196013"/>
            <a:ext cx="3643312" cy="585787"/>
          </a:xfrm>
          <a:prstGeom prst="rect">
            <a:avLst/>
          </a:prstGeom>
          <a:noFill/>
          <a:ln w="9525">
            <a:noFill/>
          </a:ln>
        </p:spPr>
        <p:txBody>
          <a:bodyPr anchor="t" anchorCtr="0">
            <a:spAutoFit/>
          </a:bodyPr>
          <a:p>
            <a:pPr>
              <a:buFontTx/>
            </a:pPr>
            <a:r>
              <a:rPr lang="en-US" altLang="zh-CN" sz="1600" b="0" dirty="0">
                <a:solidFill>
                  <a:schemeClr val="tx1"/>
                </a:solidFill>
                <a:latin typeface="Times New Roman" panose="02020603050405020304" pitchFamily="18" charset="0"/>
                <a:ea typeface="宋体" panose="02010600030101010101" pitchFamily="2" charset="-122"/>
              </a:rPr>
              <a:t>https://zhuanlan.zhihu.com/p/366082920?ivk_sa=1024320u</a:t>
            </a:r>
            <a:endParaRPr lang="zh-CN" altLang="en-US" sz="16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Rectangle 3"/>
          <p:cNvSpPr>
            <a:spLocks noGrp="1"/>
          </p:cNvSpPr>
          <p:nvPr>
            <p:ph idx="1"/>
          </p:nvPr>
        </p:nvSpPr>
        <p:spPr>
          <a:xfrm>
            <a:off x="250825" y="1268413"/>
            <a:ext cx="8785225" cy="4654550"/>
          </a:xfrm>
        </p:spPr>
        <p:txBody>
          <a:bodyPr vert="horz" wrap="square" lIns="91440" tIns="45720" rIns="91440" bIns="45720" anchor="t" anchorCtr="0"/>
          <a:p>
            <a:r>
              <a:rPr lang="zh-CN" altLang="en-US" sz="2400" b="1" kern="1200" dirty="0">
                <a:latin typeface="Times New Roman" panose="02020603050405020304" pitchFamily="18" charset="0"/>
                <a:ea typeface="楷体" panose="02010609060101010101" pitchFamily="49" charset="-122"/>
                <a:cs typeface="+mn-cs"/>
              </a:rPr>
              <a:t>对比：三次</a:t>
            </a:r>
            <a:r>
              <a:rPr lang="en-US" altLang="zh-CN" sz="2400" b="1" kern="1200" dirty="0">
                <a:latin typeface="Times New Roman" panose="02020603050405020304" pitchFamily="18" charset="0"/>
                <a:ea typeface="楷体" panose="02010609060101010101" pitchFamily="49" charset="-122"/>
                <a:cs typeface="+mn-cs"/>
              </a:rPr>
              <a:t>Hermite</a:t>
            </a:r>
            <a:r>
              <a:rPr lang="zh-CN" altLang="en-US" sz="2400" b="1" kern="1200" dirty="0">
                <a:latin typeface="Times New Roman" panose="02020603050405020304" pitchFamily="18" charset="0"/>
                <a:ea typeface="楷体" panose="02010609060101010101" pitchFamily="49" charset="-122"/>
                <a:cs typeface="+mn-cs"/>
              </a:rPr>
              <a:t>曲线的矩阵表示</a:t>
            </a:r>
            <a:endParaRPr lang="zh-CN" altLang="en-US" sz="2400" b="1" kern="1200" dirty="0">
              <a:latin typeface="Times New Roman" panose="02020603050405020304" pitchFamily="18" charset="0"/>
              <a:ea typeface="楷体" panose="02010609060101010101" pitchFamily="49" charset="-122"/>
              <a:cs typeface="+mn-cs"/>
            </a:endParaRPr>
          </a:p>
          <a:p>
            <a:pPr eaLnBrk="1" hangingPunct="1"/>
            <a:endParaRPr lang="zh-CN" altLang="en-US" kern="1200" dirty="0">
              <a:latin typeface="楷体" panose="02010609060101010101" pitchFamily="49" charset="-122"/>
              <a:ea typeface="楷体" panose="02010609060101010101" pitchFamily="49" charset="-122"/>
              <a:cs typeface="+mn-cs"/>
            </a:endParaRPr>
          </a:p>
          <a:p>
            <a:pPr eaLnBrk="1" hangingPunct="1"/>
            <a:endParaRPr lang="zh-CN" altLang="en-US" kern="1200" dirty="0">
              <a:latin typeface="楷体" panose="02010609060101010101" pitchFamily="49" charset="-122"/>
              <a:ea typeface="楷体" panose="02010609060101010101" pitchFamily="49" charset="-122"/>
              <a:cs typeface="+mn-cs"/>
            </a:endParaRPr>
          </a:p>
          <a:p>
            <a:pPr eaLnBrk="1" hangingPunct="1"/>
            <a:endParaRPr lang="en-US" altLang="zh-CN" kern="1200" dirty="0">
              <a:latin typeface="楷体" panose="02010609060101010101" pitchFamily="49" charset="-122"/>
              <a:ea typeface="楷体" panose="02010609060101010101" pitchFamily="49" charset="-122"/>
              <a:cs typeface="+mn-cs"/>
            </a:endParaRPr>
          </a:p>
          <a:p>
            <a:pPr eaLnBrk="1" hangingPunct="1"/>
            <a:endParaRPr lang="en-US" altLang="zh-CN" kern="1200" dirty="0">
              <a:latin typeface="楷体" panose="02010609060101010101" pitchFamily="49" charset="-122"/>
              <a:ea typeface="楷体" panose="02010609060101010101" pitchFamily="49" charset="-122"/>
              <a:cs typeface="+mn-cs"/>
            </a:endParaRPr>
          </a:p>
          <a:p>
            <a:pPr eaLnBrk="1" hangingPunct="1"/>
            <a:endParaRPr lang="zh-CN" altLang="en-US" kern="1200" dirty="0">
              <a:latin typeface="Times New Roman" panose="02020603050405020304" pitchFamily="18" charset="0"/>
              <a:ea typeface="楷体" panose="02010609060101010101" pitchFamily="49" charset="-122"/>
              <a:cs typeface="+mn-cs"/>
              <a:sym typeface="宋体" panose="02010600030101010101" pitchFamily="2" charset="-122"/>
            </a:endParaRPr>
          </a:p>
        </p:txBody>
      </p:sp>
      <p:graphicFrame>
        <p:nvGraphicFramePr>
          <p:cNvPr id="57346" name="Object 7"/>
          <p:cNvGraphicFramePr/>
          <p:nvPr/>
        </p:nvGraphicFramePr>
        <p:xfrm>
          <a:off x="622300" y="1844675"/>
          <a:ext cx="7897813" cy="411163"/>
        </p:xfrm>
        <a:graphic>
          <a:graphicData uri="http://schemas.openxmlformats.org/presentationml/2006/ole">
            <mc:AlternateContent xmlns:mc="http://schemas.openxmlformats.org/markup-compatibility/2006">
              <mc:Choice xmlns:v="urn:schemas-microsoft-com:vml" Requires="v">
                <p:oleObj spid="_x0000_s3123" name="" r:id="rId1" imgW="4064000" imgH="241300" progId="Equation.DSMT4">
                  <p:embed/>
                </p:oleObj>
              </mc:Choice>
              <mc:Fallback>
                <p:oleObj name="" r:id="rId1" imgW="4064000" imgH="241300" progId="Equation.DSMT4">
                  <p:embed/>
                  <p:pic>
                    <p:nvPicPr>
                      <p:cNvPr id="0" name="图片 3122"/>
                      <p:cNvPicPr/>
                      <p:nvPr/>
                    </p:nvPicPr>
                    <p:blipFill>
                      <a:blip r:embed="rId2"/>
                      <a:stretch>
                        <a:fillRect/>
                      </a:stretch>
                    </p:blipFill>
                    <p:spPr>
                      <a:xfrm>
                        <a:off x="622300" y="1844675"/>
                        <a:ext cx="7897813" cy="411163"/>
                      </a:xfrm>
                      <a:prstGeom prst="rect">
                        <a:avLst/>
                      </a:prstGeom>
                      <a:noFill/>
                      <a:ln w="38100">
                        <a:noFill/>
                        <a:miter/>
                      </a:ln>
                    </p:spPr>
                  </p:pic>
                </p:oleObj>
              </mc:Fallback>
            </mc:AlternateContent>
          </a:graphicData>
        </a:graphic>
      </p:graphicFrame>
      <p:pic>
        <p:nvPicPr>
          <p:cNvPr id="57347" name="Picture 8" descr="File:HermiteBasis.svg"/>
          <p:cNvPicPr>
            <a:picLocks noChangeAspect="1"/>
          </p:cNvPicPr>
          <p:nvPr/>
        </p:nvPicPr>
        <p:blipFill>
          <a:blip r:embed="rId3"/>
          <a:stretch>
            <a:fillRect/>
          </a:stretch>
        </p:blipFill>
        <p:spPr>
          <a:xfrm>
            <a:off x="4643438" y="4508500"/>
            <a:ext cx="2268537" cy="1814513"/>
          </a:xfrm>
          <a:prstGeom prst="rect">
            <a:avLst/>
          </a:prstGeom>
          <a:noFill/>
          <a:ln w="9525">
            <a:noFill/>
          </a:ln>
        </p:spPr>
      </p:pic>
      <p:graphicFrame>
        <p:nvGraphicFramePr>
          <p:cNvPr id="57348" name="对象 1"/>
          <p:cNvGraphicFramePr/>
          <p:nvPr/>
        </p:nvGraphicFramePr>
        <p:xfrm>
          <a:off x="2051050" y="4437063"/>
          <a:ext cx="2184400" cy="1658937"/>
        </p:xfrm>
        <a:graphic>
          <a:graphicData uri="http://schemas.openxmlformats.org/presentationml/2006/ole">
            <mc:AlternateContent xmlns:mc="http://schemas.openxmlformats.org/markup-compatibility/2006">
              <mc:Choice xmlns:v="urn:schemas-microsoft-com:vml" Requires="v">
                <p:oleObj spid="_x0000_s3129" name="" r:id="rId4" imgW="1244600" imgH="990600" progId="Equation.3">
                  <p:embed/>
                </p:oleObj>
              </mc:Choice>
              <mc:Fallback>
                <p:oleObj name="" r:id="rId4" imgW="1244600" imgH="990600" progId="Equation.3">
                  <p:embed/>
                  <p:pic>
                    <p:nvPicPr>
                      <p:cNvPr id="0" name="图片 3128"/>
                      <p:cNvPicPr/>
                      <p:nvPr/>
                    </p:nvPicPr>
                    <p:blipFill>
                      <a:blip r:embed="rId5"/>
                      <a:stretch>
                        <a:fillRect/>
                      </a:stretch>
                    </p:blipFill>
                    <p:spPr>
                      <a:xfrm>
                        <a:off x="2051050" y="4437063"/>
                        <a:ext cx="2184400" cy="1658937"/>
                      </a:xfrm>
                      <a:prstGeom prst="rect">
                        <a:avLst/>
                      </a:prstGeom>
                      <a:noFill/>
                      <a:ln w="38100">
                        <a:noFill/>
                        <a:miter/>
                      </a:ln>
                    </p:spPr>
                  </p:pic>
                </p:oleObj>
              </mc:Fallback>
            </mc:AlternateContent>
          </a:graphicData>
        </a:graphic>
      </p:graphicFrame>
      <p:graphicFrame>
        <p:nvGraphicFramePr>
          <p:cNvPr id="57349" name="对象 1"/>
          <p:cNvGraphicFramePr>
            <a:graphicFrameLocks noChangeAspect="1"/>
          </p:cNvGraphicFramePr>
          <p:nvPr/>
        </p:nvGraphicFramePr>
        <p:xfrm>
          <a:off x="1547813" y="2276475"/>
          <a:ext cx="5673725" cy="1662113"/>
        </p:xfrm>
        <a:graphic>
          <a:graphicData uri="http://schemas.openxmlformats.org/presentationml/2006/ole">
            <mc:AlternateContent xmlns:mc="http://schemas.openxmlformats.org/markup-compatibility/2006">
              <mc:Choice xmlns:v="urn:schemas-microsoft-com:vml" Requires="v">
                <p:oleObj spid="_x0000_s3128" name="" r:id="rId6" imgW="3009900" imgH="881380" progId="Equation.AxMath">
                  <p:embed/>
                </p:oleObj>
              </mc:Choice>
              <mc:Fallback>
                <p:oleObj name="" r:id="rId6" imgW="3009900" imgH="881380" progId="Equation.AxMath">
                  <p:embed/>
                  <p:pic>
                    <p:nvPicPr>
                      <p:cNvPr id="0" name="图片 3127"/>
                      <p:cNvPicPr/>
                      <p:nvPr/>
                    </p:nvPicPr>
                    <p:blipFill>
                      <a:blip r:embed="rId7"/>
                      <a:stretch>
                        <a:fillRect/>
                      </a:stretch>
                    </p:blipFill>
                    <p:spPr>
                      <a:xfrm>
                        <a:off x="1547813" y="2276475"/>
                        <a:ext cx="5673725" cy="1662113"/>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标题 4"/>
          <p:cNvSpPr>
            <a:spLocks noGrp="1"/>
          </p:cNvSpPr>
          <p:nvPr>
            <p:ph type="title"/>
          </p:nvPr>
        </p:nvSpPr>
        <p:spPr/>
        <p:txBody>
          <a:bodyPr vert="horz" wrap="square" lIns="91440" tIns="45720" rIns="91440" bIns="45720" anchor="ctr" anchorCtr="0"/>
          <a:p>
            <a:r>
              <a:rPr lang="zh-CN" altLang="en-US" b="1" kern="1200" dirty="0">
                <a:latin typeface="楷体" panose="02010609060101010101" pitchFamily="49" charset="-122"/>
                <a:ea typeface="楷体" panose="02010609060101010101" pitchFamily="49" charset="-122"/>
                <a:cs typeface="+mj-cs"/>
              </a:rPr>
              <a:t>基函数性质</a:t>
            </a:r>
            <a:endParaRPr lang="zh-CN" altLang="en-US" b="1" kern="1200" dirty="0">
              <a:latin typeface="楷体" panose="02010609060101010101" pitchFamily="49" charset="-122"/>
              <a:ea typeface="楷体" panose="02010609060101010101" pitchFamily="49" charset="-122"/>
              <a:cs typeface="+mj-cs"/>
            </a:endParaRPr>
          </a:p>
        </p:txBody>
      </p:sp>
      <p:sp>
        <p:nvSpPr>
          <p:cNvPr id="6" name="内容占位符 5"/>
          <p:cNvSpPr>
            <a:spLocks noGrp="1"/>
          </p:cNvSpPr>
          <p:nvPr>
            <p:ph idx="1"/>
          </p:nvPr>
        </p:nvSpPr>
        <p:spPr/>
        <p:txBody>
          <a:bodyPr vert="horz" wrap="square" lIns="91440" tIns="45720" rIns="91440" bIns="45720" numCol="1" anchor="t" anchorCtr="0" compatLnSpc="1"/>
          <a:lstStyle/>
          <a:p>
            <a:pPr marL="514350" marR="0" lvl="0" indent="-514350" algn="l" defTabSz="914400" rtl="0" eaLnBrk="0" fontAlgn="base" latinLnBrk="0" hangingPunct="0">
              <a:lnSpc>
                <a:spcPct val="100000"/>
              </a:lnSpc>
              <a:spcBef>
                <a:spcPct val="20000"/>
              </a:spcBef>
              <a:spcAft>
                <a:spcPct val="0"/>
              </a:spcAft>
              <a:buClrTx/>
              <a:buSzTx/>
              <a:buFont typeface="+mj-lt"/>
              <a:buAutoNum type="arabicPeriod"/>
              <a:defRPr/>
            </a:pPr>
            <a:r>
              <a:rPr kumimoji="0" lang="zh-CN" altLang="en-US" sz="28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非负</a:t>
            </a:r>
            <a:endParaRPr kumimoji="0" lang="en-US" altLang="zh-CN" sz="28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514350" marR="0" lvl="0" indent="-514350" algn="l" defTabSz="914400" rtl="0" eaLnBrk="0" fontAlgn="base" latinLnBrk="0" hangingPunct="0">
              <a:lnSpc>
                <a:spcPct val="100000"/>
              </a:lnSpc>
              <a:spcBef>
                <a:spcPct val="20000"/>
              </a:spcBef>
              <a:spcAft>
                <a:spcPct val="0"/>
              </a:spcAft>
              <a:buClrTx/>
              <a:buSzTx/>
              <a:buFont typeface="+mj-lt"/>
              <a:buAutoNum type="arabicPeriod"/>
              <a:defRPr/>
            </a:pPr>
            <a:endParaRPr kumimoji="0" lang="en-US" altLang="zh-CN" sz="28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514350" marR="0" lvl="0" indent="-514350" algn="l" defTabSz="914400" rtl="0" eaLnBrk="0" fontAlgn="base" latinLnBrk="0" hangingPunct="0">
              <a:lnSpc>
                <a:spcPct val="100000"/>
              </a:lnSpc>
              <a:spcBef>
                <a:spcPct val="20000"/>
              </a:spcBef>
              <a:spcAft>
                <a:spcPct val="0"/>
              </a:spcAft>
              <a:buClrTx/>
              <a:buSzTx/>
              <a:buFont typeface="+mj-lt"/>
              <a:buAutoNum type="arabicPeriod"/>
              <a:defRPr/>
            </a:pPr>
            <a:r>
              <a:rPr kumimoji="0" lang="zh-CN" altLang="en-US" sz="28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加权和为</a:t>
            </a:r>
            <a:r>
              <a:rPr kumimoji="0" lang="en-US" altLang="zh-CN" sz="28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a:t>
            </a:r>
            <a:endParaRPr kumimoji="0" lang="en-US" altLang="zh-CN" sz="28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514350" marR="0" lvl="0" indent="-514350" algn="l" defTabSz="914400" rtl="0" eaLnBrk="0" fontAlgn="base" latinLnBrk="0" hangingPunct="0">
              <a:lnSpc>
                <a:spcPct val="100000"/>
              </a:lnSpc>
              <a:spcBef>
                <a:spcPct val="20000"/>
              </a:spcBef>
              <a:spcAft>
                <a:spcPct val="0"/>
              </a:spcAft>
              <a:buClrTx/>
              <a:buSzTx/>
              <a:buFont typeface="+mj-lt"/>
              <a:buAutoNum type="arabicPeriod"/>
              <a:defRPr/>
            </a:pPr>
            <a:endParaRPr kumimoji="0" lang="en-US" altLang="zh-CN" sz="28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514350" marR="0" lvl="0" indent="-514350" algn="l" defTabSz="914400" rtl="0" eaLnBrk="0" fontAlgn="base" latinLnBrk="0" hangingPunct="0">
              <a:lnSpc>
                <a:spcPct val="100000"/>
              </a:lnSpc>
              <a:spcBef>
                <a:spcPct val="20000"/>
              </a:spcBef>
              <a:spcAft>
                <a:spcPct val="0"/>
              </a:spcAft>
              <a:buClrTx/>
              <a:buSzTx/>
              <a:buFont typeface="+mj-lt"/>
              <a:buAutoNum type="arabicPeriod"/>
              <a:defRPr/>
            </a:pPr>
            <a:r>
              <a:rPr kumimoji="0" lang="zh-CN" altLang="en-US" sz="28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对称</a:t>
            </a:r>
            <a:endParaRPr kumimoji="0" lang="en-US" altLang="zh-CN" sz="28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514350" marR="0" lvl="0" indent="-514350" algn="l" defTabSz="914400" rtl="0" eaLnBrk="0" fontAlgn="base" latinLnBrk="0" hangingPunct="0">
              <a:lnSpc>
                <a:spcPct val="100000"/>
              </a:lnSpc>
              <a:spcBef>
                <a:spcPct val="20000"/>
              </a:spcBef>
              <a:spcAft>
                <a:spcPct val="0"/>
              </a:spcAft>
              <a:buClrTx/>
              <a:buSzTx/>
              <a:buFont typeface="+mj-lt"/>
              <a:buAutoNum type="arabicPeriod"/>
              <a:defRPr/>
            </a:pPr>
            <a:endParaRPr kumimoji="0" lang="en-US" altLang="zh-CN" sz="28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514350" marR="0" lvl="0" indent="-514350" algn="l" defTabSz="914400" rtl="0" eaLnBrk="0" fontAlgn="base" latinLnBrk="0" hangingPunct="0">
              <a:lnSpc>
                <a:spcPct val="100000"/>
              </a:lnSpc>
              <a:spcBef>
                <a:spcPct val="20000"/>
              </a:spcBef>
              <a:spcAft>
                <a:spcPct val="0"/>
              </a:spcAft>
              <a:buClrTx/>
              <a:buSzTx/>
              <a:buFont typeface="+mj-lt"/>
              <a:buAutoNum type="arabicPeriod"/>
              <a:defRPr/>
            </a:pPr>
            <a:r>
              <a:rPr kumimoji="0" lang="zh-CN" altLang="en-US" sz="28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递推 </a:t>
            </a:r>
            <a:endParaRPr kumimoji="0" lang="en-US" altLang="zh-CN" sz="28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514350" marR="0" lvl="0" indent="-514350" algn="l" defTabSz="914400" rtl="0" eaLnBrk="0" fontAlgn="base" latinLnBrk="0" hangingPunct="0">
              <a:lnSpc>
                <a:spcPct val="100000"/>
              </a:lnSpc>
              <a:spcBef>
                <a:spcPct val="20000"/>
              </a:spcBef>
              <a:spcAft>
                <a:spcPct val="0"/>
              </a:spcAft>
              <a:buClrTx/>
              <a:buSzTx/>
              <a:buFont typeface="+mj-lt"/>
              <a:buAutoNum type="arabicPeriod"/>
              <a:defRPr/>
            </a:pPr>
            <a:endParaRPr kumimoji="0" lang="en-US" altLang="zh-CN" sz="2800" b="1" i="0" u="none" strike="noStrike" kern="1200" cap="none" spc="0" normalizeH="0" baseline="0" noProof="0" dirty="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zh-CN" altLang="en-US" sz="28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graphicFrame>
        <p:nvGraphicFramePr>
          <p:cNvPr id="59395" name="Object 4"/>
          <p:cNvGraphicFramePr/>
          <p:nvPr/>
        </p:nvGraphicFramePr>
        <p:xfrm>
          <a:off x="3000375" y="1928813"/>
          <a:ext cx="3522663" cy="542925"/>
        </p:xfrm>
        <a:graphic>
          <a:graphicData uri="http://schemas.openxmlformats.org/presentationml/2006/ole">
            <mc:AlternateContent xmlns:mc="http://schemas.openxmlformats.org/markup-compatibility/2006">
              <mc:Choice xmlns:v="urn:schemas-microsoft-com:vml" Requires="v">
                <p:oleObj spid="_x0000_s3127" name="" r:id="rId1" imgW="1892300" imgH="127000" progId="Equation.DSMT4">
                  <p:embed/>
                </p:oleObj>
              </mc:Choice>
              <mc:Fallback>
                <p:oleObj name="" r:id="rId1" imgW="1892300" imgH="127000" progId="Equation.DSMT4">
                  <p:embed/>
                  <p:pic>
                    <p:nvPicPr>
                      <p:cNvPr id="0" name="图片 3126"/>
                      <p:cNvPicPr/>
                      <p:nvPr/>
                    </p:nvPicPr>
                    <p:blipFill>
                      <a:blip r:embed="rId2">
                        <a:clrChange>
                          <a:clrFrom>
                            <a:srgbClr val="000000"/>
                          </a:clrFrom>
                          <a:clrTo>
                            <a:srgbClr val="FFFF00"/>
                          </a:clrTo>
                        </a:clrChange>
                      </a:blip>
                      <a:stretch>
                        <a:fillRect/>
                      </a:stretch>
                    </p:blipFill>
                    <p:spPr>
                      <a:xfrm>
                        <a:off x="3000375" y="1928813"/>
                        <a:ext cx="3522663" cy="542925"/>
                      </a:xfrm>
                      <a:prstGeom prst="rect">
                        <a:avLst/>
                      </a:prstGeom>
                      <a:noFill/>
                      <a:ln w="38100">
                        <a:noFill/>
                        <a:miter/>
                      </a:ln>
                    </p:spPr>
                  </p:pic>
                </p:oleObj>
              </mc:Fallback>
            </mc:AlternateContent>
          </a:graphicData>
        </a:graphic>
      </p:graphicFrame>
      <p:graphicFrame>
        <p:nvGraphicFramePr>
          <p:cNvPr id="59396" name="Object 5"/>
          <p:cNvGraphicFramePr/>
          <p:nvPr/>
        </p:nvGraphicFramePr>
        <p:xfrm>
          <a:off x="3000375" y="3000375"/>
          <a:ext cx="3000375" cy="904875"/>
        </p:xfrm>
        <a:graphic>
          <a:graphicData uri="http://schemas.openxmlformats.org/presentationml/2006/ole">
            <mc:AlternateContent xmlns:mc="http://schemas.openxmlformats.org/markup-compatibility/2006">
              <mc:Choice xmlns:v="urn:schemas-microsoft-com:vml" Requires="v">
                <p:oleObj spid="_x0000_s3126" name="" r:id="rId3" imgW="2108200" imgH="381000" progId="Equation.DSMT4">
                  <p:embed/>
                </p:oleObj>
              </mc:Choice>
              <mc:Fallback>
                <p:oleObj name="" r:id="rId3" imgW="2108200" imgH="381000" progId="Equation.DSMT4">
                  <p:embed/>
                  <p:pic>
                    <p:nvPicPr>
                      <p:cNvPr id="0" name="图片 3125"/>
                      <p:cNvPicPr/>
                      <p:nvPr/>
                    </p:nvPicPr>
                    <p:blipFill>
                      <a:blip r:embed="rId4">
                        <a:clrChange>
                          <a:clrFrom>
                            <a:srgbClr val="000000"/>
                          </a:clrFrom>
                          <a:clrTo>
                            <a:srgbClr val="FFFF00"/>
                          </a:clrTo>
                        </a:clrChange>
                      </a:blip>
                      <a:stretch>
                        <a:fillRect/>
                      </a:stretch>
                    </p:blipFill>
                    <p:spPr>
                      <a:xfrm>
                        <a:off x="3000375" y="3000375"/>
                        <a:ext cx="3000375" cy="904875"/>
                      </a:xfrm>
                      <a:prstGeom prst="rect">
                        <a:avLst/>
                      </a:prstGeom>
                      <a:noFill/>
                      <a:ln w="38100">
                        <a:noFill/>
                        <a:miter/>
                      </a:ln>
                    </p:spPr>
                  </p:pic>
                </p:oleObj>
              </mc:Fallback>
            </mc:AlternateContent>
          </a:graphicData>
        </a:graphic>
      </p:graphicFrame>
      <p:graphicFrame>
        <p:nvGraphicFramePr>
          <p:cNvPr id="59397" name="Object 3"/>
          <p:cNvGraphicFramePr/>
          <p:nvPr/>
        </p:nvGraphicFramePr>
        <p:xfrm>
          <a:off x="2901950" y="4071938"/>
          <a:ext cx="3071813" cy="493712"/>
        </p:xfrm>
        <a:graphic>
          <a:graphicData uri="http://schemas.openxmlformats.org/presentationml/2006/ole">
            <mc:AlternateContent xmlns:mc="http://schemas.openxmlformats.org/markup-compatibility/2006">
              <mc:Choice xmlns:v="urn:schemas-microsoft-com:vml" Requires="v">
                <p:oleObj spid="_x0000_s3132" name="" r:id="rId5" imgW="1930400" imgH="127000" progId="Equation.DSMT4">
                  <p:embed/>
                </p:oleObj>
              </mc:Choice>
              <mc:Fallback>
                <p:oleObj name="" r:id="rId5" imgW="1930400" imgH="127000" progId="Equation.DSMT4">
                  <p:embed/>
                  <p:pic>
                    <p:nvPicPr>
                      <p:cNvPr id="0" name="图片 3131"/>
                      <p:cNvPicPr/>
                      <p:nvPr/>
                    </p:nvPicPr>
                    <p:blipFill>
                      <a:blip r:embed="rId6">
                        <a:clrChange>
                          <a:clrFrom>
                            <a:srgbClr val="000000"/>
                          </a:clrFrom>
                          <a:clrTo>
                            <a:srgbClr val="FFFF00"/>
                          </a:clrTo>
                        </a:clrChange>
                      </a:blip>
                      <a:stretch>
                        <a:fillRect/>
                      </a:stretch>
                    </p:blipFill>
                    <p:spPr>
                      <a:xfrm>
                        <a:off x="2901950" y="4071938"/>
                        <a:ext cx="3071813" cy="493712"/>
                      </a:xfrm>
                      <a:prstGeom prst="rect">
                        <a:avLst/>
                      </a:prstGeom>
                      <a:noFill/>
                      <a:ln w="38100">
                        <a:noFill/>
                        <a:miter/>
                      </a:ln>
                    </p:spPr>
                  </p:pic>
                </p:oleObj>
              </mc:Fallback>
            </mc:AlternateContent>
          </a:graphicData>
        </a:graphic>
      </p:graphicFrame>
      <p:graphicFrame>
        <p:nvGraphicFramePr>
          <p:cNvPr id="59398" name="Object 7"/>
          <p:cNvGraphicFramePr/>
          <p:nvPr/>
        </p:nvGraphicFramePr>
        <p:xfrm>
          <a:off x="2143125" y="5143500"/>
          <a:ext cx="4589463" cy="428625"/>
        </p:xfrm>
        <a:graphic>
          <a:graphicData uri="http://schemas.openxmlformats.org/presentationml/2006/ole">
            <mc:AlternateContent xmlns:mc="http://schemas.openxmlformats.org/markup-compatibility/2006">
              <mc:Choice xmlns:v="urn:schemas-microsoft-com:vml" Requires="v">
                <p:oleObj spid="_x0000_s3134" name="" r:id="rId7" imgW="3251200" imgH="127000" progId="Equation.DSMT4">
                  <p:embed/>
                </p:oleObj>
              </mc:Choice>
              <mc:Fallback>
                <p:oleObj name="" r:id="rId7" imgW="3251200" imgH="127000" progId="Equation.DSMT4">
                  <p:embed/>
                  <p:pic>
                    <p:nvPicPr>
                      <p:cNvPr id="0" name="图片 3133"/>
                      <p:cNvPicPr/>
                      <p:nvPr/>
                    </p:nvPicPr>
                    <p:blipFill>
                      <a:blip r:embed="rId8">
                        <a:clrChange>
                          <a:clrFrom>
                            <a:srgbClr val="000000"/>
                          </a:clrFrom>
                          <a:clrTo>
                            <a:srgbClr val="FFFF00"/>
                          </a:clrTo>
                        </a:clrChange>
                      </a:blip>
                      <a:stretch>
                        <a:fillRect/>
                      </a:stretch>
                    </p:blipFill>
                    <p:spPr>
                      <a:xfrm>
                        <a:off x="2143125" y="5143500"/>
                        <a:ext cx="4589463" cy="428625"/>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68300" y="1165225"/>
            <a:ext cx="8545195" cy="4526280"/>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 typeface="+mj-lt"/>
              <a:buNone/>
              <a:defRPr/>
            </a:pPr>
            <a:r>
              <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1.</a:t>
            </a: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端点性质</a:t>
            </a:r>
            <a:endPar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342900" marR="0" lvl="0" indent="0" algn="l" defTabSz="914400" rtl="0" eaLnBrk="0" fontAlgn="base" latinLnBrk="0" hangingPunct="0">
              <a:lnSpc>
                <a:spcPct val="110000"/>
              </a:lnSpc>
              <a:spcBef>
                <a:spcPts val="600"/>
              </a:spcBef>
              <a:spcAft>
                <a:spcPct val="0"/>
              </a:spcAft>
              <a:buClr>
                <a:srgbClr val="C00000"/>
              </a:buClr>
              <a:buSzTx/>
              <a:buFont typeface="Wingdings" panose="05000000000000000000" charset="0"/>
              <a:buChar char=""/>
              <a:defRPr/>
            </a:pPr>
            <a:r>
              <a:rPr lang="zh-CN" altLang="en-US" sz="2400" b="1" noProof="0" dirty="0" smtClean="0">
                <a:ln>
                  <a:noFill/>
                </a:ln>
                <a:effectLst/>
                <a:uLnTx/>
                <a:uFillTx/>
                <a:latin typeface="Times New Roman" panose="02020603050405020304" pitchFamily="18" charset="0"/>
                <a:ea typeface="楷体" panose="02010609060101010101" pitchFamily="49" charset="-122"/>
                <a:sym typeface="+mn-ea"/>
              </a:rPr>
              <a:t>曲线通过起点和终点，</a:t>
            </a:r>
            <a:endParaRPr lang="zh-CN" altLang="en-US" sz="2400" b="1" noProof="0" dirty="0" smtClean="0">
              <a:ln>
                <a:noFill/>
              </a:ln>
              <a:effectLst/>
              <a:uLnTx/>
              <a:uFillTx/>
              <a:latin typeface="Times New Roman" panose="02020603050405020304" pitchFamily="18" charset="0"/>
              <a:ea typeface="楷体" panose="02010609060101010101" pitchFamily="49" charset="-122"/>
              <a:sym typeface="+mn-ea"/>
            </a:endParaRPr>
          </a:p>
          <a:p>
            <a:pPr marL="342900" marR="0" lvl="0" indent="0" algn="l" defTabSz="914400" rtl="0" eaLnBrk="0" fontAlgn="base" latinLnBrk="0" hangingPunct="0">
              <a:lnSpc>
                <a:spcPct val="110000"/>
              </a:lnSpc>
              <a:spcBef>
                <a:spcPts val="600"/>
              </a:spcBef>
              <a:spcAft>
                <a:spcPct val="0"/>
              </a:spcAft>
              <a:buClr>
                <a:srgbClr val="C00000"/>
              </a:buClr>
              <a:buSzTx/>
              <a:buFont typeface="Wingdings" panose="05000000000000000000" charset="0"/>
              <a:buNone/>
              <a:defRPr/>
            </a:pPr>
            <a:r>
              <a:rPr lang="en-US" altLang="zh-CN" sz="2400" b="1" noProof="0" dirty="0" smtClean="0">
                <a:ln>
                  <a:noFill/>
                </a:ln>
                <a:effectLst/>
                <a:uLnTx/>
                <a:uFillTx/>
                <a:latin typeface="Times New Roman" panose="02020603050405020304" pitchFamily="18" charset="0"/>
                <a:ea typeface="楷体" panose="02010609060101010101" pitchFamily="49" charset="-122"/>
                <a:sym typeface="+mn-ea"/>
              </a:rPr>
              <a:t>    </a:t>
            </a:r>
            <a:r>
              <a:rPr lang="zh-CN" altLang="en-US" sz="2400" b="1" noProof="0" dirty="0" smtClean="0">
                <a:ln>
                  <a:noFill/>
                </a:ln>
                <a:effectLst/>
                <a:uLnTx/>
                <a:uFillTx/>
                <a:latin typeface="Times New Roman" panose="02020603050405020304" pitchFamily="18" charset="0"/>
                <a:ea typeface="楷体" panose="02010609060101010101" pitchFamily="49" charset="-122"/>
                <a:sym typeface="+mn-ea"/>
              </a:rPr>
              <a:t>即</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将</a:t>
            </a:r>
            <a:r>
              <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t=0</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和</a:t>
            </a:r>
            <a:r>
              <a:rPr kumimoji="0" lang="en-US" altLang="zh-CN"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t=1</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代入，</a:t>
            </a:r>
            <a:r>
              <a:rPr kumimoji="0" lang="zh-CN" altLang="en-US" sz="2400" b="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sym typeface="+mn-ea"/>
              </a:rPr>
              <a:t>得</a:t>
            </a:r>
            <a:r>
              <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Q(0)=P</a:t>
            </a:r>
            <a:r>
              <a:rPr kumimoji="0" lang="en-US" altLang="zh-CN" sz="2400" b="1" i="0" u="none" strike="noStrike" kern="1200" cap="none" spc="0" normalizeH="0" baseline="-2500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0</a:t>
            </a:r>
            <a:r>
              <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 Q(1)=</a:t>
            </a:r>
            <a:r>
              <a:rPr kumimoji="0" lang="en-US" altLang="zh-CN" sz="2400" b="1" i="0" u="none" strike="noStrike" kern="1200" cap="none" spc="0" normalizeH="0" baseline="0" noProof="0" dirty="0" err="1" smtClean="0">
                <a:ln>
                  <a:noFill/>
                </a:ln>
                <a:solidFill>
                  <a:schemeClr val="tx1"/>
                </a:solidFill>
                <a:effectLst/>
                <a:uLnTx/>
                <a:uFillTx/>
                <a:latin typeface="Times New Roman" panose="02020603050405020304" pitchFamily="18" charset="0"/>
                <a:ea typeface="楷体" panose="02010609060101010101" pitchFamily="49" charset="-122"/>
                <a:cs typeface="+mn-cs"/>
              </a:rPr>
              <a:t>P</a:t>
            </a:r>
            <a:r>
              <a:rPr kumimoji="0" lang="en-US" altLang="zh-CN" sz="2400" b="1" i="0" u="none" strike="noStrike" kern="1200" cap="none" spc="0" normalizeH="0" baseline="-25000" noProof="0" dirty="0" err="1" smtClean="0">
                <a:ln>
                  <a:noFill/>
                </a:ln>
                <a:solidFill>
                  <a:schemeClr val="tx1"/>
                </a:solidFill>
                <a:effectLst/>
                <a:uLnTx/>
                <a:uFillTx/>
                <a:latin typeface="Times New Roman" panose="02020603050405020304" pitchFamily="18" charset="0"/>
                <a:ea typeface="楷体" panose="02010609060101010101" pitchFamily="49" charset="-122"/>
                <a:cs typeface="+mn-cs"/>
              </a:rPr>
              <a:t>n</a:t>
            </a:r>
            <a:endPar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342900" marR="0" lvl="0" indent="0" algn="l" defTabSz="914400" rtl="0" eaLnBrk="0" fontAlgn="base" latinLnBrk="0" hangingPunct="0">
              <a:lnSpc>
                <a:spcPct val="110000"/>
              </a:lnSpc>
              <a:spcBef>
                <a:spcPts val="600"/>
              </a:spcBef>
              <a:spcAft>
                <a:spcPct val="0"/>
              </a:spcAft>
              <a:buClr>
                <a:srgbClr val="C00000"/>
              </a:buClr>
              <a:buSzTx/>
              <a:buFont typeface="Wingdings" panose="05000000000000000000" charset="0"/>
              <a:buChar char=""/>
              <a:defRPr/>
            </a:pP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端点的切线方向和控制多边形的关系</a:t>
            </a:r>
            <a:endPar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514350" marR="0" lvl="0" indent="0" algn="l" defTabSz="914400" rtl="0" eaLnBrk="0" fontAlgn="base" latinLnBrk="0" hangingPunct="0">
              <a:lnSpc>
                <a:spcPct val="110000"/>
              </a:lnSpc>
              <a:spcBef>
                <a:spcPts val="600"/>
              </a:spcBef>
              <a:spcAft>
                <a:spcPct val="0"/>
              </a:spcAft>
              <a:buClrTx/>
              <a:buSzTx/>
              <a:buFont typeface="Arial" panose="020B0604020202020204" pitchFamily="34" charset="0"/>
              <a:buNone/>
              <a:defRPr/>
            </a:pPr>
            <a:endPar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514350" marR="0" lvl="0" indent="0" algn="l" defTabSz="914400" rtl="0" eaLnBrk="0" fontAlgn="base" latinLnBrk="0" hangingPunct="0">
              <a:lnSpc>
                <a:spcPct val="110000"/>
              </a:lnSpc>
              <a:spcBef>
                <a:spcPts val="6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     </a:t>
            </a: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说明</a:t>
            </a:r>
            <a:r>
              <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Bezier</a:t>
            </a: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曲线在起点终点与相应的控制多边形相切，且切线与第一条和最后一条边</a:t>
            </a:r>
            <a:r>
              <a:rPr kumimoji="0" lang="zh-CN" altLang="en-US" sz="2400" b="1"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走向一致</a:t>
            </a:r>
            <a:endParaRPr kumimoji="0" lang="zh-CN" altLang="en-US"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mn-cs"/>
            </a:endParaRPr>
          </a:p>
        </p:txBody>
      </p:sp>
      <p:graphicFrame>
        <p:nvGraphicFramePr>
          <p:cNvPr id="60419" name="Object 2"/>
          <p:cNvGraphicFramePr/>
          <p:nvPr/>
        </p:nvGraphicFramePr>
        <p:xfrm>
          <a:off x="2339975" y="3068955"/>
          <a:ext cx="4653280" cy="464185"/>
        </p:xfrm>
        <a:graphic>
          <a:graphicData uri="http://schemas.openxmlformats.org/presentationml/2006/ole">
            <mc:AlternateContent xmlns:mc="http://schemas.openxmlformats.org/markup-compatibility/2006">
              <mc:Choice xmlns:v="urn:schemas-microsoft-com:vml" Requires="v">
                <p:oleObj spid="_x0000_s3130" name="" r:id="rId1" imgW="2501900" imgH="228600" progId="Equation.DSMT4">
                  <p:embed/>
                </p:oleObj>
              </mc:Choice>
              <mc:Fallback>
                <p:oleObj name="" r:id="rId1" imgW="2501900" imgH="228600" progId="Equation.DSMT4">
                  <p:embed/>
                  <p:pic>
                    <p:nvPicPr>
                      <p:cNvPr id="0" name="图片 3129"/>
                      <p:cNvPicPr/>
                      <p:nvPr/>
                    </p:nvPicPr>
                    <p:blipFill>
                      <a:blip r:embed="rId2"/>
                      <a:stretch>
                        <a:fillRect/>
                      </a:stretch>
                    </p:blipFill>
                    <p:spPr>
                      <a:xfrm>
                        <a:off x="2339975" y="3068955"/>
                        <a:ext cx="4653280" cy="464185"/>
                      </a:xfrm>
                      <a:prstGeom prst="rect">
                        <a:avLst/>
                      </a:prstGeom>
                      <a:noFill/>
                      <a:ln w="38100">
                        <a:noFill/>
                        <a:miter/>
                      </a:ln>
                    </p:spPr>
                  </p:pic>
                </p:oleObj>
              </mc:Fallback>
            </mc:AlternateContent>
          </a:graphicData>
        </a:graphic>
      </p:graphicFrame>
      <p:grpSp>
        <p:nvGrpSpPr>
          <p:cNvPr id="60420" name="组合 6"/>
          <p:cNvGrpSpPr/>
          <p:nvPr/>
        </p:nvGrpSpPr>
        <p:grpSpPr>
          <a:xfrm>
            <a:off x="2286000" y="5181600"/>
            <a:ext cx="4171950" cy="1484313"/>
            <a:chOff x="2286000" y="5181600"/>
            <a:chExt cx="4171950" cy="1484313"/>
          </a:xfrm>
        </p:grpSpPr>
        <p:sp>
          <p:nvSpPr>
            <p:cNvPr id="60421" name="Freeform 1057"/>
            <p:cNvSpPr/>
            <p:nvPr/>
          </p:nvSpPr>
          <p:spPr>
            <a:xfrm>
              <a:off x="2784475" y="6113463"/>
              <a:ext cx="74613" cy="74612"/>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0"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pathLst>
                <a:path w="45" h="46">
                  <a:moveTo>
                    <a:pt x="38" y="7"/>
                  </a:moveTo>
                  <a:lnTo>
                    <a:pt x="36" y="4"/>
                  </a:lnTo>
                  <a:lnTo>
                    <a:pt x="35" y="3"/>
                  </a:lnTo>
                  <a:lnTo>
                    <a:pt x="32" y="3"/>
                  </a:lnTo>
                  <a:lnTo>
                    <a:pt x="30" y="1"/>
                  </a:lnTo>
                  <a:lnTo>
                    <a:pt x="28" y="0"/>
                  </a:lnTo>
                  <a:lnTo>
                    <a:pt x="25" y="0"/>
                  </a:lnTo>
                  <a:lnTo>
                    <a:pt x="22" y="0"/>
                  </a:lnTo>
                  <a:lnTo>
                    <a:pt x="20" y="0"/>
                  </a:lnTo>
                  <a:lnTo>
                    <a:pt x="18" y="0"/>
                  </a:lnTo>
                  <a:lnTo>
                    <a:pt x="15" y="1"/>
                  </a:lnTo>
                  <a:lnTo>
                    <a:pt x="12" y="3"/>
                  </a:lnTo>
                  <a:lnTo>
                    <a:pt x="10" y="3"/>
                  </a:lnTo>
                  <a:lnTo>
                    <a:pt x="9" y="4"/>
                  </a:lnTo>
                  <a:lnTo>
                    <a:pt x="6" y="7"/>
                  </a:lnTo>
                  <a:lnTo>
                    <a:pt x="5" y="9"/>
                  </a:lnTo>
                  <a:lnTo>
                    <a:pt x="3" y="10"/>
                  </a:lnTo>
                  <a:lnTo>
                    <a:pt x="2" y="13"/>
                  </a:lnTo>
                  <a:lnTo>
                    <a:pt x="0" y="16"/>
                  </a:lnTo>
                  <a:lnTo>
                    <a:pt x="0" y="17"/>
                  </a:lnTo>
                  <a:lnTo>
                    <a:pt x="0" y="20"/>
                  </a:lnTo>
                  <a:lnTo>
                    <a:pt x="0" y="23"/>
                  </a:lnTo>
                  <a:lnTo>
                    <a:pt x="0" y="26"/>
                  </a:lnTo>
                  <a:lnTo>
                    <a:pt x="0" y="27"/>
                  </a:lnTo>
                  <a:lnTo>
                    <a:pt x="0" y="30"/>
                  </a:lnTo>
                  <a:lnTo>
                    <a:pt x="2" y="33"/>
                  </a:lnTo>
                  <a:lnTo>
                    <a:pt x="3" y="34"/>
                  </a:lnTo>
                  <a:lnTo>
                    <a:pt x="5" y="37"/>
                  </a:lnTo>
                  <a:lnTo>
                    <a:pt x="6" y="39"/>
                  </a:lnTo>
                  <a:lnTo>
                    <a:pt x="9" y="40"/>
                  </a:lnTo>
                  <a:lnTo>
                    <a:pt x="10" y="42"/>
                  </a:lnTo>
                  <a:lnTo>
                    <a:pt x="12" y="43"/>
                  </a:lnTo>
                  <a:lnTo>
                    <a:pt x="15" y="44"/>
                  </a:lnTo>
                  <a:lnTo>
                    <a:pt x="18" y="44"/>
                  </a:lnTo>
                  <a:lnTo>
                    <a:pt x="20" y="44"/>
                  </a:lnTo>
                  <a:lnTo>
                    <a:pt x="22" y="46"/>
                  </a:lnTo>
                  <a:lnTo>
                    <a:pt x="25" y="44"/>
                  </a:lnTo>
                  <a:lnTo>
                    <a:pt x="28" y="44"/>
                  </a:lnTo>
                  <a:lnTo>
                    <a:pt x="30" y="44"/>
                  </a:lnTo>
                  <a:lnTo>
                    <a:pt x="32" y="43"/>
                  </a:lnTo>
                  <a:lnTo>
                    <a:pt x="35" y="42"/>
                  </a:lnTo>
                  <a:lnTo>
                    <a:pt x="36" y="40"/>
                  </a:lnTo>
                  <a:lnTo>
                    <a:pt x="38" y="39"/>
                  </a:lnTo>
                  <a:lnTo>
                    <a:pt x="41" y="37"/>
                  </a:lnTo>
                  <a:lnTo>
                    <a:pt x="42" y="34"/>
                  </a:lnTo>
                  <a:lnTo>
                    <a:pt x="43" y="33"/>
                  </a:lnTo>
                  <a:lnTo>
                    <a:pt x="43" y="30"/>
                  </a:lnTo>
                  <a:lnTo>
                    <a:pt x="45" y="27"/>
                  </a:lnTo>
                  <a:lnTo>
                    <a:pt x="45" y="26"/>
                  </a:lnTo>
                  <a:lnTo>
                    <a:pt x="45" y="23"/>
                  </a:lnTo>
                  <a:lnTo>
                    <a:pt x="45" y="20"/>
                  </a:lnTo>
                  <a:lnTo>
                    <a:pt x="45" y="17"/>
                  </a:lnTo>
                  <a:lnTo>
                    <a:pt x="43" y="16"/>
                  </a:lnTo>
                  <a:lnTo>
                    <a:pt x="43" y="13"/>
                  </a:lnTo>
                  <a:lnTo>
                    <a:pt x="42" y="10"/>
                  </a:lnTo>
                  <a:lnTo>
                    <a:pt x="41" y="9"/>
                  </a:lnTo>
                  <a:lnTo>
                    <a:pt x="38" y="7"/>
                  </a:lnTo>
                  <a:close/>
                </a:path>
              </a:pathLst>
            </a:custGeom>
            <a:solidFill>
              <a:srgbClr val="000000"/>
            </a:solidFill>
            <a:ln w="9525">
              <a:noFill/>
            </a:ln>
          </p:spPr>
          <p:txBody>
            <a:bodyPr/>
            <a:p>
              <a:endParaRPr lang="zh-CN" altLang="en-US"/>
            </a:p>
          </p:txBody>
        </p:sp>
        <p:sp>
          <p:nvSpPr>
            <p:cNvPr id="60422" name="Freeform 1058"/>
            <p:cNvSpPr/>
            <p:nvPr/>
          </p:nvSpPr>
          <p:spPr>
            <a:xfrm>
              <a:off x="5519738" y="6113463"/>
              <a:ext cx="74612" cy="74612"/>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Lst>
              <a:pathLst>
                <a:path w="44" h="46">
                  <a:moveTo>
                    <a:pt x="9" y="4"/>
                  </a:moveTo>
                  <a:lnTo>
                    <a:pt x="6" y="7"/>
                  </a:lnTo>
                  <a:lnTo>
                    <a:pt x="4" y="9"/>
                  </a:lnTo>
                  <a:lnTo>
                    <a:pt x="3" y="10"/>
                  </a:lnTo>
                  <a:lnTo>
                    <a:pt x="1" y="13"/>
                  </a:lnTo>
                  <a:lnTo>
                    <a:pt x="1" y="16"/>
                  </a:lnTo>
                  <a:lnTo>
                    <a:pt x="0" y="17"/>
                  </a:lnTo>
                  <a:lnTo>
                    <a:pt x="0" y="20"/>
                  </a:lnTo>
                  <a:lnTo>
                    <a:pt x="0" y="23"/>
                  </a:lnTo>
                  <a:lnTo>
                    <a:pt x="0" y="26"/>
                  </a:lnTo>
                  <a:lnTo>
                    <a:pt x="0" y="27"/>
                  </a:lnTo>
                  <a:lnTo>
                    <a:pt x="1" y="30"/>
                  </a:lnTo>
                  <a:lnTo>
                    <a:pt x="1" y="33"/>
                  </a:lnTo>
                  <a:lnTo>
                    <a:pt x="3" y="34"/>
                  </a:lnTo>
                  <a:lnTo>
                    <a:pt x="4" y="37"/>
                  </a:lnTo>
                  <a:lnTo>
                    <a:pt x="6" y="39"/>
                  </a:lnTo>
                  <a:lnTo>
                    <a:pt x="9" y="40"/>
                  </a:lnTo>
                  <a:lnTo>
                    <a:pt x="10" y="42"/>
                  </a:lnTo>
                  <a:lnTo>
                    <a:pt x="13" y="43"/>
                  </a:lnTo>
                  <a:lnTo>
                    <a:pt x="14" y="44"/>
                  </a:lnTo>
                  <a:lnTo>
                    <a:pt x="17" y="44"/>
                  </a:lnTo>
                  <a:lnTo>
                    <a:pt x="20" y="44"/>
                  </a:lnTo>
                  <a:lnTo>
                    <a:pt x="21" y="46"/>
                  </a:lnTo>
                  <a:lnTo>
                    <a:pt x="24" y="44"/>
                  </a:lnTo>
                  <a:lnTo>
                    <a:pt x="27" y="44"/>
                  </a:lnTo>
                  <a:lnTo>
                    <a:pt x="30" y="44"/>
                  </a:lnTo>
                  <a:lnTo>
                    <a:pt x="32" y="43"/>
                  </a:lnTo>
                  <a:lnTo>
                    <a:pt x="34" y="42"/>
                  </a:lnTo>
                  <a:lnTo>
                    <a:pt x="36" y="40"/>
                  </a:lnTo>
                  <a:lnTo>
                    <a:pt x="39" y="39"/>
                  </a:lnTo>
                  <a:lnTo>
                    <a:pt x="40" y="37"/>
                  </a:lnTo>
                  <a:lnTo>
                    <a:pt x="42" y="34"/>
                  </a:lnTo>
                  <a:lnTo>
                    <a:pt x="43" y="33"/>
                  </a:lnTo>
                  <a:lnTo>
                    <a:pt x="43" y="30"/>
                  </a:lnTo>
                  <a:lnTo>
                    <a:pt x="44" y="27"/>
                  </a:lnTo>
                  <a:lnTo>
                    <a:pt x="44" y="24"/>
                  </a:lnTo>
                  <a:lnTo>
                    <a:pt x="44" y="23"/>
                  </a:lnTo>
                  <a:lnTo>
                    <a:pt x="44" y="20"/>
                  </a:lnTo>
                  <a:lnTo>
                    <a:pt x="44" y="17"/>
                  </a:lnTo>
                  <a:lnTo>
                    <a:pt x="43" y="16"/>
                  </a:lnTo>
                  <a:lnTo>
                    <a:pt x="43" y="13"/>
                  </a:lnTo>
                  <a:lnTo>
                    <a:pt x="42" y="10"/>
                  </a:lnTo>
                  <a:lnTo>
                    <a:pt x="40" y="9"/>
                  </a:lnTo>
                  <a:lnTo>
                    <a:pt x="39" y="7"/>
                  </a:lnTo>
                  <a:lnTo>
                    <a:pt x="36" y="4"/>
                  </a:lnTo>
                  <a:lnTo>
                    <a:pt x="34" y="3"/>
                  </a:lnTo>
                  <a:lnTo>
                    <a:pt x="32" y="3"/>
                  </a:lnTo>
                  <a:lnTo>
                    <a:pt x="30" y="1"/>
                  </a:lnTo>
                  <a:lnTo>
                    <a:pt x="27" y="0"/>
                  </a:lnTo>
                  <a:lnTo>
                    <a:pt x="24" y="0"/>
                  </a:lnTo>
                  <a:lnTo>
                    <a:pt x="21" y="0"/>
                  </a:lnTo>
                  <a:lnTo>
                    <a:pt x="20" y="0"/>
                  </a:lnTo>
                  <a:lnTo>
                    <a:pt x="17" y="0"/>
                  </a:lnTo>
                  <a:lnTo>
                    <a:pt x="14" y="1"/>
                  </a:lnTo>
                  <a:lnTo>
                    <a:pt x="13" y="3"/>
                  </a:lnTo>
                  <a:lnTo>
                    <a:pt x="10" y="3"/>
                  </a:lnTo>
                  <a:lnTo>
                    <a:pt x="9" y="4"/>
                  </a:lnTo>
                  <a:close/>
                </a:path>
              </a:pathLst>
            </a:custGeom>
            <a:solidFill>
              <a:srgbClr val="000000"/>
            </a:solidFill>
            <a:ln w="9525">
              <a:noFill/>
            </a:ln>
          </p:spPr>
          <p:txBody>
            <a:bodyPr/>
            <a:p>
              <a:endParaRPr lang="zh-CN" altLang="en-US"/>
            </a:p>
          </p:txBody>
        </p:sp>
        <p:sp>
          <p:nvSpPr>
            <p:cNvPr id="60423" name="Freeform 1059"/>
            <p:cNvSpPr/>
            <p:nvPr/>
          </p:nvSpPr>
          <p:spPr>
            <a:xfrm>
              <a:off x="3881438" y="5627688"/>
              <a:ext cx="1665287" cy="514350"/>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0" y="2147483647"/>
                </a:cxn>
              </a:cxnLst>
              <a:pathLst>
                <a:path w="1049" h="324">
                  <a:moveTo>
                    <a:pt x="1049" y="324"/>
                  </a:moveTo>
                  <a:lnTo>
                    <a:pt x="1008" y="275"/>
                  </a:lnTo>
                  <a:lnTo>
                    <a:pt x="964" y="232"/>
                  </a:lnTo>
                  <a:lnTo>
                    <a:pt x="919" y="195"/>
                  </a:lnTo>
                  <a:lnTo>
                    <a:pt x="871" y="161"/>
                  </a:lnTo>
                  <a:lnTo>
                    <a:pt x="822" y="132"/>
                  </a:lnTo>
                  <a:lnTo>
                    <a:pt x="771" y="106"/>
                  </a:lnTo>
                  <a:lnTo>
                    <a:pt x="719" y="83"/>
                  </a:lnTo>
                  <a:lnTo>
                    <a:pt x="664" y="65"/>
                  </a:lnTo>
                  <a:lnTo>
                    <a:pt x="610" y="49"/>
                  </a:lnTo>
                  <a:lnTo>
                    <a:pt x="552" y="34"/>
                  </a:lnTo>
                  <a:lnTo>
                    <a:pt x="455" y="17"/>
                  </a:lnTo>
                  <a:lnTo>
                    <a:pt x="415" y="11"/>
                  </a:lnTo>
                  <a:lnTo>
                    <a:pt x="373" y="6"/>
                  </a:lnTo>
                  <a:lnTo>
                    <a:pt x="331" y="3"/>
                  </a:lnTo>
                  <a:lnTo>
                    <a:pt x="290" y="1"/>
                  </a:lnTo>
                  <a:lnTo>
                    <a:pt x="248" y="0"/>
                  </a:lnTo>
                  <a:lnTo>
                    <a:pt x="207" y="1"/>
                  </a:lnTo>
                  <a:lnTo>
                    <a:pt x="165" y="4"/>
                  </a:lnTo>
                  <a:lnTo>
                    <a:pt x="123" y="10"/>
                  </a:lnTo>
                  <a:lnTo>
                    <a:pt x="82" y="17"/>
                  </a:lnTo>
                  <a:lnTo>
                    <a:pt x="41" y="26"/>
                  </a:lnTo>
                  <a:lnTo>
                    <a:pt x="0" y="37"/>
                  </a:lnTo>
                </a:path>
              </a:pathLst>
            </a:custGeom>
            <a:noFill/>
            <a:ln w="22225" cap="flat" cmpd="sng">
              <a:solidFill>
                <a:srgbClr val="000000"/>
              </a:solidFill>
              <a:prstDash val="solid"/>
              <a:round/>
              <a:headEnd type="none" w="med" len="med"/>
              <a:tailEnd type="none" w="med" len="med"/>
            </a:ln>
          </p:spPr>
          <p:txBody>
            <a:bodyPr/>
            <a:p>
              <a:endParaRPr lang="zh-CN" altLang="en-US"/>
            </a:p>
          </p:txBody>
        </p:sp>
        <p:sp>
          <p:nvSpPr>
            <p:cNvPr id="60424" name="Freeform 1060"/>
            <p:cNvSpPr/>
            <p:nvPr/>
          </p:nvSpPr>
          <p:spPr>
            <a:xfrm>
              <a:off x="2819400" y="5638800"/>
              <a:ext cx="1281113" cy="512763"/>
            </a:xfrm>
            <a:custGeom>
              <a:avLst/>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pathLst>
                <a:path w="807" h="323">
                  <a:moveTo>
                    <a:pt x="0" y="323"/>
                  </a:moveTo>
                  <a:lnTo>
                    <a:pt x="62" y="268"/>
                  </a:lnTo>
                  <a:lnTo>
                    <a:pt x="129" y="221"/>
                  </a:lnTo>
                  <a:lnTo>
                    <a:pt x="201" y="178"/>
                  </a:lnTo>
                  <a:lnTo>
                    <a:pt x="278" y="141"/>
                  </a:lnTo>
                  <a:lnTo>
                    <a:pt x="359" y="108"/>
                  </a:lnTo>
                  <a:lnTo>
                    <a:pt x="442" y="79"/>
                  </a:lnTo>
                  <a:lnTo>
                    <a:pt x="530" y="55"/>
                  </a:lnTo>
                  <a:lnTo>
                    <a:pt x="620" y="33"/>
                  </a:lnTo>
                  <a:lnTo>
                    <a:pt x="712" y="16"/>
                  </a:lnTo>
                  <a:lnTo>
                    <a:pt x="807" y="0"/>
                  </a:lnTo>
                </a:path>
              </a:pathLst>
            </a:custGeom>
            <a:noFill/>
            <a:ln w="22225" cap="flat" cmpd="sng">
              <a:solidFill>
                <a:srgbClr val="000000"/>
              </a:solidFill>
              <a:prstDash val="solid"/>
              <a:round/>
              <a:headEnd type="none" w="med" len="med"/>
              <a:tailEnd type="none" w="med" len="med"/>
            </a:ln>
          </p:spPr>
          <p:txBody>
            <a:bodyPr/>
            <a:p>
              <a:endParaRPr lang="zh-CN" altLang="en-US"/>
            </a:p>
          </p:txBody>
        </p:sp>
        <p:grpSp>
          <p:nvGrpSpPr>
            <p:cNvPr id="60425" name="Group 1061"/>
            <p:cNvGrpSpPr/>
            <p:nvPr/>
          </p:nvGrpSpPr>
          <p:grpSpPr>
            <a:xfrm>
              <a:off x="2286000" y="6172200"/>
              <a:ext cx="3429000" cy="390525"/>
              <a:chOff x="1428" y="2951"/>
              <a:chExt cx="2160" cy="246"/>
            </a:xfrm>
          </p:grpSpPr>
          <p:graphicFrame>
            <p:nvGraphicFramePr>
              <p:cNvPr id="60426" name="Object 4"/>
              <p:cNvGraphicFramePr/>
              <p:nvPr/>
            </p:nvGraphicFramePr>
            <p:xfrm>
              <a:off x="1428" y="2951"/>
              <a:ext cx="408" cy="242"/>
            </p:xfrm>
            <a:graphic>
              <a:graphicData uri="http://schemas.openxmlformats.org/presentationml/2006/ole">
                <mc:AlternateContent xmlns:mc="http://schemas.openxmlformats.org/markup-compatibility/2006">
                  <mc:Choice xmlns:v="urn:schemas-microsoft-com:vml" Requires="v">
                    <p:oleObj spid="_x0000_s3133" name="" r:id="rId3" imgW="342900" imgH="203200" progId="Equation.DSMT4">
                      <p:embed/>
                    </p:oleObj>
                  </mc:Choice>
                  <mc:Fallback>
                    <p:oleObj name="" r:id="rId3" imgW="342900" imgH="203200" progId="Equation.DSMT4">
                      <p:embed/>
                      <p:pic>
                        <p:nvPicPr>
                          <p:cNvPr id="0" name="图片 3132"/>
                          <p:cNvPicPr/>
                          <p:nvPr/>
                        </p:nvPicPr>
                        <p:blipFill>
                          <a:blip r:embed="rId4"/>
                          <a:stretch>
                            <a:fillRect/>
                          </a:stretch>
                        </p:blipFill>
                        <p:spPr>
                          <a:xfrm>
                            <a:off x="1428" y="2951"/>
                            <a:ext cx="408" cy="242"/>
                          </a:xfrm>
                          <a:prstGeom prst="rect">
                            <a:avLst/>
                          </a:prstGeom>
                          <a:noFill/>
                          <a:ln w="38100">
                            <a:noFill/>
                            <a:miter/>
                          </a:ln>
                        </p:spPr>
                      </p:pic>
                    </p:oleObj>
                  </mc:Fallback>
                </mc:AlternateContent>
              </a:graphicData>
            </a:graphic>
          </p:graphicFrame>
          <p:graphicFrame>
            <p:nvGraphicFramePr>
              <p:cNvPr id="60427" name="Object 5"/>
              <p:cNvGraphicFramePr/>
              <p:nvPr/>
            </p:nvGraphicFramePr>
            <p:xfrm>
              <a:off x="3204" y="2951"/>
              <a:ext cx="384" cy="246"/>
            </p:xfrm>
            <a:graphic>
              <a:graphicData uri="http://schemas.openxmlformats.org/presentationml/2006/ole">
                <mc:AlternateContent xmlns:mc="http://schemas.openxmlformats.org/markup-compatibility/2006">
                  <mc:Choice xmlns:v="urn:schemas-microsoft-com:vml" Requires="v">
                    <p:oleObj spid="_x0000_s3137" name="" r:id="rId5" imgW="317500" imgH="203200" progId="Equation.DSMT4">
                      <p:embed/>
                    </p:oleObj>
                  </mc:Choice>
                  <mc:Fallback>
                    <p:oleObj name="" r:id="rId5" imgW="317500" imgH="203200" progId="Equation.DSMT4">
                      <p:embed/>
                      <p:pic>
                        <p:nvPicPr>
                          <p:cNvPr id="0" name="图片 3136"/>
                          <p:cNvPicPr/>
                          <p:nvPr/>
                        </p:nvPicPr>
                        <p:blipFill>
                          <a:blip r:embed="rId6"/>
                          <a:stretch>
                            <a:fillRect/>
                          </a:stretch>
                        </p:blipFill>
                        <p:spPr>
                          <a:xfrm>
                            <a:off x="3204" y="2951"/>
                            <a:ext cx="384" cy="246"/>
                          </a:xfrm>
                          <a:prstGeom prst="rect">
                            <a:avLst/>
                          </a:prstGeom>
                          <a:noFill/>
                          <a:ln w="38100">
                            <a:noFill/>
                            <a:miter/>
                          </a:ln>
                        </p:spPr>
                      </p:pic>
                    </p:oleObj>
                  </mc:Fallback>
                </mc:AlternateContent>
              </a:graphicData>
            </a:graphic>
          </p:graphicFrame>
        </p:grpSp>
        <p:grpSp>
          <p:nvGrpSpPr>
            <p:cNvPr id="60428" name="Group 1064"/>
            <p:cNvGrpSpPr/>
            <p:nvPr/>
          </p:nvGrpSpPr>
          <p:grpSpPr>
            <a:xfrm>
              <a:off x="2419350" y="5313363"/>
              <a:ext cx="4038600" cy="1352550"/>
              <a:chOff x="1572" y="2435"/>
              <a:chExt cx="2544" cy="852"/>
            </a:xfrm>
          </p:grpSpPr>
          <p:sp>
            <p:nvSpPr>
              <p:cNvPr id="60429" name="Line 1065"/>
              <p:cNvSpPr/>
              <p:nvPr/>
            </p:nvSpPr>
            <p:spPr>
              <a:xfrm>
                <a:off x="3396" y="2759"/>
                <a:ext cx="432" cy="528"/>
              </a:xfrm>
              <a:prstGeom prst="line">
                <a:avLst/>
              </a:prstGeom>
              <a:ln w="9525" cap="flat" cmpd="sng">
                <a:solidFill>
                  <a:schemeClr val="tx1"/>
                </a:solidFill>
                <a:prstDash val="solid"/>
                <a:round/>
                <a:headEnd type="none" w="med" len="med"/>
                <a:tailEnd type="triangle" w="med" len="med"/>
              </a:ln>
            </p:spPr>
          </p:sp>
          <p:sp>
            <p:nvSpPr>
              <p:cNvPr id="60430" name="Line 1066"/>
              <p:cNvSpPr/>
              <p:nvPr/>
            </p:nvSpPr>
            <p:spPr>
              <a:xfrm flipV="1">
                <a:off x="1812" y="2567"/>
                <a:ext cx="384" cy="384"/>
              </a:xfrm>
              <a:prstGeom prst="line">
                <a:avLst/>
              </a:prstGeom>
              <a:ln w="9525" cap="flat" cmpd="sng">
                <a:solidFill>
                  <a:schemeClr val="tx1"/>
                </a:solidFill>
                <a:prstDash val="solid"/>
                <a:round/>
                <a:headEnd type="none" w="med" len="med"/>
                <a:tailEnd type="triangle" w="med" len="med"/>
              </a:ln>
            </p:spPr>
          </p:sp>
          <p:graphicFrame>
            <p:nvGraphicFramePr>
              <p:cNvPr id="60431" name="Object 6"/>
              <p:cNvGraphicFramePr/>
              <p:nvPr/>
            </p:nvGraphicFramePr>
            <p:xfrm>
              <a:off x="3684" y="2855"/>
              <a:ext cx="432" cy="256"/>
            </p:xfrm>
            <a:graphic>
              <a:graphicData uri="http://schemas.openxmlformats.org/presentationml/2006/ole">
                <mc:AlternateContent xmlns:mc="http://schemas.openxmlformats.org/markup-compatibility/2006">
                  <mc:Choice xmlns:v="urn:schemas-microsoft-com:vml" Requires="v">
                    <p:oleObj spid="_x0000_s3136" name="" r:id="rId7" imgW="342900" imgH="203200" progId="Equation.DSMT4">
                      <p:embed/>
                    </p:oleObj>
                  </mc:Choice>
                  <mc:Fallback>
                    <p:oleObj name="" r:id="rId7" imgW="342900" imgH="203200" progId="Equation.DSMT4">
                      <p:embed/>
                      <p:pic>
                        <p:nvPicPr>
                          <p:cNvPr id="0" name="图片 3135"/>
                          <p:cNvPicPr/>
                          <p:nvPr/>
                        </p:nvPicPr>
                        <p:blipFill>
                          <a:blip r:embed="rId8"/>
                          <a:stretch>
                            <a:fillRect/>
                          </a:stretch>
                        </p:blipFill>
                        <p:spPr>
                          <a:xfrm>
                            <a:off x="3684" y="2855"/>
                            <a:ext cx="432" cy="256"/>
                          </a:xfrm>
                          <a:prstGeom prst="rect">
                            <a:avLst/>
                          </a:prstGeom>
                          <a:noFill/>
                          <a:ln w="38100">
                            <a:noFill/>
                            <a:miter/>
                          </a:ln>
                        </p:spPr>
                      </p:pic>
                    </p:oleObj>
                  </mc:Fallback>
                </mc:AlternateContent>
              </a:graphicData>
            </a:graphic>
          </p:graphicFrame>
          <p:graphicFrame>
            <p:nvGraphicFramePr>
              <p:cNvPr id="60432" name="Object 7"/>
              <p:cNvGraphicFramePr/>
              <p:nvPr/>
            </p:nvGraphicFramePr>
            <p:xfrm>
              <a:off x="1572" y="2435"/>
              <a:ext cx="472" cy="260"/>
            </p:xfrm>
            <a:graphic>
              <a:graphicData uri="http://schemas.openxmlformats.org/presentationml/2006/ole">
                <mc:AlternateContent xmlns:mc="http://schemas.openxmlformats.org/markup-compatibility/2006">
                  <mc:Choice xmlns:v="urn:schemas-microsoft-com:vml" Requires="v">
                    <p:oleObj spid="_x0000_s3138" name="" r:id="rId9" imgW="368300" imgH="203200" progId="Equation.DSMT4">
                      <p:embed/>
                    </p:oleObj>
                  </mc:Choice>
                  <mc:Fallback>
                    <p:oleObj name="" r:id="rId9" imgW="368300" imgH="203200" progId="Equation.DSMT4">
                      <p:embed/>
                      <p:pic>
                        <p:nvPicPr>
                          <p:cNvPr id="0" name="图片 3137"/>
                          <p:cNvPicPr/>
                          <p:nvPr/>
                        </p:nvPicPr>
                        <p:blipFill>
                          <a:blip r:embed="rId10"/>
                          <a:stretch>
                            <a:fillRect/>
                          </a:stretch>
                        </p:blipFill>
                        <p:spPr>
                          <a:xfrm>
                            <a:off x="1572" y="2435"/>
                            <a:ext cx="472" cy="260"/>
                          </a:xfrm>
                          <a:prstGeom prst="rect">
                            <a:avLst/>
                          </a:prstGeom>
                          <a:noFill/>
                          <a:ln w="38100">
                            <a:noFill/>
                            <a:miter/>
                          </a:ln>
                        </p:spPr>
                      </p:pic>
                    </p:oleObj>
                  </mc:Fallback>
                </mc:AlternateContent>
              </a:graphicData>
            </a:graphic>
          </p:graphicFrame>
        </p:grpSp>
        <p:sp>
          <p:nvSpPr>
            <p:cNvPr id="60433" name="Line 1069"/>
            <p:cNvSpPr/>
            <p:nvPr/>
          </p:nvSpPr>
          <p:spPr>
            <a:xfrm flipV="1">
              <a:off x="2819400" y="5181600"/>
              <a:ext cx="914400" cy="990600"/>
            </a:xfrm>
            <a:prstGeom prst="line">
              <a:avLst/>
            </a:prstGeom>
            <a:ln w="28575" cap="flat" cmpd="sng">
              <a:solidFill>
                <a:schemeClr val="tx1"/>
              </a:solidFill>
              <a:prstDash val="solid"/>
              <a:round/>
              <a:headEnd type="none" w="med" len="med"/>
              <a:tailEnd type="none" w="med" len="med"/>
            </a:ln>
          </p:spPr>
        </p:sp>
        <p:sp>
          <p:nvSpPr>
            <p:cNvPr id="60434" name="Line 1070"/>
            <p:cNvSpPr/>
            <p:nvPr/>
          </p:nvSpPr>
          <p:spPr>
            <a:xfrm flipH="1" flipV="1">
              <a:off x="4876800" y="5334000"/>
              <a:ext cx="609600" cy="762000"/>
            </a:xfrm>
            <a:prstGeom prst="line">
              <a:avLst/>
            </a:prstGeom>
            <a:ln w="9525" cap="flat" cmpd="sng">
              <a:solidFill>
                <a:srgbClr val="FF0000"/>
              </a:solidFill>
              <a:prstDash val="solid"/>
              <a:round/>
              <a:headEnd type="none" w="med" len="med"/>
              <a:tailEnd type="none" w="med" len="med"/>
            </a:ln>
          </p:spPr>
        </p:sp>
        <p:sp>
          <p:nvSpPr>
            <p:cNvPr id="60435" name="Line 1071"/>
            <p:cNvSpPr/>
            <p:nvPr/>
          </p:nvSpPr>
          <p:spPr>
            <a:xfrm flipH="1" flipV="1">
              <a:off x="4876800" y="5334000"/>
              <a:ext cx="609600" cy="762000"/>
            </a:xfrm>
            <a:prstGeom prst="line">
              <a:avLst/>
            </a:prstGeom>
            <a:ln w="28575" cap="flat" cmpd="sng">
              <a:solidFill>
                <a:schemeClr val="tx1"/>
              </a:solidFill>
              <a:prstDash val="solid"/>
              <a:round/>
              <a:headEnd type="none" w="med" len="med"/>
              <a:tailEnd type="none" w="med" len="med"/>
            </a:ln>
          </p:spPr>
        </p:sp>
        <p:sp>
          <p:nvSpPr>
            <p:cNvPr id="60436" name="Line 1072"/>
            <p:cNvSpPr/>
            <p:nvPr/>
          </p:nvSpPr>
          <p:spPr>
            <a:xfrm>
              <a:off x="3733800" y="5181600"/>
              <a:ext cx="1143000" cy="152400"/>
            </a:xfrm>
            <a:prstGeom prst="line">
              <a:avLst/>
            </a:prstGeom>
            <a:ln w="28575" cap="flat" cmpd="sng">
              <a:solidFill>
                <a:schemeClr val="tx1"/>
              </a:solidFill>
              <a:prstDash val="solid"/>
              <a:round/>
              <a:headEnd type="none" w="med" len="med"/>
              <a:tailEnd type="none" w="med" len="med"/>
            </a:ln>
          </p:spPr>
        </p:sp>
      </p:grpSp>
      <p:sp>
        <p:nvSpPr>
          <p:cNvPr id="46082" name="Rectangle 3"/>
          <p:cNvSpPr>
            <a:spLocks noGrp="1"/>
          </p:cNvSpPr>
          <p:nvPr>
            <p:custDataLst>
              <p:tags r:id="rId11"/>
            </p:custDataLst>
          </p:nvPr>
        </p:nvSpPr>
        <p:spPr>
          <a:xfrm>
            <a:off x="457200" y="274638"/>
            <a:ext cx="8229600" cy="725487"/>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3200" kern="1200">
                <a:solidFill>
                  <a:schemeClr val="tx1"/>
                </a:solidFill>
                <a:latin typeface="华文楷体" panose="02010600040101010101" pitchFamily="2" charset="-122"/>
                <a:ea typeface="华文楷体" panose="02010600040101010101" pitchFamily="2"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eaLnBrk="1" hangingPunct="1"/>
            <a:r>
              <a:rPr lang="en-US" altLang="zh-CN" b="1" kern="1200" dirty="0">
                <a:latin typeface="华文楷体" panose="02010600040101010101" pitchFamily="2" charset="-122"/>
                <a:ea typeface="华文楷体" panose="02010600040101010101" pitchFamily="2" charset="-122"/>
                <a:cs typeface="+mj-cs"/>
              </a:rPr>
              <a:t>6.4.3  Bezier</a:t>
            </a:r>
            <a:r>
              <a:rPr lang="zh-CN" altLang="en-US" b="1" kern="1200" dirty="0">
                <a:latin typeface="华文楷体" panose="02010600040101010101" pitchFamily="2" charset="-122"/>
                <a:ea typeface="华文楷体" panose="02010600040101010101" pitchFamily="2" charset="-122"/>
                <a:cs typeface="+mj-cs"/>
              </a:rPr>
              <a:t>曲线</a:t>
            </a:r>
            <a:r>
              <a:rPr lang="en-US" altLang="zh-CN" b="1" kern="1200" dirty="0">
                <a:latin typeface="华文楷体" panose="02010600040101010101" pitchFamily="2" charset="-122"/>
                <a:ea typeface="华文楷体" panose="02010600040101010101" pitchFamily="2" charset="-122"/>
                <a:cs typeface="+mj-cs"/>
              </a:rPr>
              <a:t>-</a:t>
            </a:r>
            <a:r>
              <a:rPr lang="zh-CN" altLang="en-US" b="1" kern="1200" dirty="0">
                <a:latin typeface="华文楷体" panose="02010600040101010101" pitchFamily="2" charset="-122"/>
                <a:ea typeface="华文楷体" panose="02010600040101010101" pitchFamily="2" charset="-122"/>
                <a:cs typeface="+mj-cs"/>
              </a:rPr>
              <a:t>性质</a:t>
            </a:r>
            <a:endParaRPr lang="zh-CN" altLang="en-US" b="1" kern="1200" dirty="0">
              <a:latin typeface="华文楷体" panose="02010600040101010101" pitchFamily="2" charset="-122"/>
              <a:ea typeface="华文楷体" panose="02010600040101010101" pitchFamily="2" charset="-122"/>
              <a:cs typeface="+mj-cs"/>
            </a:endParaRPr>
          </a:p>
        </p:txBody>
      </p:sp>
    </p:spTree>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标题 1"/>
          <p:cNvSpPr>
            <a:spLocks noGrp="1"/>
          </p:cNvSpPr>
          <p:nvPr>
            <p:ph type="title"/>
          </p:nvPr>
        </p:nvSpPr>
        <p:spPr>
          <a:xfrm>
            <a:off x="457200" y="274638"/>
            <a:ext cx="8229600" cy="1011237"/>
          </a:xfrm>
        </p:spPr>
        <p:txBody>
          <a:bodyPr vert="horz" wrap="square" lIns="91440" tIns="45720" rIns="91440" bIns="45720" anchor="ctr" anchorCtr="0"/>
          <a:p>
            <a:r>
              <a:rPr lang="en-US" altLang="zh-CN" b="1" kern="1200" dirty="0">
                <a:latin typeface="Times New Roman" panose="02020603050405020304" pitchFamily="18" charset="0"/>
                <a:ea typeface="楷体" panose="02010609060101010101" pitchFamily="49" charset="-122"/>
                <a:cs typeface="+mj-cs"/>
              </a:rPr>
              <a:t>Bezier曲线性质</a:t>
            </a:r>
            <a:endParaRPr lang="en-US" altLang="zh-CN" b="1" kern="1200" dirty="0">
              <a:latin typeface="Times New Roman" panose="02020603050405020304" pitchFamily="18" charset="0"/>
              <a:ea typeface="楷体" panose="02010609060101010101" pitchFamily="49" charset="-122"/>
              <a:cs typeface="+mj-cs"/>
            </a:endParaRPr>
          </a:p>
        </p:txBody>
      </p:sp>
      <p:sp>
        <p:nvSpPr>
          <p:cNvPr id="3" name="内容占位符 2"/>
          <p:cNvSpPr>
            <a:spLocks noGrp="1"/>
          </p:cNvSpPr>
          <p:nvPr>
            <p:ph idx="1"/>
          </p:nvPr>
        </p:nvSpPr>
        <p:spPr>
          <a:xfrm>
            <a:off x="323850" y="1104900"/>
            <a:ext cx="8434388" cy="4883150"/>
          </a:xfrm>
        </p:spPr>
        <p:txBody>
          <a:bodyPr vert="horz" wrap="square" lIns="91440" tIns="45720" rIns="91440" bIns="45720" numCol="1" anchor="t" anchorCtr="0" compatLnSpc="1"/>
          <a:lstStyle/>
          <a:p>
            <a:pPr marL="0" marR="0" lvl="0" indent="0" algn="l" defTabSz="914400" rtl="0" eaLnBrk="0" fontAlgn="base" latinLnBrk="0" hangingPunct="0">
              <a:lnSpc>
                <a:spcPct val="120000"/>
              </a:lnSpc>
              <a:spcBef>
                <a:spcPct val="20000"/>
              </a:spcBef>
              <a:spcAft>
                <a:spcPct val="0"/>
              </a:spcAft>
              <a:buClrTx/>
              <a:buSzTx/>
              <a:buFont typeface="+mj-lt"/>
              <a:buNone/>
              <a:defRPr/>
            </a:pPr>
            <a:r>
              <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2.</a:t>
            </a: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对称性</a:t>
            </a:r>
            <a:endPar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514350" marR="0" lvl="0" indent="0" algn="l" defTabSz="914400" rtl="0" eaLnBrk="0" fontAlgn="base" latinLnBrk="0" hangingPunct="0">
              <a:lnSpc>
                <a:spcPct val="120000"/>
              </a:lnSpc>
              <a:spcBef>
                <a:spcPct val="2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                       Q(t)=Q(1-t)</a:t>
            </a:r>
            <a:endPar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514350" marR="0" lvl="0" indent="0" algn="l" defTabSz="914400" rtl="0" eaLnBrk="0" fontAlgn="base" latinLnBrk="0" hangingPunct="0">
              <a:lnSpc>
                <a:spcPct val="110000"/>
              </a:lnSpc>
              <a:spcBef>
                <a:spcPts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只要保持多边形顶点位置不变，但顺序颠倒，所得新的</a:t>
            </a:r>
            <a:r>
              <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Bezier</a:t>
            </a: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曲线形状不变只是参数化方向相反</a:t>
            </a:r>
            <a:endPar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0" marR="0" lvl="0" indent="0" algn="l" defTabSz="914400" rtl="0" eaLnBrk="0" fontAlgn="base" latinLnBrk="0" hangingPunct="0">
              <a:lnSpc>
                <a:spcPct val="120000"/>
              </a:lnSpc>
              <a:spcBef>
                <a:spcPct val="20000"/>
              </a:spcBef>
              <a:spcAft>
                <a:spcPct val="0"/>
              </a:spcAft>
              <a:buClrTx/>
              <a:buSzTx/>
              <a:buFont typeface="+mj-lt"/>
              <a:buNone/>
              <a:defRPr/>
            </a:pPr>
            <a:r>
              <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3.</a:t>
            </a: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凸包性</a:t>
            </a:r>
            <a:endPar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514350" marR="0" lvl="0" indent="0" algn="l" defTabSz="914400" rtl="0" eaLnBrk="0" fontAlgn="base" latinLnBrk="0" hangingPunct="0">
              <a:lnSpc>
                <a:spcPct val="110000"/>
              </a:lnSpc>
              <a:spcBef>
                <a:spcPts val="60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点集的凸包是指包含这些点的最小凸集</a:t>
            </a:r>
            <a:endPar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514350" marR="0" lvl="0" indent="0" algn="l" defTabSz="914400" rtl="0" eaLnBrk="0" fontAlgn="base" latinLnBrk="0" hangingPunct="0">
              <a:lnSpc>
                <a:spcPct val="110000"/>
              </a:lnSpc>
              <a:spcBef>
                <a:spcPts val="6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err="1" smtClean="0">
                <a:ln>
                  <a:noFill/>
                </a:ln>
                <a:solidFill>
                  <a:schemeClr val="tx1"/>
                </a:solidFill>
                <a:effectLst/>
                <a:uLnTx/>
                <a:uFillTx/>
                <a:latin typeface="Times New Roman" panose="02020603050405020304" pitchFamily="18" charset="0"/>
                <a:ea typeface="楷体" panose="02010609060101010101" pitchFamily="49" charset="-122"/>
                <a:cs typeface="+mn-cs"/>
              </a:rPr>
              <a:t>Bézier</a:t>
            </a: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曲线位于其控制顶点的凸包之内</a:t>
            </a:r>
            <a:endParaRPr kumimoji="0" lang="zh-CN" altLang="en-US" sz="28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graphicFrame>
        <p:nvGraphicFramePr>
          <p:cNvPr id="61443" name="Object 3"/>
          <p:cNvGraphicFramePr/>
          <p:nvPr/>
        </p:nvGraphicFramePr>
        <p:xfrm>
          <a:off x="2643188" y="1285875"/>
          <a:ext cx="2857500" cy="458788"/>
        </p:xfrm>
        <a:graphic>
          <a:graphicData uri="http://schemas.openxmlformats.org/presentationml/2006/ole">
            <mc:AlternateContent xmlns:mc="http://schemas.openxmlformats.org/markup-compatibility/2006">
              <mc:Choice xmlns:v="urn:schemas-microsoft-com:vml" Requires="v">
                <p:oleObj spid="_x0000_s3135" name="" r:id="rId1" imgW="1930400" imgH="127000" progId="Equation.DSMT4">
                  <p:embed/>
                </p:oleObj>
              </mc:Choice>
              <mc:Fallback>
                <p:oleObj name="" r:id="rId1" imgW="1930400" imgH="127000" progId="Equation.DSMT4">
                  <p:embed/>
                  <p:pic>
                    <p:nvPicPr>
                      <p:cNvPr id="0" name="图片 3134"/>
                      <p:cNvPicPr/>
                      <p:nvPr/>
                    </p:nvPicPr>
                    <p:blipFill>
                      <a:blip r:embed="rId2">
                        <a:clrChange>
                          <a:clrFrom>
                            <a:srgbClr val="000000"/>
                          </a:clrFrom>
                          <a:clrTo>
                            <a:srgbClr val="FFFF00"/>
                          </a:clrTo>
                        </a:clrChange>
                      </a:blip>
                      <a:stretch>
                        <a:fillRect/>
                      </a:stretch>
                    </p:blipFill>
                    <p:spPr>
                      <a:xfrm>
                        <a:off x="2643188" y="1285875"/>
                        <a:ext cx="2857500" cy="458788"/>
                      </a:xfrm>
                      <a:prstGeom prst="rect">
                        <a:avLst/>
                      </a:prstGeom>
                      <a:noFill/>
                      <a:ln w="38100">
                        <a:noFill/>
                        <a:miter/>
                      </a:ln>
                    </p:spPr>
                  </p:pic>
                </p:oleObj>
              </mc:Fallback>
            </mc:AlternateContent>
          </a:graphicData>
        </a:graphic>
      </p:graphicFrame>
      <p:grpSp>
        <p:nvGrpSpPr>
          <p:cNvPr id="61444" name="Group 18"/>
          <p:cNvGrpSpPr/>
          <p:nvPr/>
        </p:nvGrpSpPr>
        <p:grpSpPr>
          <a:xfrm>
            <a:off x="6227763" y="3541713"/>
            <a:ext cx="2709862" cy="2765425"/>
            <a:chOff x="3454" y="1654"/>
            <a:chExt cx="1707" cy="1742"/>
          </a:xfrm>
        </p:grpSpPr>
        <p:grpSp>
          <p:nvGrpSpPr>
            <p:cNvPr id="61445" name="Group 6"/>
            <p:cNvGrpSpPr/>
            <p:nvPr/>
          </p:nvGrpSpPr>
          <p:grpSpPr>
            <a:xfrm>
              <a:off x="3921" y="2300"/>
              <a:ext cx="1240" cy="1096"/>
              <a:chOff x="1930" y="3982"/>
              <a:chExt cx="1240" cy="1096"/>
            </a:xfrm>
          </p:grpSpPr>
          <p:sp>
            <p:nvSpPr>
              <p:cNvPr id="61446" name="Oval 7"/>
              <p:cNvSpPr/>
              <p:nvPr/>
            </p:nvSpPr>
            <p:spPr>
              <a:xfrm>
                <a:off x="2386" y="3982"/>
                <a:ext cx="52" cy="52"/>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p>
                <a:pPr>
                  <a:buFontTx/>
                </a:pPr>
                <a:endParaRPr lang="zh-TW" altLang="en-US" dirty="0">
                  <a:latin typeface="Times New Roman" panose="02020603050405020304" pitchFamily="18" charset="0"/>
                  <a:ea typeface="PMingLiU" charset="0"/>
                </a:endParaRPr>
              </a:p>
            </p:txBody>
          </p:sp>
          <p:sp>
            <p:nvSpPr>
              <p:cNvPr id="61447" name="Oval 8"/>
              <p:cNvSpPr/>
              <p:nvPr/>
            </p:nvSpPr>
            <p:spPr>
              <a:xfrm>
                <a:off x="1930" y="4210"/>
                <a:ext cx="52" cy="52"/>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p>
                <a:pPr>
                  <a:buFontTx/>
                </a:pPr>
                <a:endParaRPr lang="zh-TW" altLang="en-US" dirty="0">
                  <a:latin typeface="Times New Roman" panose="02020603050405020304" pitchFamily="18" charset="0"/>
                  <a:ea typeface="PMingLiU" charset="0"/>
                </a:endParaRPr>
              </a:p>
            </p:txBody>
          </p:sp>
          <p:sp>
            <p:nvSpPr>
              <p:cNvPr id="61448" name="Oval 9"/>
              <p:cNvSpPr/>
              <p:nvPr/>
            </p:nvSpPr>
            <p:spPr>
              <a:xfrm>
                <a:off x="2458" y="4342"/>
                <a:ext cx="52" cy="52"/>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p>
                <a:pPr>
                  <a:buFontTx/>
                </a:pPr>
                <a:endParaRPr lang="zh-TW" altLang="en-US" dirty="0">
                  <a:latin typeface="Times New Roman" panose="02020603050405020304" pitchFamily="18" charset="0"/>
                  <a:ea typeface="PMingLiU" charset="0"/>
                </a:endParaRPr>
              </a:p>
            </p:txBody>
          </p:sp>
          <p:sp>
            <p:nvSpPr>
              <p:cNvPr id="61449" name="Oval 10"/>
              <p:cNvSpPr/>
              <p:nvPr/>
            </p:nvSpPr>
            <p:spPr>
              <a:xfrm>
                <a:off x="2950" y="4210"/>
                <a:ext cx="52" cy="52"/>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p>
                <a:pPr>
                  <a:buFontTx/>
                </a:pPr>
                <a:endParaRPr lang="zh-TW" altLang="en-US" dirty="0">
                  <a:latin typeface="Times New Roman" panose="02020603050405020304" pitchFamily="18" charset="0"/>
                  <a:ea typeface="PMingLiU" charset="0"/>
                </a:endParaRPr>
              </a:p>
            </p:txBody>
          </p:sp>
          <p:sp>
            <p:nvSpPr>
              <p:cNvPr id="61450" name="Oval 11"/>
              <p:cNvSpPr/>
              <p:nvPr/>
            </p:nvSpPr>
            <p:spPr>
              <a:xfrm>
                <a:off x="2542" y="4738"/>
                <a:ext cx="52" cy="52"/>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p>
                <a:pPr>
                  <a:buFontTx/>
                </a:pPr>
                <a:endParaRPr lang="zh-TW" altLang="en-US" dirty="0">
                  <a:latin typeface="Times New Roman" panose="02020603050405020304" pitchFamily="18" charset="0"/>
                  <a:ea typeface="PMingLiU" charset="0"/>
                </a:endParaRPr>
              </a:p>
            </p:txBody>
          </p:sp>
          <p:sp>
            <p:nvSpPr>
              <p:cNvPr id="61451" name="Oval 12"/>
              <p:cNvSpPr/>
              <p:nvPr/>
            </p:nvSpPr>
            <p:spPr>
              <a:xfrm>
                <a:off x="1978" y="4606"/>
                <a:ext cx="52" cy="52"/>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p>
                <a:pPr>
                  <a:buFontTx/>
                </a:pPr>
                <a:endParaRPr lang="zh-TW" altLang="en-US" dirty="0">
                  <a:latin typeface="Times New Roman" panose="02020603050405020304" pitchFamily="18" charset="0"/>
                  <a:ea typeface="PMingLiU" charset="0"/>
                </a:endParaRPr>
              </a:p>
            </p:txBody>
          </p:sp>
          <p:sp>
            <p:nvSpPr>
              <p:cNvPr id="61452" name="Oval 13"/>
              <p:cNvSpPr/>
              <p:nvPr/>
            </p:nvSpPr>
            <p:spPr>
              <a:xfrm>
                <a:off x="3118" y="4774"/>
                <a:ext cx="52" cy="52"/>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p>
                <a:pPr>
                  <a:buFontTx/>
                </a:pPr>
                <a:endParaRPr lang="zh-TW" altLang="en-US" dirty="0">
                  <a:latin typeface="Times New Roman" panose="02020603050405020304" pitchFamily="18" charset="0"/>
                  <a:ea typeface="PMingLiU" charset="0"/>
                </a:endParaRPr>
              </a:p>
            </p:txBody>
          </p:sp>
          <p:sp>
            <p:nvSpPr>
              <p:cNvPr id="61453" name="Oval 14"/>
              <p:cNvSpPr/>
              <p:nvPr/>
            </p:nvSpPr>
            <p:spPr>
              <a:xfrm>
                <a:off x="2242" y="5026"/>
                <a:ext cx="52" cy="52"/>
              </a:xfrm>
              <a:prstGeom prst="ellipse">
                <a:avLst/>
              </a:prstGeom>
              <a:solidFill>
                <a:schemeClr val="tx2"/>
              </a:solidFill>
              <a:ln w="12700" cap="flat" cmpd="sng">
                <a:solidFill>
                  <a:schemeClr val="tx1"/>
                </a:solidFill>
                <a:prstDash val="solid"/>
                <a:round/>
                <a:headEnd type="none" w="med" len="med"/>
                <a:tailEnd type="none" w="med" len="med"/>
              </a:ln>
            </p:spPr>
            <p:txBody>
              <a:bodyPr wrap="none" anchor="ctr" anchorCtr="0"/>
              <a:p>
                <a:pPr>
                  <a:buFontTx/>
                </a:pPr>
                <a:endParaRPr lang="zh-TW" altLang="en-US" dirty="0">
                  <a:latin typeface="Times New Roman" panose="02020603050405020304" pitchFamily="18" charset="0"/>
                  <a:ea typeface="PMingLiU" charset="0"/>
                </a:endParaRPr>
              </a:p>
            </p:txBody>
          </p:sp>
          <p:sp>
            <p:nvSpPr>
              <p:cNvPr id="61454" name="Freeform 15"/>
              <p:cNvSpPr/>
              <p:nvPr/>
            </p:nvSpPr>
            <p:spPr>
              <a:xfrm>
                <a:off x="1956" y="4008"/>
                <a:ext cx="1189" cy="1045"/>
              </a:xfrm>
              <a:custGeom>
                <a:avLst/>
                <a:gdLst/>
                <a:ahLst/>
                <a:cxnLst>
                  <a:cxn ang="0">
                    <a:pos x="312" y="1044"/>
                  </a:cxn>
                  <a:cxn ang="0">
                    <a:pos x="48" y="624"/>
                  </a:cxn>
                  <a:cxn ang="0">
                    <a:pos x="0" y="228"/>
                  </a:cxn>
                  <a:cxn ang="0">
                    <a:pos x="456" y="0"/>
                  </a:cxn>
                  <a:cxn ang="0">
                    <a:pos x="1020" y="228"/>
                  </a:cxn>
                  <a:cxn ang="0">
                    <a:pos x="1188" y="792"/>
                  </a:cxn>
                  <a:cxn ang="0">
                    <a:pos x="312" y="1044"/>
                  </a:cxn>
                </a:cxnLst>
                <a:pathLst>
                  <a:path w="1189" h="1045">
                    <a:moveTo>
                      <a:pt x="312" y="1044"/>
                    </a:moveTo>
                    <a:lnTo>
                      <a:pt x="48" y="624"/>
                    </a:lnTo>
                    <a:lnTo>
                      <a:pt x="0" y="228"/>
                    </a:lnTo>
                    <a:lnTo>
                      <a:pt x="456" y="0"/>
                    </a:lnTo>
                    <a:lnTo>
                      <a:pt x="1020" y="228"/>
                    </a:lnTo>
                    <a:lnTo>
                      <a:pt x="1188" y="792"/>
                    </a:lnTo>
                    <a:lnTo>
                      <a:pt x="312" y="1044"/>
                    </a:lnTo>
                  </a:path>
                </a:pathLst>
              </a:custGeom>
              <a:noFill/>
              <a:ln w="12700" cap="rnd" cmpd="sng">
                <a:solidFill>
                  <a:schemeClr val="tx1"/>
                </a:solidFill>
                <a:prstDash val="solid"/>
                <a:round/>
                <a:headEnd type="none" w="med" len="med"/>
                <a:tailEnd type="none" w="med" len="med"/>
              </a:ln>
            </p:spPr>
            <p:txBody>
              <a:bodyPr/>
              <a:p>
                <a:endParaRPr lang="zh-CN" altLang="en-US"/>
              </a:p>
            </p:txBody>
          </p:sp>
        </p:grpSp>
        <p:sp>
          <p:nvSpPr>
            <p:cNvPr id="61455" name="Rectangle 16"/>
            <p:cNvSpPr/>
            <p:nvPr/>
          </p:nvSpPr>
          <p:spPr>
            <a:xfrm>
              <a:off x="3454" y="1654"/>
              <a:ext cx="1438" cy="369"/>
            </a:xfrm>
            <a:prstGeom prst="rect">
              <a:avLst/>
            </a:prstGeom>
            <a:noFill/>
            <a:ln w="9525">
              <a:noFill/>
            </a:ln>
          </p:spPr>
          <p:txBody>
            <a:bodyPr wrap="none" lIns="92075" tIns="46038" rIns="92075" bIns="46038" anchor="t" anchorCtr="0">
              <a:spAutoFit/>
            </a:bodyPr>
            <a:p>
              <a:pPr defTabSz="762000" eaLnBrk="0" hangingPunct="0">
                <a:spcBef>
                  <a:spcPct val="50000"/>
                </a:spcBef>
                <a:buFontTx/>
              </a:pPr>
              <a:r>
                <a:rPr lang="en-US" altLang="zh-TW" dirty="0">
                  <a:solidFill>
                    <a:srgbClr val="C00000"/>
                  </a:solidFill>
                  <a:latin typeface="Times New Roman" panose="02020603050405020304" pitchFamily="18" charset="0"/>
                  <a:ea typeface="PMingLiU" pitchFamily="18" charset="-120"/>
                </a:rPr>
                <a:t>convex</a:t>
              </a:r>
              <a:r>
                <a:rPr lang="en-US" altLang="zh-TW" dirty="0">
                  <a:solidFill>
                    <a:srgbClr val="C00000"/>
                  </a:solidFill>
                  <a:latin typeface="華康中楷體"/>
                  <a:ea typeface="華康中楷體"/>
                </a:rPr>
                <a:t> </a:t>
              </a:r>
              <a:r>
                <a:rPr lang="en-US" altLang="zh-TW" dirty="0">
                  <a:solidFill>
                    <a:srgbClr val="C00000"/>
                  </a:solidFill>
                  <a:latin typeface="Times New Roman" panose="02020603050405020304" pitchFamily="18" charset="0"/>
                  <a:ea typeface="PMingLiU" pitchFamily="18" charset="-120"/>
                </a:rPr>
                <a:t>hull</a:t>
              </a:r>
              <a:endParaRPr lang="en-US" altLang="zh-TW" dirty="0">
                <a:solidFill>
                  <a:srgbClr val="C00000"/>
                </a:solidFill>
                <a:latin typeface="Times New Roman" panose="02020603050405020304" pitchFamily="18" charset="0"/>
                <a:ea typeface="PMingLiU" pitchFamily="18" charset="-120"/>
              </a:endParaRPr>
            </a:p>
          </p:txBody>
        </p:sp>
        <p:sp>
          <p:nvSpPr>
            <p:cNvPr id="61456" name="Line 17"/>
            <p:cNvSpPr/>
            <p:nvPr/>
          </p:nvSpPr>
          <p:spPr>
            <a:xfrm>
              <a:off x="3784" y="1998"/>
              <a:ext cx="429" cy="411"/>
            </a:xfrm>
            <a:prstGeom prst="line">
              <a:avLst/>
            </a:prstGeom>
            <a:ln w="12700" cap="flat" cmpd="sng">
              <a:solidFill>
                <a:schemeClr val="tx1"/>
              </a:solidFill>
              <a:prstDash val="solid"/>
              <a:round/>
              <a:headEnd type="none" w="sm" len="sm"/>
              <a:tailEnd type="stealth" w="med" len="lg"/>
            </a:ln>
          </p:spPr>
        </p:sp>
      </p:grpSp>
      <p:grpSp>
        <p:nvGrpSpPr>
          <p:cNvPr id="61457" name="组合 41"/>
          <p:cNvGrpSpPr/>
          <p:nvPr/>
        </p:nvGrpSpPr>
        <p:grpSpPr>
          <a:xfrm>
            <a:off x="28575" y="4591050"/>
            <a:ext cx="3203575" cy="1897063"/>
            <a:chOff x="3808413" y="3727450"/>
            <a:chExt cx="4227511" cy="2667000"/>
          </a:xfrm>
        </p:grpSpPr>
        <p:sp>
          <p:nvSpPr>
            <p:cNvPr id="61458" name="Line 52"/>
            <p:cNvSpPr/>
            <p:nvPr/>
          </p:nvSpPr>
          <p:spPr>
            <a:xfrm flipV="1">
              <a:off x="4010025" y="4143375"/>
              <a:ext cx="704850" cy="1181100"/>
            </a:xfrm>
            <a:prstGeom prst="line">
              <a:avLst/>
            </a:prstGeom>
            <a:ln w="28575" cap="flat" cmpd="sng">
              <a:solidFill>
                <a:schemeClr val="hlink"/>
              </a:solidFill>
              <a:prstDash val="solid"/>
              <a:round/>
              <a:headEnd type="none" w="med" len="med"/>
              <a:tailEnd type="none" w="med" len="med"/>
            </a:ln>
          </p:spPr>
        </p:sp>
        <p:sp>
          <p:nvSpPr>
            <p:cNvPr id="61459" name="Line 53"/>
            <p:cNvSpPr/>
            <p:nvPr/>
          </p:nvSpPr>
          <p:spPr>
            <a:xfrm>
              <a:off x="4021138" y="5324475"/>
              <a:ext cx="3054350" cy="0"/>
            </a:xfrm>
            <a:prstGeom prst="line">
              <a:avLst/>
            </a:prstGeom>
            <a:ln w="28575" cap="flat" cmpd="sng">
              <a:solidFill>
                <a:schemeClr val="hlink"/>
              </a:solidFill>
              <a:prstDash val="solid"/>
              <a:round/>
              <a:headEnd type="none" w="med" len="med"/>
              <a:tailEnd type="none" w="med" len="med"/>
            </a:ln>
          </p:spPr>
        </p:sp>
        <p:sp>
          <p:nvSpPr>
            <p:cNvPr id="61460" name="Text Box 54"/>
            <p:cNvSpPr txBox="1"/>
            <p:nvPr/>
          </p:nvSpPr>
          <p:spPr>
            <a:xfrm>
              <a:off x="3808413" y="5251450"/>
              <a:ext cx="304800" cy="431800"/>
            </a:xfrm>
            <a:prstGeom prst="rect">
              <a:avLst/>
            </a:prstGeom>
            <a:noFill/>
            <a:ln w="28575">
              <a:noFill/>
            </a:ln>
          </p:spPr>
          <p:txBody>
            <a:bodyPr lIns="0" tIns="0" rIns="0" bIns="0" anchor="t" anchorCtr="0"/>
            <a:p>
              <a:pPr algn="just" eaLnBrk="0" hangingPunct="0">
                <a:buFontTx/>
              </a:pPr>
              <a:r>
                <a:rPr lang="en-US" altLang="zh-CN" sz="2000" i="1" dirty="0">
                  <a:solidFill>
                    <a:schemeClr val="tx1"/>
                  </a:solidFill>
                  <a:latin typeface="Times New Roman" panose="02020603050405020304" pitchFamily="18" charset="0"/>
                  <a:ea typeface="宋体" panose="02010600030101010101" pitchFamily="2" charset="-122"/>
                </a:rPr>
                <a:t>P</a:t>
              </a:r>
              <a:r>
                <a:rPr lang="en-US" altLang="zh-CN" sz="2000" baseline="-25000" dirty="0">
                  <a:solidFill>
                    <a:schemeClr val="tx1"/>
                  </a:solidFill>
                  <a:latin typeface="Times New Roman" panose="02020603050405020304" pitchFamily="18" charset="0"/>
                  <a:ea typeface="宋体" panose="02010600030101010101" pitchFamily="2" charset="-122"/>
                </a:rPr>
                <a:t>0</a:t>
              </a:r>
              <a:endParaRPr lang="en-US" altLang="zh-CN" sz="2000" baseline="-25000" dirty="0">
                <a:solidFill>
                  <a:schemeClr val="tx1"/>
                </a:solidFill>
                <a:latin typeface="Times New Roman" panose="02020603050405020304" pitchFamily="18" charset="0"/>
                <a:ea typeface="宋体" panose="02010600030101010101" pitchFamily="2" charset="-122"/>
              </a:endParaRPr>
            </a:p>
          </p:txBody>
        </p:sp>
        <p:sp>
          <p:nvSpPr>
            <p:cNvPr id="61461" name="Text Box 55"/>
            <p:cNvSpPr txBox="1"/>
            <p:nvPr/>
          </p:nvSpPr>
          <p:spPr>
            <a:xfrm>
              <a:off x="4513263" y="3771900"/>
              <a:ext cx="590550" cy="398463"/>
            </a:xfrm>
            <a:prstGeom prst="rect">
              <a:avLst/>
            </a:prstGeom>
            <a:solidFill>
              <a:srgbClr val="FFFFFF"/>
            </a:solidFill>
            <a:ln w="28575">
              <a:noFill/>
            </a:ln>
          </p:spPr>
          <p:txBody>
            <a:bodyPr lIns="0" tIns="0" rIns="0" bIns="0" anchor="t" anchorCtr="0"/>
            <a:p>
              <a:pPr algn="just" eaLnBrk="0" hangingPunct="0">
                <a:buFontTx/>
              </a:pPr>
              <a:r>
                <a:rPr lang="en-US" altLang="zh-CN" sz="2000" i="1" dirty="0">
                  <a:solidFill>
                    <a:schemeClr val="tx1"/>
                  </a:solidFill>
                  <a:latin typeface="Times New Roman" panose="02020603050405020304" pitchFamily="18" charset="0"/>
                  <a:ea typeface="宋体" panose="02010600030101010101" pitchFamily="2" charset="-122"/>
                </a:rPr>
                <a:t>P</a:t>
              </a:r>
              <a:r>
                <a:rPr lang="en-US" altLang="zh-CN" sz="2000" baseline="-25000" dirty="0">
                  <a:solidFill>
                    <a:schemeClr val="tx1"/>
                  </a:solidFill>
                  <a:latin typeface="Times New Roman" panose="02020603050405020304" pitchFamily="18" charset="0"/>
                  <a:ea typeface="宋体" panose="02010600030101010101" pitchFamily="2" charset="-122"/>
                </a:rPr>
                <a:t>1</a:t>
              </a:r>
              <a:endParaRPr lang="en-US" altLang="zh-CN" sz="2000" baseline="-25000" dirty="0">
                <a:solidFill>
                  <a:schemeClr val="tx1"/>
                </a:solidFill>
                <a:latin typeface="Times New Roman" panose="02020603050405020304" pitchFamily="18" charset="0"/>
                <a:ea typeface="宋体" panose="02010600030101010101" pitchFamily="2" charset="-122"/>
              </a:endParaRPr>
            </a:p>
          </p:txBody>
        </p:sp>
        <p:sp>
          <p:nvSpPr>
            <p:cNvPr id="61462" name="Text Box 56"/>
            <p:cNvSpPr txBox="1"/>
            <p:nvPr/>
          </p:nvSpPr>
          <p:spPr>
            <a:xfrm>
              <a:off x="7051675" y="5276850"/>
              <a:ext cx="490538" cy="487363"/>
            </a:xfrm>
            <a:prstGeom prst="rect">
              <a:avLst/>
            </a:prstGeom>
            <a:solidFill>
              <a:srgbClr val="FFFFFF"/>
            </a:solidFill>
            <a:ln w="28575">
              <a:noFill/>
            </a:ln>
          </p:spPr>
          <p:txBody>
            <a:bodyPr lIns="0" tIns="0" rIns="0" bIns="0" anchor="t" anchorCtr="0"/>
            <a:p>
              <a:pPr algn="just" eaLnBrk="0" hangingPunct="0">
                <a:buFontTx/>
              </a:pPr>
              <a:r>
                <a:rPr lang="en-US" altLang="zh-CN" sz="2000" i="1" dirty="0">
                  <a:solidFill>
                    <a:schemeClr val="tx1"/>
                  </a:solidFill>
                  <a:latin typeface="Times New Roman" panose="02020603050405020304" pitchFamily="18" charset="0"/>
                  <a:ea typeface="宋体" panose="02010600030101010101" pitchFamily="2" charset="-122"/>
                </a:rPr>
                <a:t>P</a:t>
              </a:r>
              <a:r>
                <a:rPr lang="en-US" altLang="zh-CN" sz="2000" i="1" baseline="-25000" dirty="0">
                  <a:solidFill>
                    <a:schemeClr val="tx1"/>
                  </a:solidFill>
                  <a:latin typeface="Times New Roman" panose="02020603050405020304" pitchFamily="18" charset="0"/>
                  <a:ea typeface="宋体" panose="02010600030101010101" pitchFamily="2" charset="-122"/>
                </a:rPr>
                <a:t>n</a:t>
              </a:r>
              <a:endParaRPr lang="en-US" altLang="zh-CN" sz="2000" baseline="-25000" dirty="0">
                <a:solidFill>
                  <a:schemeClr val="tx1"/>
                </a:solidFill>
                <a:latin typeface="Times New Roman" panose="02020603050405020304" pitchFamily="18" charset="0"/>
                <a:ea typeface="宋体" panose="02010600030101010101" pitchFamily="2" charset="-122"/>
              </a:endParaRPr>
            </a:p>
          </p:txBody>
        </p:sp>
        <p:sp>
          <p:nvSpPr>
            <p:cNvPr id="61463" name="Text Box 57"/>
            <p:cNvSpPr txBox="1"/>
            <p:nvPr/>
          </p:nvSpPr>
          <p:spPr>
            <a:xfrm>
              <a:off x="6013450" y="3727450"/>
              <a:ext cx="604838" cy="487363"/>
            </a:xfrm>
            <a:prstGeom prst="rect">
              <a:avLst/>
            </a:prstGeom>
            <a:solidFill>
              <a:srgbClr val="FFFFFF"/>
            </a:solidFill>
            <a:ln w="28575">
              <a:noFill/>
            </a:ln>
          </p:spPr>
          <p:txBody>
            <a:bodyPr lIns="0" tIns="0" rIns="0" bIns="0" anchor="t" anchorCtr="0"/>
            <a:p>
              <a:pPr algn="just" eaLnBrk="0" hangingPunct="0">
                <a:buFontTx/>
              </a:pPr>
              <a:r>
                <a:rPr lang="en-US" altLang="zh-CN" sz="2000" i="1" dirty="0">
                  <a:solidFill>
                    <a:schemeClr val="tx1"/>
                  </a:solidFill>
                  <a:latin typeface="Times New Roman" panose="02020603050405020304" pitchFamily="18" charset="0"/>
                  <a:ea typeface="宋体" panose="02010600030101010101" pitchFamily="2" charset="-122"/>
                </a:rPr>
                <a:t>P</a:t>
              </a:r>
              <a:r>
                <a:rPr lang="en-US" altLang="zh-CN" sz="2000" i="1" baseline="-25000" dirty="0">
                  <a:solidFill>
                    <a:schemeClr val="tx1"/>
                  </a:solidFill>
                  <a:latin typeface="Times New Roman" panose="02020603050405020304" pitchFamily="18" charset="0"/>
                  <a:ea typeface="宋体" panose="02010600030101010101" pitchFamily="2" charset="-122"/>
                </a:rPr>
                <a:t>n-</a:t>
              </a:r>
              <a:r>
                <a:rPr lang="en-US" altLang="zh-CN" sz="2000" baseline="-25000" dirty="0">
                  <a:solidFill>
                    <a:schemeClr val="tx1"/>
                  </a:solidFill>
                  <a:latin typeface="Times New Roman" panose="02020603050405020304" pitchFamily="18" charset="0"/>
                  <a:ea typeface="宋体" panose="02010600030101010101" pitchFamily="2" charset="-122"/>
                </a:rPr>
                <a:t>1</a:t>
              </a:r>
              <a:endParaRPr lang="en-US" altLang="zh-CN" sz="2000" baseline="-25000" dirty="0">
                <a:solidFill>
                  <a:schemeClr val="tx1"/>
                </a:solidFill>
                <a:latin typeface="Times New Roman" panose="02020603050405020304" pitchFamily="18" charset="0"/>
                <a:ea typeface="宋体" panose="02010600030101010101" pitchFamily="2" charset="-122"/>
              </a:endParaRPr>
            </a:p>
          </p:txBody>
        </p:sp>
        <p:sp>
          <p:nvSpPr>
            <p:cNvPr id="61464" name="Line 58"/>
            <p:cNvSpPr/>
            <p:nvPr/>
          </p:nvSpPr>
          <p:spPr>
            <a:xfrm>
              <a:off x="4714875" y="4143375"/>
              <a:ext cx="704850" cy="590550"/>
            </a:xfrm>
            <a:prstGeom prst="line">
              <a:avLst/>
            </a:prstGeom>
            <a:ln w="28575" cap="flat" cmpd="sng">
              <a:solidFill>
                <a:srgbClr val="000000"/>
              </a:solidFill>
              <a:prstDash val="solid"/>
              <a:round/>
              <a:headEnd type="none" w="med" len="med"/>
              <a:tailEnd type="none" w="med" len="med"/>
            </a:ln>
          </p:spPr>
        </p:sp>
        <p:sp>
          <p:nvSpPr>
            <p:cNvPr id="61465" name="Line 59"/>
            <p:cNvSpPr/>
            <p:nvPr/>
          </p:nvSpPr>
          <p:spPr>
            <a:xfrm flipV="1">
              <a:off x="5443538" y="4132263"/>
              <a:ext cx="704850" cy="590550"/>
            </a:xfrm>
            <a:prstGeom prst="line">
              <a:avLst/>
            </a:prstGeom>
            <a:ln w="28575" cap="flat" cmpd="sng">
              <a:solidFill>
                <a:srgbClr val="000000"/>
              </a:solidFill>
              <a:prstDash val="solid"/>
              <a:round/>
              <a:headEnd type="none" w="med" len="med"/>
              <a:tailEnd type="none" w="med" len="med"/>
            </a:ln>
          </p:spPr>
        </p:sp>
        <p:sp>
          <p:nvSpPr>
            <p:cNvPr id="61466" name="Line 60"/>
            <p:cNvSpPr/>
            <p:nvPr/>
          </p:nvSpPr>
          <p:spPr>
            <a:xfrm>
              <a:off x="6135688" y="4143375"/>
              <a:ext cx="939800" cy="1181100"/>
            </a:xfrm>
            <a:prstGeom prst="line">
              <a:avLst/>
            </a:prstGeom>
            <a:ln w="28575" cap="flat" cmpd="sng">
              <a:solidFill>
                <a:schemeClr val="hlink"/>
              </a:solidFill>
              <a:prstDash val="solid"/>
              <a:round/>
              <a:headEnd type="none" w="med" len="med"/>
              <a:tailEnd type="none" w="med" len="med"/>
            </a:ln>
          </p:spPr>
        </p:sp>
        <p:sp>
          <p:nvSpPr>
            <p:cNvPr id="61467" name="Line 61"/>
            <p:cNvSpPr/>
            <p:nvPr/>
          </p:nvSpPr>
          <p:spPr>
            <a:xfrm>
              <a:off x="4714875" y="4143375"/>
              <a:ext cx="1409700" cy="0"/>
            </a:xfrm>
            <a:prstGeom prst="line">
              <a:avLst/>
            </a:prstGeom>
            <a:ln w="28575" cap="flat" cmpd="sng">
              <a:solidFill>
                <a:schemeClr val="hlink"/>
              </a:solidFill>
              <a:prstDash val="solid"/>
              <a:round/>
              <a:headEnd type="none" w="med" len="med"/>
              <a:tailEnd type="none" w="med" len="med"/>
            </a:ln>
          </p:spPr>
        </p:sp>
        <p:sp>
          <p:nvSpPr>
            <p:cNvPr id="61468" name="Text Box 62"/>
            <p:cNvSpPr txBox="1"/>
            <p:nvPr/>
          </p:nvSpPr>
          <p:spPr>
            <a:xfrm>
              <a:off x="3840163" y="5770563"/>
              <a:ext cx="3311525" cy="623887"/>
            </a:xfrm>
            <a:prstGeom prst="rect">
              <a:avLst/>
            </a:prstGeom>
            <a:noFill/>
            <a:ln w="28575">
              <a:noFill/>
            </a:ln>
          </p:spPr>
          <p:txBody>
            <a:bodyPr anchor="t" anchorCtr="0"/>
            <a:p>
              <a:pPr algn="ctr" eaLnBrk="0" hangingPunct="0">
                <a:buFontTx/>
              </a:pPr>
              <a:r>
                <a:rPr lang="en-US" altLang="zh-CN" sz="2000" dirty="0">
                  <a:solidFill>
                    <a:schemeClr val="tx1"/>
                  </a:solidFill>
                  <a:latin typeface="华文楷体" panose="02010600040101010101" pitchFamily="2" charset="-122"/>
                  <a:ea typeface="华文楷体" panose="02010600040101010101" pitchFamily="2" charset="-122"/>
                </a:rPr>
                <a:t>Bézier</a:t>
              </a:r>
              <a:r>
                <a:rPr lang="zh-CN" altLang="en-US" sz="2000" dirty="0">
                  <a:solidFill>
                    <a:schemeClr val="tx1"/>
                  </a:solidFill>
                  <a:latin typeface="华文楷体" panose="02010600040101010101" pitchFamily="2" charset="-122"/>
                  <a:ea typeface="华文楷体" panose="02010600040101010101" pitchFamily="2" charset="-122"/>
                </a:rPr>
                <a:t>曲线的凸包性</a:t>
              </a:r>
              <a:endParaRPr lang="zh-CN" altLang="en-US" sz="2000" dirty="0">
                <a:solidFill>
                  <a:schemeClr val="tx1"/>
                </a:solidFill>
                <a:latin typeface="华文楷体" panose="02010600040101010101" pitchFamily="2" charset="-122"/>
                <a:ea typeface="华文楷体" panose="02010600040101010101" pitchFamily="2" charset="-122"/>
              </a:endParaRPr>
            </a:p>
          </p:txBody>
        </p:sp>
        <p:grpSp>
          <p:nvGrpSpPr>
            <p:cNvPr id="61469" name="Group 63"/>
            <p:cNvGrpSpPr/>
            <p:nvPr/>
          </p:nvGrpSpPr>
          <p:grpSpPr>
            <a:xfrm>
              <a:off x="4489449" y="3803650"/>
              <a:ext cx="3546475" cy="1447800"/>
              <a:chOff x="3312" y="2016"/>
              <a:chExt cx="2234" cy="912"/>
            </a:xfrm>
          </p:grpSpPr>
          <p:sp>
            <p:nvSpPr>
              <p:cNvPr id="61470" name="Text Box 64"/>
              <p:cNvSpPr txBox="1"/>
              <p:nvPr/>
            </p:nvSpPr>
            <p:spPr>
              <a:xfrm>
                <a:off x="5040" y="2016"/>
                <a:ext cx="506" cy="291"/>
              </a:xfrm>
              <a:prstGeom prst="rect">
                <a:avLst/>
              </a:prstGeom>
              <a:noFill/>
              <a:ln w="9525">
                <a:noFill/>
              </a:ln>
            </p:spPr>
            <p:txBody>
              <a:bodyPr wrap="none" anchor="t" anchorCtr="0">
                <a:spAutoFit/>
              </a:bodyPr>
              <a:p>
                <a:pPr algn="ctr">
                  <a:buFontTx/>
                </a:pPr>
                <a:r>
                  <a:rPr lang="zh-CN" altLang="en-US" sz="2400" dirty="0">
                    <a:solidFill>
                      <a:schemeClr val="tx1"/>
                    </a:solidFill>
                    <a:latin typeface="Times New Roman" panose="02020603050405020304" pitchFamily="18" charset="0"/>
                    <a:ea typeface="宋体" panose="02010600030101010101" pitchFamily="2" charset="-122"/>
                  </a:rPr>
                  <a:t>凸集</a:t>
                </a:r>
                <a:endParaRPr lang="zh-CN" altLang="en-US" sz="2400" dirty="0">
                  <a:solidFill>
                    <a:schemeClr val="tx1"/>
                  </a:solidFill>
                  <a:latin typeface="Times New Roman" panose="02020603050405020304" pitchFamily="18" charset="0"/>
                  <a:ea typeface="宋体" panose="02010600030101010101" pitchFamily="2" charset="-122"/>
                </a:endParaRPr>
              </a:p>
            </p:txBody>
          </p:sp>
          <p:sp>
            <p:nvSpPr>
              <p:cNvPr id="61471" name="Line 65"/>
              <p:cNvSpPr/>
              <p:nvPr/>
            </p:nvSpPr>
            <p:spPr>
              <a:xfrm flipH="1">
                <a:off x="4656" y="2208"/>
                <a:ext cx="432" cy="336"/>
              </a:xfrm>
              <a:prstGeom prst="line">
                <a:avLst/>
              </a:prstGeom>
              <a:ln w="9525" cap="flat" cmpd="sng">
                <a:solidFill>
                  <a:srgbClr val="000000"/>
                </a:solidFill>
                <a:prstDash val="solid"/>
                <a:round/>
                <a:headEnd type="none" w="med" len="med"/>
                <a:tailEnd type="triangle" w="med" len="med"/>
              </a:ln>
            </p:spPr>
          </p:sp>
          <p:sp>
            <p:nvSpPr>
              <p:cNvPr id="61472" name="Line 66"/>
              <p:cNvSpPr/>
              <p:nvPr/>
            </p:nvSpPr>
            <p:spPr>
              <a:xfrm flipH="1">
                <a:off x="4080" y="2160"/>
                <a:ext cx="1008" cy="48"/>
              </a:xfrm>
              <a:prstGeom prst="line">
                <a:avLst/>
              </a:prstGeom>
              <a:ln w="9525" cap="flat" cmpd="sng">
                <a:solidFill>
                  <a:srgbClr val="000000"/>
                </a:solidFill>
                <a:prstDash val="solid"/>
                <a:round/>
                <a:headEnd type="none" w="med" len="med"/>
                <a:tailEnd type="triangle" w="med" len="med"/>
              </a:ln>
            </p:spPr>
          </p:sp>
          <p:sp>
            <p:nvSpPr>
              <p:cNvPr id="61473" name="Line 67"/>
              <p:cNvSpPr/>
              <p:nvPr/>
            </p:nvSpPr>
            <p:spPr>
              <a:xfrm flipH="1">
                <a:off x="3312" y="2160"/>
                <a:ext cx="1776" cy="336"/>
              </a:xfrm>
              <a:prstGeom prst="line">
                <a:avLst/>
              </a:prstGeom>
              <a:ln w="9525" cap="flat" cmpd="sng">
                <a:solidFill>
                  <a:srgbClr val="000000"/>
                </a:solidFill>
                <a:prstDash val="solid"/>
                <a:round/>
                <a:headEnd type="none" w="med" len="med"/>
                <a:tailEnd type="triangle" w="med" len="med"/>
              </a:ln>
            </p:spPr>
          </p:sp>
          <p:sp>
            <p:nvSpPr>
              <p:cNvPr id="61474" name="Line 68"/>
              <p:cNvSpPr/>
              <p:nvPr/>
            </p:nvSpPr>
            <p:spPr>
              <a:xfrm flipH="1">
                <a:off x="4320" y="2208"/>
                <a:ext cx="816" cy="720"/>
              </a:xfrm>
              <a:prstGeom prst="line">
                <a:avLst/>
              </a:prstGeom>
              <a:ln w="9525" cap="flat" cmpd="sng">
                <a:solidFill>
                  <a:srgbClr val="000000"/>
                </a:solidFill>
                <a:prstDash val="solid"/>
                <a:round/>
                <a:headEnd type="none" w="med" len="med"/>
                <a:tailEnd type="triangle" w="med" len="med"/>
              </a:ln>
            </p:spPr>
          </p:sp>
        </p:grpSp>
        <p:grpSp>
          <p:nvGrpSpPr>
            <p:cNvPr id="61475" name="Group 69"/>
            <p:cNvGrpSpPr/>
            <p:nvPr/>
          </p:nvGrpSpPr>
          <p:grpSpPr>
            <a:xfrm>
              <a:off x="4032250" y="4489450"/>
              <a:ext cx="3054350" cy="815975"/>
              <a:chOff x="1488" y="2877"/>
              <a:chExt cx="1924" cy="514"/>
            </a:xfrm>
          </p:grpSpPr>
          <p:sp>
            <p:nvSpPr>
              <p:cNvPr id="61476" name="Line 70"/>
              <p:cNvSpPr/>
              <p:nvPr/>
            </p:nvSpPr>
            <p:spPr>
              <a:xfrm flipV="1">
                <a:off x="1488" y="3258"/>
                <a:ext cx="89" cy="133"/>
              </a:xfrm>
              <a:prstGeom prst="line">
                <a:avLst/>
              </a:prstGeom>
              <a:ln w="28575" cap="flat" cmpd="sng">
                <a:solidFill>
                  <a:srgbClr val="FF0000"/>
                </a:solidFill>
                <a:prstDash val="solid"/>
                <a:round/>
                <a:headEnd type="none" w="med" len="med"/>
                <a:tailEnd type="none" w="med" len="med"/>
              </a:ln>
            </p:spPr>
          </p:sp>
          <p:sp>
            <p:nvSpPr>
              <p:cNvPr id="61477" name="Line 71"/>
              <p:cNvSpPr/>
              <p:nvPr/>
            </p:nvSpPr>
            <p:spPr>
              <a:xfrm flipV="1">
                <a:off x="1577" y="3153"/>
                <a:ext cx="89" cy="105"/>
              </a:xfrm>
              <a:prstGeom prst="line">
                <a:avLst/>
              </a:prstGeom>
              <a:ln w="28575" cap="flat" cmpd="sng">
                <a:solidFill>
                  <a:srgbClr val="FF0000"/>
                </a:solidFill>
                <a:prstDash val="solid"/>
                <a:round/>
                <a:headEnd type="none" w="med" len="med"/>
                <a:tailEnd type="none" w="med" len="med"/>
              </a:ln>
            </p:spPr>
          </p:sp>
          <p:sp>
            <p:nvSpPr>
              <p:cNvPr id="61478" name="Line 72"/>
              <p:cNvSpPr/>
              <p:nvPr/>
            </p:nvSpPr>
            <p:spPr>
              <a:xfrm flipV="1">
                <a:off x="1666" y="3072"/>
                <a:ext cx="88" cy="81"/>
              </a:xfrm>
              <a:prstGeom prst="line">
                <a:avLst/>
              </a:prstGeom>
              <a:ln w="28575" cap="flat" cmpd="sng">
                <a:solidFill>
                  <a:srgbClr val="FF0000"/>
                </a:solidFill>
                <a:prstDash val="solid"/>
                <a:round/>
                <a:headEnd type="none" w="med" len="med"/>
                <a:tailEnd type="none" w="med" len="med"/>
              </a:ln>
            </p:spPr>
          </p:sp>
          <p:sp>
            <p:nvSpPr>
              <p:cNvPr id="61479" name="Line 73"/>
              <p:cNvSpPr/>
              <p:nvPr/>
            </p:nvSpPr>
            <p:spPr>
              <a:xfrm flipV="1">
                <a:off x="1754" y="3010"/>
                <a:ext cx="89" cy="62"/>
              </a:xfrm>
              <a:prstGeom prst="line">
                <a:avLst/>
              </a:prstGeom>
              <a:ln w="28575" cap="flat" cmpd="sng">
                <a:solidFill>
                  <a:srgbClr val="FF0000"/>
                </a:solidFill>
                <a:prstDash val="solid"/>
                <a:round/>
                <a:headEnd type="none" w="med" len="med"/>
                <a:tailEnd type="none" w="med" len="med"/>
              </a:ln>
            </p:spPr>
          </p:sp>
          <p:sp>
            <p:nvSpPr>
              <p:cNvPr id="61480" name="Line 74"/>
              <p:cNvSpPr/>
              <p:nvPr/>
            </p:nvSpPr>
            <p:spPr>
              <a:xfrm flipV="1">
                <a:off x="1843" y="2965"/>
                <a:ext cx="90" cy="45"/>
              </a:xfrm>
              <a:prstGeom prst="line">
                <a:avLst/>
              </a:prstGeom>
              <a:ln w="28575" cap="flat" cmpd="sng">
                <a:solidFill>
                  <a:srgbClr val="FF0000"/>
                </a:solidFill>
                <a:prstDash val="solid"/>
                <a:round/>
                <a:headEnd type="none" w="med" len="med"/>
                <a:tailEnd type="none" w="med" len="med"/>
              </a:ln>
            </p:spPr>
          </p:sp>
          <p:sp>
            <p:nvSpPr>
              <p:cNvPr id="61481" name="Line 75"/>
              <p:cNvSpPr/>
              <p:nvPr/>
            </p:nvSpPr>
            <p:spPr>
              <a:xfrm flipV="1">
                <a:off x="1933" y="2930"/>
                <a:ext cx="89" cy="35"/>
              </a:xfrm>
              <a:prstGeom prst="line">
                <a:avLst/>
              </a:prstGeom>
              <a:ln w="28575" cap="flat" cmpd="sng">
                <a:solidFill>
                  <a:srgbClr val="FF0000"/>
                </a:solidFill>
                <a:prstDash val="solid"/>
                <a:round/>
                <a:headEnd type="none" w="med" len="med"/>
                <a:tailEnd type="none" w="med" len="med"/>
              </a:ln>
            </p:spPr>
          </p:sp>
          <p:sp>
            <p:nvSpPr>
              <p:cNvPr id="61482" name="Line 76"/>
              <p:cNvSpPr/>
              <p:nvPr/>
            </p:nvSpPr>
            <p:spPr>
              <a:xfrm flipV="1">
                <a:off x="2022" y="2907"/>
                <a:ext cx="90" cy="23"/>
              </a:xfrm>
              <a:prstGeom prst="line">
                <a:avLst/>
              </a:prstGeom>
              <a:ln w="28575" cap="flat" cmpd="sng">
                <a:solidFill>
                  <a:srgbClr val="FF0000"/>
                </a:solidFill>
                <a:prstDash val="solid"/>
                <a:round/>
                <a:headEnd type="none" w="med" len="med"/>
                <a:tailEnd type="none" w="med" len="med"/>
              </a:ln>
            </p:spPr>
          </p:sp>
          <p:sp>
            <p:nvSpPr>
              <p:cNvPr id="61483" name="Line 77"/>
              <p:cNvSpPr/>
              <p:nvPr/>
            </p:nvSpPr>
            <p:spPr>
              <a:xfrm flipV="1">
                <a:off x="2112" y="2891"/>
                <a:ext cx="90" cy="16"/>
              </a:xfrm>
              <a:prstGeom prst="line">
                <a:avLst/>
              </a:prstGeom>
              <a:ln w="28575" cap="flat" cmpd="sng">
                <a:solidFill>
                  <a:srgbClr val="FF0000"/>
                </a:solidFill>
                <a:prstDash val="solid"/>
                <a:round/>
                <a:headEnd type="none" w="med" len="med"/>
                <a:tailEnd type="none" w="med" len="med"/>
              </a:ln>
            </p:spPr>
          </p:sp>
          <p:sp>
            <p:nvSpPr>
              <p:cNvPr id="61484" name="Line 78"/>
              <p:cNvSpPr/>
              <p:nvPr/>
            </p:nvSpPr>
            <p:spPr>
              <a:xfrm flipV="1">
                <a:off x="2202" y="2883"/>
                <a:ext cx="91" cy="8"/>
              </a:xfrm>
              <a:prstGeom prst="line">
                <a:avLst/>
              </a:prstGeom>
              <a:ln w="28575" cap="flat" cmpd="sng">
                <a:solidFill>
                  <a:srgbClr val="FF0000"/>
                </a:solidFill>
                <a:prstDash val="solid"/>
                <a:round/>
                <a:headEnd type="none" w="med" len="med"/>
                <a:tailEnd type="none" w="med" len="med"/>
              </a:ln>
            </p:spPr>
          </p:sp>
          <p:sp>
            <p:nvSpPr>
              <p:cNvPr id="61485" name="Line 79"/>
              <p:cNvSpPr/>
              <p:nvPr/>
            </p:nvSpPr>
            <p:spPr>
              <a:xfrm flipV="1">
                <a:off x="2293" y="2880"/>
                <a:ext cx="93" cy="3"/>
              </a:xfrm>
              <a:prstGeom prst="line">
                <a:avLst/>
              </a:prstGeom>
              <a:ln w="28575" cap="flat" cmpd="sng">
                <a:solidFill>
                  <a:srgbClr val="FF0000"/>
                </a:solidFill>
                <a:prstDash val="solid"/>
                <a:round/>
                <a:headEnd type="none" w="med" len="med"/>
                <a:tailEnd type="none" w="med" len="med"/>
              </a:ln>
            </p:spPr>
          </p:sp>
          <p:sp>
            <p:nvSpPr>
              <p:cNvPr id="61486" name="Line 80"/>
              <p:cNvSpPr/>
              <p:nvPr/>
            </p:nvSpPr>
            <p:spPr>
              <a:xfrm>
                <a:off x="2386" y="2880"/>
                <a:ext cx="92" cy="3"/>
              </a:xfrm>
              <a:prstGeom prst="line">
                <a:avLst/>
              </a:prstGeom>
              <a:ln w="28575" cap="flat" cmpd="sng">
                <a:solidFill>
                  <a:srgbClr val="FF0000"/>
                </a:solidFill>
                <a:prstDash val="solid"/>
                <a:round/>
                <a:headEnd type="none" w="med" len="med"/>
                <a:tailEnd type="none" w="med" len="med"/>
              </a:ln>
            </p:spPr>
          </p:sp>
          <p:sp>
            <p:nvSpPr>
              <p:cNvPr id="61487" name="Line 81"/>
              <p:cNvSpPr/>
              <p:nvPr/>
            </p:nvSpPr>
            <p:spPr>
              <a:xfrm>
                <a:off x="2573" y="2891"/>
                <a:ext cx="96" cy="16"/>
              </a:xfrm>
              <a:prstGeom prst="line">
                <a:avLst/>
              </a:prstGeom>
              <a:ln w="28575" cap="flat" cmpd="sng">
                <a:solidFill>
                  <a:srgbClr val="FF0000"/>
                </a:solidFill>
                <a:prstDash val="solid"/>
                <a:round/>
                <a:headEnd type="none" w="med" len="med"/>
                <a:tailEnd type="none" w="med" len="med"/>
              </a:ln>
            </p:spPr>
          </p:sp>
          <p:sp>
            <p:nvSpPr>
              <p:cNvPr id="61488" name="Line 82"/>
              <p:cNvSpPr/>
              <p:nvPr/>
            </p:nvSpPr>
            <p:spPr>
              <a:xfrm>
                <a:off x="2669" y="2907"/>
                <a:ext cx="98" cy="23"/>
              </a:xfrm>
              <a:prstGeom prst="line">
                <a:avLst/>
              </a:prstGeom>
              <a:ln w="28575" cap="flat" cmpd="sng">
                <a:solidFill>
                  <a:srgbClr val="FF0000"/>
                </a:solidFill>
                <a:prstDash val="solid"/>
                <a:round/>
                <a:headEnd type="none" w="med" len="med"/>
                <a:tailEnd type="none" w="med" len="med"/>
              </a:ln>
            </p:spPr>
          </p:sp>
          <p:sp>
            <p:nvSpPr>
              <p:cNvPr id="61489" name="Line 83"/>
              <p:cNvSpPr/>
              <p:nvPr/>
            </p:nvSpPr>
            <p:spPr>
              <a:xfrm>
                <a:off x="2767" y="2930"/>
                <a:ext cx="100" cy="35"/>
              </a:xfrm>
              <a:prstGeom prst="line">
                <a:avLst/>
              </a:prstGeom>
              <a:ln w="28575" cap="flat" cmpd="sng">
                <a:solidFill>
                  <a:srgbClr val="FF0000"/>
                </a:solidFill>
                <a:prstDash val="solid"/>
                <a:round/>
                <a:headEnd type="none" w="med" len="med"/>
                <a:tailEnd type="none" w="med" len="med"/>
              </a:ln>
            </p:spPr>
          </p:sp>
          <p:sp>
            <p:nvSpPr>
              <p:cNvPr id="61490" name="Line 84"/>
              <p:cNvSpPr/>
              <p:nvPr/>
            </p:nvSpPr>
            <p:spPr>
              <a:xfrm>
                <a:off x="2867" y="2965"/>
                <a:ext cx="102" cy="45"/>
              </a:xfrm>
              <a:prstGeom prst="line">
                <a:avLst/>
              </a:prstGeom>
              <a:ln w="28575" cap="flat" cmpd="sng">
                <a:solidFill>
                  <a:srgbClr val="FF0000"/>
                </a:solidFill>
                <a:prstDash val="solid"/>
                <a:round/>
                <a:headEnd type="none" w="med" len="med"/>
                <a:tailEnd type="none" w="med" len="med"/>
              </a:ln>
            </p:spPr>
          </p:sp>
          <p:sp>
            <p:nvSpPr>
              <p:cNvPr id="61491" name="Line 85"/>
              <p:cNvSpPr/>
              <p:nvPr/>
            </p:nvSpPr>
            <p:spPr>
              <a:xfrm>
                <a:off x="2969" y="3010"/>
                <a:ext cx="106" cy="62"/>
              </a:xfrm>
              <a:prstGeom prst="line">
                <a:avLst/>
              </a:prstGeom>
              <a:ln w="28575" cap="flat" cmpd="sng">
                <a:solidFill>
                  <a:srgbClr val="FF0000"/>
                </a:solidFill>
                <a:prstDash val="solid"/>
                <a:round/>
                <a:headEnd type="none" w="med" len="med"/>
                <a:tailEnd type="none" w="med" len="med"/>
              </a:ln>
            </p:spPr>
          </p:sp>
          <p:sp>
            <p:nvSpPr>
              <p:cNvPr id="61492" name="Line 86"/>
              <p:cNvSpPr/>
              <p:nvPr/>
            </p:nvSpPr>
            <p:spPr>
              <a:xfrm>
                <a:off x="3075" y="3072"/>
                <a:ext cx="108" cy="81"/>
              </a:xfrm>
              <a:prstGeom prst="line">
                <a:avLst/>
              </a:prstGeom>
              <a:ln w="28575" cap="flat" cmpd="sng">
                <a:solidFill>
                  <a:srgbClr val="FF0000"/>
                </a:solidFill>
                <a:prstDash val="solid"/>
                <a:round/>
                <a:headEnd type="none" w="med" len="med"/>
                <a:tailEnd type="none" w="med" len="med"/>
              </a:ln>
            </p:spPr>
          </p:sp>
          <p:sp>
            <p:nvSpPr>
              <p:cNvPr id="61493" name="Line 87"/>
              <p:cNvSpPr/>
              <p:nvPr/>
            </p:nvSpPr>
            <p:spPr>
              <a:xfrm>
                <a:off x="3183" y="3153"/>
                <a:ext cx="113" cy="105"/>
              </a:xfrm>
              <a:prstGeom prst="line">
                <a:avLst/>
              </a:prstGeom>
              <a:ln w="28575" cap="flat" cmpd="sng">
                <a:solidFill>
                  <a:srgbClr val="FF0000"/>
                </a:solidFill>
                <a:prstDash val="solid"/>
                <a:round/>
                <a:headEnd type="none" w="med" len="med"/>
                <a:tailEnd type="none" w="med" len="med"/>
              </a:ln>
            </p:spPr>
          </p:sp>
          <p:sp>
            <p:nvSpPr>
              <p:cNvPr id="61494" name="Line 88"/>
              <p:cNvSpPr/>
              <p:nvPr/>
            </p:nvSpPr>
            <p:spPr>
              <a:xfrm>
                <a:off x="3296" y="3258"/>
                <a:ext cx="116" cy="133"/>
              </a:xfrm>
              <a:prstGeom prst="line">
                <a:avLst/>
              </a:prstGeom>
              <a:ln w="28575" cap="flat" cmpd="sng">
                <a:solidFill>
                  <a:srgbClr val="FF0000"/>
                </a:solidFill>
                <a:prstDash val="solid"/>
                <a:round/>
                <a:headEnd type="none" w="med" len="med"/>
                <a:tailEnd type="none" w="med" len="med"/>
              </a:ln>
            </p:spPr>
          </p:sp>
          <p:sp>
            <p:nvSpPr>
              <p:cNvPr id="61495" name="Line 89"/>
              <p:cNvSpPr/>
              <p:nvPr/>
            </p:nvSpPr>
            <p:spPr>
              <a:xfrm>
                <a:off x="2482" y="2877"/>
                <a:ext cx="92" cy="3"/>
              </a:xfrm>
              <a:prstGeom prst="line">
                <a:avLst/>
              </a:prstGeom>
              <a:ln w="28575" cap="flat" cmpd="sng">
                <a:solidFill>
                  <a:srgbClr val="FF0000"/>
                </a:solidFill>
                <a:prstDash val="solid"/>
                <a:round/>
                <a:headEnd type="none" w="med" len="med"/>
                <a:tailEnd type="none" w="med" len="med"/>
              </a:ln>
            </p:spPr>
          </p:sp>
          <p:sp>
            <p:nvSpPr>
              <p:cNvPr id="61496" name="Text Box 90"/>
              <p:cNvSpPr txBox="1"/>
              <p:nvPr/>
            </p:nvSpPr>
            <p:spPr>
              <a:xfrm>
                <a:off x="1776" y="3024"/>
                <a:ext cx="432" cy="192"/>
              </a:xfrm>
              <a:prstGeom prst="rect">
                <a:avLst/>
              </a:prstGeom>
              <a:noFill/>
              <a:ln w="9525">
                <a:noFill/>
              </a:ln>
            </p:spPr>
            <p:txBody>
              <a:bodyPr anchor="t" anchorCtr="0">
                <a:spAutoFit/>
              </a:bodyPr>
              <a:p>
                <a:pPr algn="ctr">
                  <a:spcBef>
                    <a:spcPct val="50000"/>
                  </a:spcBef>
                  <a:buFontTx/>
                </a:pPr>
                <a:r>
                  <a:rPr lang="en-US" altLang="zh-CN" sz="1400" dirty="0">
                    <a:solidFill>
                      <a:schemeClr val="tx1"/>
                    </a:solidFill>
                    <a:latin typeface="Times New Roman" panose="02020603050405020304" pitchFamily="18" charset="0"/>
                    <a:ea typeface="宋体" panose="02010600030101010101" pitchFamily="2" charset="-122"/>
                  </a:rPr>
                  <a:t>P(t)</a:t>
                </a:r>
                <a:endParaRPr lang="en-US" altLang="zh-CN" sz="1400" dirty="0">
                  <a:solidFill>
                    <a:schemeClr val="tx1"/>
                  </a:solidFill>
                  <a:latin typeface="Times New Roman" panose="02020603050405020304" pitchFamily="18" charset="0"/>
                  <a:ea typeface="宋体" panose="02010600030101010101" pitchFamily="2" charset="-122"/>
                </a:endParaRPr>
              </a:p>
            </p:txBody>
          </p:sp>
        </p:grpSp>
      </p:grpSp>
      <p:pic>
        <p:nvPicPr>
          <p:cNvPr id="61497" name="Picture 13" descr="beziercurve3"/>
          <p:cNvPicPr>
            <a:picLocks noChangeAspect="1"/>
          </p:cNvPicPr>
          <p:nvPr/>
        </p:nvPicPr>
        <p:blipFill>
          <a:blip r:embed="rId3"/>
          <a:stretch>
            <a:fillRect/>
          </a:stretch>
        </p:blipFill>
        <p:spPr>
          <a:xfrm>
            <a:off x="3787775" y="5011738"/>
            <a:ext cx="2770188" cy="1547812"/>
          </a:xfrm>
          <a:prstGeom prst="rect">
            <a:avLst/>
          </a:prstGeom>
          <a:noFill/>
          <a:ln w="9525">
            <a:noFill/>
          </a:ln>
        </p:spPr>
      </p:pic>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内容占位符 1"/>
          <p:cNvSpPr>
            <a:spLocks noGrp="1"/>
          </p:cNvSpPr>
          <p:nvPr>
            <p:ph idx="1"/>
          </p:nvPr>
        </p:nvSpPr>
        <p:spPr>
          <a:xfrm>
            <a:off x="250825" y="1071563"/>
            <a:ext cx="8713788" cy="5233987"/>
          </a:xfrm>
        </p:spPr>
        <p:txBody>
          <a:bodyPr vert="horz" wrap="square" lIns="91440" tIns="45720" rIns="91440" bIns="45720" anchor="t" anchorCtr="0"/>
          <a:p>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目标：美观且物理性能佳，便于</a:t>
            </a:r>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CAD</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处理和加工</a:t>
            </a:r>
            <a:endPar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1963</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年，美国</a:t>
            </a:r>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Boeing</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飞机公司的</a:t>
            </a:r>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Ferguson</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将曲线曲面表示成参数矢量函数形式，从此参数形式成为自由曲线曲面数学描述的标准形式。</a:t>
            </a:r>
            <a:endPar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1964</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MIT</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的孔斯</a:t>
            </a:r>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Coons</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用封闭曲线的四条边界定义一块曲面；</a:t>
            </a:r>
            <a:r>
              <a:rPr lang="zh-CN" altLang="en-US" sz="2000" kern="1200" dirty="0">
                <a:latin typeface="Times New Roman" panose="02020603050405020304" pitchFamily="18" charset="0"/>
                <a:ea typeface="楷体_GB2312" pitchFamily="49" charset="-122"/>
                <a:cs typeface="Times New Roman" panose="02020603050405020304" pitchFamily="18" charset="0"/>
              </a:rPr>
              <a:t> </a:t>
            </a:r>
            <a:endParaRPr lang="en-US" altLang="zh-CN" sz="2000" kern="1200" dirty="0">
              <a:latin typeface="Times New Roman" panose="02020603050405020304" pitchFamily="18" charset="0"/>
              <a:ea typeface="楷体_GB2312" pitchFamily="49" charset="-122"/>
              <a:cs typeface="Times New Roman" panose="02020603050405020304" pitchFamily="18" charset="0"/>
            </a:endParaRPr>
          </a:p>
          <a:p>
            <a:pPr eaLnBrk="1" hangingPunct="1"/>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1971</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年雷诺汽车公司的</a:t>
            </a:r>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Bezier</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发表了一种用控制多边形定义曲线曲面的方法；同期，法国</a:t>
            </a:r>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Citroen</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雪铁龙汽车公司的德卡斯特里奥</a:t>
            </a:r>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de Castelijau</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也独立地研究出与</a:t>
            </a:r>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Bezier</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类似的方法。</a:t>
            </a:r>
            <a:endPar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1972</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年 德布尔</a:t>
            </a:r>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DeBoor</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给出了</a:t>
            </a:r>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样条的标准计算方法；</a:t>
            </a:r>
            <a:endPar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1974</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年，美国通用汽车公司的</a:t>
            </a:r>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Gorden</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Riesenfeld</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将</a:t>
            </a:r>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样条理论用于形状描述，提出了</a:t>
            </a:r>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样条曲线和曲面。</a:t>
            </a:r>
            <a:endPar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1975</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年美国</a:t>
            </a:r>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Syracuse</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大学的佛斯普里尔</a:t>
            </a:r>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Versprill</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提出了有理</a:t>
            </a:r>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样条方法。</a:t>
            </a:r>
            <a:endPar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80</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年代后期尔</a:t>
            </a:r>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Piegl</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Tiller</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将有理</a:t>
            </a:r>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样条发展成非均匀有理</a:t>
            </a:r>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kern="1200" dirty="0">
                <a:latin typeface="Times New Roman" panose="02020603050405020304" pitchFamily="18" charset="0"/>
                <a:ea typeface="楷体" panose="02010609060101010101" pitchFamily="49" charset="-122"/>
                <a:cs typeface="Times New Roman" panose="02020603050405020304" pitchFamily="18" charset="0"/>
              </a:rPr>
              <a:t>NURBS</a:t>
            </a:r>
            <a:r>
              <a:rPr lang="zh-CN" altLang="en-US" sz="2000" kern="1200" dirty="0">
                <a:latin typeface="Times New Roman" panose="02020603050405020304" pitchFamily="18" charset="0"/>
                <a:ea typeface="楷体" panose="02010609060101010101" pitchFamily="49" charset="-122"/>
                <a:cs typeface="Times New Roman" panose="02020603050405020304" pitchFamily="18" charset="0"/>
              </a:rPr>
              <a:t>）样条方法，并已成为当前自由曲线曲面描述最广为流行的技术。</a:t>
            </a:r>
            <a:endParaRPr lang="zh-CN" altLang="en-US" sz="2400" kern="1200" dirty="0">
              <a:latin typeface="Times New Roman" panose="02020603050405020304" pitchFamily="18" charset="0"/>
              <a:ea typeface="楷体_GB2312" pitchFamily="49" charset="-122"/>
              <a:cs typeface="Times New Roman" panose="02020603050405020304" pitchFamily="18" charset="0"/>
            </a:endParaRPr>
          </a:p>
        </p:txBody>
      </p:sp>
      <p:graphicFrame>
        <p:nvGraphicFramePr>
          <p:cNvPr id="11266" name="Object 4"/>
          <p:cNvGraphicFramePr/>
          <p:nvPr/>
        </p:nvGraphicFramePr>
        <p:xfrm>
          <a:off x="4067175" y="5657850"/>
          <a:ext cx="1555750" cy="1200150"/>
        </p:xfrm>
        <a:graphic>
          <a:graphicData uri="http://schemas.openxmlformats.org/presentationml/2006/ole">
            <mc:AlternateContent xmlns:mc="http://schemas.openxmlformats.org/markup-compatibility/2006">
              <mc:Choice xmlns:v="urn:schemas-microsoft-com:vml" Requires="v">
                <p:oleObj spid="_x0000_s3076" name="" r:id="rId1" imgW="3067050" imgH="2628900" progId="Visio.Drawing.11">
                  <p:embed/>
                </p:oleObj>
              </mc:Choice>
              <mc:Fallback>
                <p:oleObj name="" r:id="rId1" imgW="3067050" imgH="2628900" progId="Visio.Drawing.11">
                  <p:embed/>
                  <p:pic>
                    <p:nvPicPr>
                      <p:cNvPr id="0" name="图片 3075"/>
                      <p:cNvPicPr/>
                      <p:nvPr/>
                    </p:nvPicPr>
                    <p:blipFill>
                      <a:blip r:embed="rId2"/>
                      <a:stretch>
                        <a:fillRect/>
                      </a:stretch>
                    </p:blipFill>
                    <p:spPr>
                      <a:xfrm>
                        <a:off x="4067175" y="5657850"/>
                        <a:ext cx="1555750" cy="1200150"/>
                      </a:xfrm>
                      <a:prstGeom prst="rect">
                        <a:avLst/>
                      </a:prstGeom>
                      <a:noFill/>
                      <a:ln w="38100">
                        <a:noFill/>
                        <a:miter/>
                      </a:ln>
                    </p:spPr>
                  </p:pic>
                </p:oleObj>
              </mc:Fallback>
            </mc:AlternateContent>
          </a:graphicData>
        </a:graphic>
      </p:graphicFrame>
      <p:pic>
        <p:nvPicPr>
          <p:cNvPr id="11267" name="Picture 2"/>
          <p:cNvPicPr>
            <a:picLocks noChangeAspect="1"/>
          </p:cNvPicPr>
          <p:nvPr/>
        </p:nvPicPr>
        <p:blipFill>
          <a:blip r:embed="rId3"/>
          <a:stretch>
            <a:fillRect/>
          </a:stretch>
        </p:blipFill>
        <p:spPr>
          <a:xfrm>
            <a:off x="5799138" y="5818188"/>
            <a:ext cx="1501775" cy="1001712"/>
          </a:xfrm>
          <a:prstGeom prst="rect">
            <a:avLst/>
          </a:prstGeom>
          <a:noFill/>
          <a:ln w="9525">
            <a:noFill/>
          </a:ln>
        </p:spPr>
      </p:pic>
      <p:pic>
        <p:nvPicPr>
          <p:cNvPr id="11268" name="Picture 1"/>
          <p:cNvPicPr>
            <a:picLocks noChangeAspect="1"/>
          </p:cNvPicPr>
          <p:nvPr/>
        </p:nvPicPr>
        <p:blipFill>
          <a:blip r:embed="rId4"/>
          <a:stretch>
            <a:fillRect/>
          </a:stretch>
        </p:blipFill>
        <p:spPr>
          <a:xfrm>
            <a:off x="7308850" y="5832475"/>
            <a:ext cx="1479550" cy="981075"/>
          </a:xfrm>
          <a:prstGeom prst="rect">
            <a:avLst/>
          </a:prstGeom>
          <a:noFill/>
          <a:ln w="9525">
            <a:noFill/>
          </a:ln>
        </p:spPr>
      </p:pic>
      <p:sp>
        <p:nvSpPr>
          <p:cNvPr id="11269" name="标题 1"/>
          <p:cNvSpPr>
            <a:spLocks noGrp="1"/>
          </p:cNvSpPr>
          <p:nvPr>
            <p:ph type="title"/>
          </p:nvPr>
        </p:nvSpPr>
        <p:spPr>
          <a:xfrm>
            <a:off x="457200" y="274638"/>
            <a:ext cx="8229600" cy="830262"/>
          </a:xfrm>
        </p:spPr>
        <p:txBody>
          <a:bodyPr vert="horz" wrap="square" lIns="91440" tIns="45720" rIns="91440" bIns="45720" anchor="ctr" anchorCtr="0"/>
          <a:p>
            <a:pPr eaLnBrk="1" hangingPunct="1"/>
            <a:r>
              <a:rPr lang="zh-CN" altLang="en-US" b="1" kern="1200" dirty="0">
                <a:latin typeface="楷体" panose="02010609060101010101" pitchFamily="49" charset="-122"/>
                <a:ea typeface="楷体" panose="02010609060101010101" pitchFamily="49" charset="-122"/>
                <a:cs typeface="+mj-cs"/>
              </a:rPr>
              <a:t>曲线曲面造型的发展过程</a:t>
            </a:r>
            <a:endParaRPr lang="zh-CN" altLang="en-US" kern="1200" dirty="0">
              <a:latin typeface="楷体" panose="02010609060101010101" pitchFamily="49" charset="-122"/>
              <a:ea typeface="楷体" panose="02010609060101010101" pitchFamily="49" charset="-122"/>
              <a:cs typeface="+mj-cs"/>
            </a:endParaRPr>
          </a:p>
        </p:txBody>
      </p:sp>
    </p:spTree>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 name="内容占位符 44"/>
          <p:cNvSpPr>
            <a:spLocks noGrp="1"/>
          </p:cNvSpPr>
          <p:nvPr>
            <p:ph idx="1"/>
          </p:nvPr>
        </p:nvSpPr>
        <p:spPr>
          <a:xfrm>
            <a:off x="323850" y="476250"/>
            <a:ext cx="8229600" cy="4525963"/>
          </a:xfrm>
        </p:spPr>
        <p:txBody>
          <a:bodyPr vert="horz" wrap="square" lIns="91440" tIns="45720" rIns="91440" bIns="45720" numCol="1" anchor="t" anchorCtr="0" compatLnSpc="1"/>
          <a:lstStyle/>
          <a:p>
            <a:pPr marL="514350" marR="0" lvl="0" indent="-51435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4</a:t>
            </a:r>
            <a:r>
              <a:rPr kumimoji="0" lang="en-US" altLang="zh-CN" sz="24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0" lang="zh-CN" altLang="en-US" sz="24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几何不变性</a:t>
            </a:r>
            <a:endParaRPr kumimoji="0" lang="en-US" altLang="zh-CN" sz="24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   曲线</a:t>
            </a:r>
            <a:r>
              <a:rPr kumimoji="0" lang="zh-CN" altLang="en-US" sz="24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形状不随坐标变换变化</a:t>
            </a:r>
            <a:endParaRPr kumimoji="0" lang="zh-CN" altLang="en-US" sz="24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sym typeface="+mn-ea"/>
              </a:rPr>
              <a:t>   </a:t>
            </a:r>
            <a:r>
              <a:rPr kumimoji="0" lang="zh-CN" altLang="en-US" sz="2400" b="1"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Beizer</a:t>
            </a:r>
            <a:r>
              <a:rPr kumimoji="0" lang="zh-CN" altLang="en-US" sz="24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sym typeface="+mn-ea"/>
              </a:rPr>
              <a:t>曲线的形状只与各控制顶点的相对</a:t>
            </a:r>
            <a:r>
              <a:rPr kumimoji="0" lang="zh-CN" altLang="en-US" sz="24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sym typeface="+mn-ea"/>
              </a:rPr>
              <a:t>位置有关</a:t>
            </a:r>
            <a:endParaRPr kumimoji="0" lang="en-US" altLang="zh-CN" sz="24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sym typeface="+mn-ea"/>
            </a:endParaRPr>
          </a:p>
          <a:p>
            <a:pPr marL="36195" marR="0" lvl="1" indent="0" algn="l" defTabSz="914400" rtl="0" eaLnBrk="0" fontAlgn="base" latinLnBrk="0" hangingPunct="0">
              <a:lnSpc>
                <a:spcPct val="110000"/>
              </a:lnSpc>
              <a:spcBef>
                <a:spcPts val="0"/>
              </a:spcBef>
              <a:spcAft>
                <a:spcPct val="0"/>
              </a:spcAft>
              <a:buClrTx/>
              <a:buSzTx/>
              <a:buFont typeface="Arial" panose="020B0604020202020204" pitchFamily="34" charset="0"/>
              <a:buNone/>
              <a:defRPr/>
            </a:pPr>
            <a:endParaRPr kumimoji="0" lang="en-US" altLang="zh-CN" sz="24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sym typeface="+mn-ea"/>
            </a:endParaRPr>
          </a:p>
          <a:p>
            <a:pPr marL="36195" marR="0" lvl="1" indent="0" algn="l" defTabSz="914400" rtl="0" eaLnBrk="0" fontAlgn="base" latinLnBrk="0" hangingPunct="0">
              <a:lnSpc>
                <a:spcPct val="110000"/>
              </a:lnSpc>
              <a:spcBef>
                <a:spcPts val="0"/>
              </a:spcBef>
              <a:spcAft>
                <a:spcPct val="0"/>
              </a:spcAft>
              <a:buClrTx/>
              <a:buSzTx/>
              <a:buFont typeface="Arial" panose="020B0604020202020204" pitchFamily="34" charset="0"/>
              <a:buNone/>
              <a:defRPr/>
            </a:pPr>
            <a:r>
              <a:rPr kumimoji="0" lang="en-US" altLang="zh-CN" sz="24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sym typeface="+mn-ea"/>
              </a:rPr>
              <a:t>5</a:t>
            </a:r>
            <a:r>
              <a:rPr kumimoji="0" lang="en-US" altLang="zh-CN" sz="24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sym typeface="+mn-ea"/>
              </a:rPr>
              <a:t>.仿射不变性</a:t>
            </a:r>
            <a:endParaRPr kumimoji="0" lang="en-US" altLang="zh-CN" sz="24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2" indent="0" algn="l" defTabSz="914400" rtl="0" eaLnBrk="0" fontAlgn="base" latinLnBrk="0" hangingPunct="0">
              <a:lnSpc>
                <a:spcPct val="110000"/>
              </a:lnSpc>
              <a:spcBef>
                <a:spcPts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sym typeface="+mn-ea"/>
              </a:rPr>
              <a:t>   对于任意的仿射变换</a:t>
            </a:r>
            <a:r>
              <a:rPr kumimoji="0"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sym typeface="+mn-ea"/>
              </a:rPr>
              <a:t>(包括平移、比例、旋转、反射和错切变换)，相当于先对控制多边形顶点做变换，再根据变换后的控制多边形顶点绘制Bezier曲线。</a:t>
            </a:r>
            <a:endParaRPr kumimoji="0" lang="en-US" altLang="zh-CN" sz="24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sym typeface="+mn-ea"/>
            </a:endParaRPr>
          </a:p>
          <a:p>
            <a:pPr marL="36195" marR="0" lvl="2" indent="0" algn="l" defTabSz="914400" rtl="0" eaLnBrk="0" fontAlgn="base" latinLnBrk="0" hangingPunct="0">
              <a:lnSpc>
                <a:spcPct val="110000"/>
              </a:lnSpc>
              <a:spcBef>
                <a:spcPts val="0"/>
              </a:spcBef>
              <a:spcAft>
                <a:spcPct val="0"/>
              </a:spcAft>
              <a:buClrTx/>
              <a:buSzTx/>
              <a:buFont typeface="Arial" panose="020B0604020202020204" pitchFamily="34" charset="0"/>
              <a:buNone/>
              <a:defRPr/>
            </a:pPr>
            <a:endParaRPr kumimoji="0" lang="en-US" altLang="zh-CN" sz="24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sym typeface="+mn-ea"/>
            </a:endParaRPr>
          </a:p>
          <a:p>
            <a:pPr marL="36195" marR="0" lvl="2" indent="0" algn="l" defTabSz="914400" rtl="0" eaLnBrk="0" fontAlgn="base" latinLnBrk="0" hangingPunct="0">
              <a:lnSpc>
                <a:spcPct val="110000"/>
              </a:lnSpc>
              <a:spcBef>
                <a:spcPts val="0"/>
              </a:spcBef>
              <a:spcAft>
                <a:spcPct val="0"/>
              </a:spcAft>
              <a:buClrTx/>
              <a:buSzTx/>
              <a:buFont typeface="Arial" panose="020B0604020202020204" pitchFamily="34" charset="0"/>
              <a:buNone/>
              <a:defRPr/>
            </a:pPr>
            <a:r>
              <a:rPr kumimoji="0" lang="en-US" altLang="zh-CN" sz="24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sym typeface="+mn-ea"/>
              </a:rPr>
              <a:t>6</a:t>
            </a:r>
            <a:r>
              <a:rPr kumimoji="0" lang="en-US" altLang="zh-CN" sz="24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sym typeface="+mn-ea"/>
              </a:rPr>
              <a:t>.变差缩减性。</a:t>
            </a:r>
            <a:endParaRPr kumimoji="0" lang="en-US" altLang="zh-CN" sz="2400" b="1"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sym typeface="+mn-ea"/>
            </a:endParaRPr>
          </a:p>
          <a:p>
            <a:pPr marL="36195" marR="0" lvl="2" indent="0" algn="l" defTabSz="914400" rtl="0" eaLnBrk="0" fontAlgn="base" latinLnBrk="0" hangingPunct="0">
              <a:lnSpc>
                <a:spcPct val="110000"/>
              </a:lnSpc>
              <a:spcBef>
                <a:spcPts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sym typeface="+mn-ea"/>
              </a:rPr>
              <a:t>    若Bezier曲线的特征多边形P</a:t>
            </a:r>
            <a:r>
              <a:rPr kumimoji="0" lang="en-US" altLang="zh-CN" sz="2400" b="1" i="0" u="none" strike="noStrike" kern="1200" cap="none" spc="0" normalizeH="0" baseline="-25000" noProof="0">
                <a:ln>
                  <a:noFill/>
                </a:ln>
                <a:solidFill>
                  <a:schemeClr val="tx1"/>
                </a:solidFill>
                <a:effectLst/>
                <a:uLnTx/>
                <a:uFillTx/>
                <a:latin typeface="Times New Roman" panose="02020603050405020304" pitchFamily="18" charset="0"/>
                <a:ea typeface="楷体" panose="02010609060101010101" pitchFamily="49" charset="-122"/>
                <a:cs typeface="+mn-cs"/>
                <a:sym typeface="+mn-ea"/>
              </a:rPr>
              <a:t>0</a:t>
            </a:r>
            <a:r>
              <a:rPr kumimoji="0"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sym typeface="+mn-ea"/>
              </a:rPr>
              <a:t>P</a:t>
            </a:r>
            <a:r>
              <a:rPr kumimoji="0" lang="en-US" altLang="zh-CN" sz="2400" b="1" i="0" u="none" strike="noStrike" kern="1200" cap="none" spc="0" normalizeH="0" baseline="-25000" noProof="0">
                <a:ln>
                  <a:noFill/>
                </a:ln>
                <a:solidFill>
                  <a:schemeClr val="tx1"/>
                </a:solidFill>
                <a:effectLst/>
                <a:uLnTx/>
                <a:uFillTx/>
                <a:latin typeface="Times New Roman" panose="02020603050405020304" pitchFamily="18" charset="0"/>
                <a:ea typeface="楷体" panose="02010609060101010101" pitchFamily="49" charset="-122"/>
                <a:cs typeface="+mn-cs"/>
                <a:sym typeface="+mn-ea"/>
              </a:rPr>
              <a:t>1</a:t>
            </a:r>
            <a:r>
              <a:rPr kumimoji="0"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sym typeface="+mn-ea"/>
              </a:rPr>
              <a:t>...P</a:t>
            </a:r>
            <a:r>
              <a:rPr kumimoji="0" lang="en-US" altLang="zh-CN" sz="2400" b="1" i="0" u="none" strike="noStrike" kern="1200" cap="none" spc="0" normalizeH="0" baseline="-25000" noProof="0">
                <a:ln>
                  <a:noFill/>
                </a:ln>
                <a:solidFill>
                  <a:schemeClr val="tx1"/>
                </a:solidFill>
                <a:effectLst/>
                <a:uLnTx/>
                <a:uFillTx/>
                <a:latin typeface="Times New Roman" panose="02020603050405020304" pitchFamily="18" charset="0"/>
                <a:ea typeface="楷体" panose="02010609060101010101" pitchFamily="49" charset="-122"/>
                <a:cs typeface="+mn-cs"/>
                <a:sym typeface="+mn-ea"/>
              </a:rPr>
              <a:t>n</a:t>
            </a:r>
            <a:r>
              <a:rPr kumimoji="0"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楷体" panose="02010609060101010101" pitchFamily="49" charset="-122"/>
                <a:cs typeface="+mn-cs"/>
                <a:sym typeface="+mn-ea"/>
              </a:rPr>
              <a:t>是一个平面图形，则平面内任意直线与P(t)的交点个数不多于该直线与其特征多边形的交点个数，这一性质叫变差缩减性质。此性质反映了Bezier曲线比其特征多边形的波动小，也就是说Bezier</a:t>
            </a:r>
            <a:r>
              <a:rPr kumimoji="0" lang="en-US" altLang="zh-CN" sz="2400" b="1"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曲线比特征多边形的折线更光顺</a:t>
            </a:r>
            <a:endParaRPr kumimoji="0" lang="zh-CN" altLang="en-US" sz="2400" b="1"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标题 23"/>
          <p:cNvSpPr>
            <a:spLocks noGrp="1"/>
          </p:cNvSpPr>
          <p:nvPr>
            <p:ph type="title"/>
          </p:nvPr>
        </p:nvSpPr>
        <p:spPr/>
        <p:txBody>
          <a:bodyPr vert="horz" wrap="square" lIns="91440" tIns="45720" rIns="91440" bIns="45720" anchor="ctr" anchorCtr="0"/>
          <a:p>
            <a:r>
              <a:rPr lang="zh-CN" altLang="en-US" b="1" kern="1200" dirty="0">
                <a:latin typeface="楷体" panose="02010609060101010101" pitchFamily="49" charset="-122"/>
                <a:ea typeface="楷体" panose="02010609060101010101" pitchFamily="49" charset="-122"/>
                <a:cs typeface="+mj-cs"/>
              </a:rPr>
              <a:t>说明</a:t>
            </a:r>
            <a:endParaRPr lang="zh-CN" altLang="en-US" b="1" kern="1200" dirty="0">
              <a:latin typeface="楷体" panose="02010609060101010101" pitchFamily="49" charset="-122"/>
              <a:ea typeface="楷体" panose="02010609060101010101" pitchFamily="49" charset="-122"/>
              <a:cs typeface="+mj-cs"/>
            </a:endParaRPr>
          </a:p>
        </p:txBody>
      </p:sp>
      <p:sp>
        <p:nvSpPr>
          <p:cNvPr id="63490" name="Rectangle 3"/>
          <p:cNvSpPr>
            <a:spLocks noGrp="1"/>
          </p:cNvSpPr>
          <p:nvPr>
            <p:ph idx="1"/>
          </p:nvPr>
        </p:nvSpPr>
        <p:spPr/>
        <p:txBody>
          <a:bodyPr vert="horz" wrap="square" lIns="91440" tIns="45720" rIns="91440" bIns="45720" anchor="t" anchorCtr="0"/>
          <a:p>
            <a:pPr eaLnBrk="1" hangingPunct="1"/>
            <a:r>
              <a:rPr lang="zh-CN" altLang="en-US" b="1" kern="1200" dirty="0">
                <a:latin typeface="Times New Roman" panose="02020603050405020304" pitchFamily="18" charset="0"/>
                <a:ea typeface="楷体" panose="02010609060101010101" pitchFamily="49" charset="-122"/>
                <a:cs typeface="+mn-cs"/>
              </a:rPr>
              <a:t>次数和顶点数相关</a:t>
            </a:r>
            <a:endParaRPr lang="zh-CN" altLang="en-US" b="1" kern="1200" dirty="0">
              <a:latin typeface="Times New Roman" panose="02020603050405020304" pitchFamily="18" charset="0"/>
              <a:ea typeface="楷体" panose="02010609060101010101" pitchFamily="49" charset="-122"/>
              <a:cs typeface="+mn-cs"/>
            </a:endParaRPr>
          </a:p>
          <a:p>
            <a:pPr eaLnBrk="1" hangingPunct="1">
              <a:buFont typeface="Arial" panose="020B0604020202020204" pitchFamily="34" charset="0"/>
              <a:buNone/>
            </a:pPr>
            <a:r>
              <a:rPr lang="en-US" altLang="zh-CN" b="1" kern="1200" dirty="0">
                <a:latin typeface="Times New Roman" panose="02020603050405020304" pitchFamily="18" charset="0"/>
                <a:ea typeface="楷体" panose="02010609060101010101" pitchFamily="49" charset="-122"/>
                <a:cs typeface="+mn-cs"/>
              </a:rPr>
              <a:t>     n+1</a:t>
            </a:r>
            <a:r>
              <a:rPr lang="zh-CN" altLang="en-US" b="1" kern="1200" dirty="0">
                <a:latin typeface="Times New Roman" panose="02020603050405020304" pitchFamily="18" charset="0"/>
                <a:ea typeface="楷体" panose="02010609060101010101" pitchFamily="49" charset="-122"/>
                <a:cs typeface="+mn-cs"/>
              </a:rPr>
              <a:t>个顶点</a:t>
            </a:r>
            <a:r>
              <a:rPr lang="en-US" altLang="zh-CN" b="1" kern="1200" dirty="0">
                <a:latin typeface="Times New Roman" panose="02020603050405020304" pitchFamily="18" charset="0"/>
                <a:ea typeface="楷体" panose="02010609060101010101" pitchFamily="49" charset="-122"/>
                <a:cs typeface="+mn-cs"/>
              </a:rPr>
              <a:t>—n</a:t>
            </a:r>
            <a:r>
              <a:rPr lang="zh-CN" altLang="en-US" b="1" kern="1200" dirty="0">
                <a:latin typeface="Times New Roman" panose="02020603050405020304" pitchFamily="18" charset="0"/>
                <a:ea typeface="楷体" panose="02010609060101010101" pitchFamily="49" charset="-122"/>
                <a:cs typeface="+mn-cs"/>
              </a:rPr>
              <a:t>次</a:t>
            </a:r>
            <a:endParaRPr lang="zh-CN" altLang="en-US" b="1" kern="1200" dirty="0">
              <a:latin typeface="Times New Roman" panose="02020603050405020304" pitchFamily="18" charset="0"/>
              <a:ea typeface="楷体" panose="02010609060101010101" pitchFamily="49" charset="-122"/>
              <a:cs typeface="+mn-cs"/>
            </a:endParaRPr>
          </a:p>
          <a:p>
            <a:pPr eaLnBrk="1" hangingPunct="1"/>
            <a:endParaRPr lang="en-US" altLang="zh-CN" b="1" kern="1200" dirty="0">
              <a:latin typeface="Times New Roman" panose="02020603050405020304" pitchFamily="18" charset="0"/>
              <a:ea typeface="楷体" panose="02010609060101010101" pitchFamily="49" charset="-122"/>
              <a:cs typeface="+mn-cs"/>
            </a:endParaRPr>
          </a:p>
          <a:p>
            <a:pPr eaLnBrk="1" hangingPunct="1"/>
            <a:endParaRPr lang="en-US" altLang="zh-CN" b="1" kern="1200" dirty="0">
              <a:latin typeface="Times New Roman" panose="02020603050405020304" pitchFamily="18" charset="0"/>
              <a:ea typeface="楷体" panose="02010609060101010101" pitchFamily="49" charset="-122"/>
              <a:cs typeface="+mn-cs"/>
            </a:endParaRPr>
          </a:p>
          <a:p>
            <a:pPr eaLnBrk="1" hangingPunct="1"/>
            <a:r>
              <a:rPr lang="zh-CN" altLang="en-US" b="1" kern="1200" dirty="0">
                <a:latin typeface="Times New Roman" panose="02020603050405020304" pitchFamily="18" charset="0"/>
                <a:ea typeface="楷体" panose="02010609060101010101" pitchFamily="49" charset="-122"/>
                <a:cs typeface="+mn-cs"/>
              </a:rPr>
              <a:t>控制点作用：逼近</a:t>
            </a:r>
            <a:endParaRPr lang="zh-CN" altLang="en-US" b="1" kern="1200" dirty="0">
              <a:latin typeface="Times New Roman" panose="02020603050405020304" pitchFamily="18" charset="0"/>
              <a:ea typeface="楷体" panose="02010609060101010101" pitchFamily="49" charset="-122"/>
              <a:cs typeface="+mn-cs"/>
            </a:endParaRPr>
          </a:p>
        </p:txBody>
      </p:sp>
      <p:sp>
        <p:nvSpPr>
          <p:cNvPr id="63491" name="Oval 4"/>
          <p:cNvSpPr/>
          <p:nvPr/>
        </p:nvSpPr>
        <p:spPr>
          <a:xfrm>
            <a:off x="4352925" y="2657475"/>
            <a:ext cx="76200" cy="762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buFontTx/>
            </a:pPr>
            <a:endParaRPr lang="zh-CN" altLang="en-US" dirty="0">
              <a:latin typeface="Times New Roman" panose="02020603050405020304" pitchFamily="18" charset="0"/>
              <a:ea typeface="宋体" panose="02010600030101010101" pitchFamily="2" charset="-122"/>
            </a:endParaRPr>
          </a:p>
        </p:txBody>
      </p:sp>
      <p:sp>
        <p:nvSpPr>
          <p:cNvPr id="63492" name="Oval 5"/>
          <p:cNvSpPr/>
          <p:nvPr/>
        </p:nvSpPr>
        <p:spPr>
          <a:xfrm>
            <a:off x="4810125" y="1666875"/>
            <a:ext cx="76200" cy="762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buFontTx/>
            </a:pPr>
            <a:endParaRPr lang="zh-CN" altLang="en-US" dirty="0">
              <a:latin typeface="Times New Roman" panose="02020603050405020304" pitchFamily="18" charset="0"/>
              <a:ea typeface="宋体" panose="02010600030101010101" pitchFamily="2" charset="-122"/>
            </a:endParaRPr>
          </a:p>
        </p:txBody>
      </p:sp>
      <p:sp>
        <p:nvSpPr>
          <p:cNvPr id="63493" name="Oval 6"/>
          <p:cNvSpPr/>
          <p:nvPr/>
        </p:nvSpPr>
        <p:spPr>
          <a:xfrm>
            <a:off x="5953125" y="1666875"/>
            <a:ext cx="76200" cy="762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buFontTx/>
            </a:pPr>
            <a:endParaRPr lang="zh-CN" altLang="en-US" dirty="0">
              <a:latin typeface="Times New Roman" panose="02020603050405020304" pitchFamily="18" charset="0"/>
              <a:ea typeface="宋体" panose="02010600030101010101" pitchFamily="2" charset="-122"/>
            </a:endParaRPr>
          </a:p>
        </p:txBody>
      </p:sp>
      <p:sp>
        <p:nvSpPr>
          <p:cNvPr id="63494" name="Oval 7"/>
          <p:cNvSpPr/>
          <p:nvPr/>
        </p:nvSpPr>
        <p:spPr>
          <a:xfrm>
            <a:off x="6181725" y="2657475"/>
            <a:ext cx="76200" cy="762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buFontTx/>
            </a:pPr>
            <a:endParaRPr lang="zh-CN" altLang="en-US" dirty="0">
              <a:latin typeface="Times New Roman" panose="02020603050405020304" pitchFamily="18" charset="0"/>
              <a:ea typeface="宋体" panose="02010600030101010101" pitchFamily="2" charset="-122"/>
            </a:endParaRPr>
          </a:p>
        </p:txBody>
      </p:sp>
      <p:sp>
        <p:nvSpPr>
          <p:cNvPr id="63495" name="Line 8"/>
          <p:cNvSpPr/>
          <p:nvPr/>
        </p:nvSpPr>
        <p:spPr>
          <a:xfrm flipV="1">
            <a:off x="4429125" y="1666875"/>
            <a:ext cx="457200" cy="1066800"/>
          </a:xfrm>
          <a:prstGeom prst="line">
            <a:avLst/>
          </a:prstGeom>
          <a:ln w="9525" cap="flat" cmpd="sng">
            <a:solidFill>
              <a:schemeClr val="tx1"/>
            </a:solidFill>
            <a:prstDash val="solid"/>
            <a:round/>
            <a:headEnd type="none" w="med" len="med"/>
            <a:tailEnd type="none" w="med" len="med"/>
          </a:ln>
        </p:spPr>
      </p:sp>
      <p:sp>
        <p:nvSpPr>
          <p:cNvPr id="63496" name="Line 9"/>
          <p:cNvSpPr/>
          <p:nvPr/>
        </p:nvSpPr>
        <p:spPr>
          <a:xfrm>
            <a:off x="4886325" y="1666875"/>
            <a:ext cx="1066800" cy="0"/>
          </a:xfrm>
          <a:prstGeom prst="line">
            <a:avLst/>
          </a:prstGeom>
          <a:ln w="9525" cap="flat" cmpd="sng">
            <a:solidFill>
              <a:schemeClr val="tx1"/>
            </a:solidFill>
            <a:prstDash val="solid"/>
            <a:round/>
            <a:headEnd type="none" w="med" len="med"/>
            <a:tailEnd type="none" w="med" len="med"/>
          </a:ln>
        </p:spPr>
      </p:sp>
      <p:sp>
        <p:nvSpPr>
          <p:cNvPr id="63497" name="Line 10"/>
          <p:cNvSpPr/>
          <p:nvPr/>
        </p:nvSpPr>
        <p:spPr>
          <a:xfrm>
            <a:off x="5953125" y="1666875"/>
            <a:ext cx="304800" cy="1066800"/>
          </a:xfrm>
          <a:prstGeom prst="line">
            <a:avLst/>
          </a:prstGeom>
          <a:ln w="9525" cap="flat" cmpd="sng">
            <a:solidFill>
              <a:schemeClr val="tx1"/>
            </a:solidFill>
            <a:prstDash val="solid"/>
            <a:round/>
            <a:headEnd type="none" w="med" len="med"/>
            <a:tailEnd type="none" w="med" len="med"/>
          </a:ln>
        </p:spPr>
      </p:sp>
      <p:sp>
        <p:nvSpPr>
          <p:cNvPr id="63498" name="Line 11"/>
          <p:cNvSpPr/>
          <p:nvPr/>
        </p:nvSpPr>
        <p:spPr>
          <a:xfrm>
            <a:off x="4429125" y="2733675"/>
            <a:ext cx="1828800" cy="0"/>
          </a:xfrm>
          <a:prstGeom prst="line">
            <a:avLst/>
          </a:prstGeom>
          <a:ln w="9525" cap="flat" cmpd="sng">
            <a:solidFill>
              <a:schemeClr val="tx1"/>
            </a:solidFill>
            <a:prstDash val="solid"/>
            <a:round/>
            <a:headEnd type="none" w="med" len="med"/>
            <a:tailEnd type="none" w="med" len="med"/>
          </a:ln>
        </p:spPr>
      </p:sp>
      <p:sp>
        <p:nvSpPr>
          <p:cNvPr id="63499" name="Freeform 12"/>
          <p:cNvSpPr/>
          <p:nvPr/>
        </p:nvSpPr>
        <p:spPr>
          <a:xfrm>
            <a:off x="4429125" y="1857375"/>
            <a:ext cx="1828800" cy="876300"/>
          </a:xfrm>
          <a:custGeom>
            <a:avLst/>
            <a:gdLst/>
            <a:ahLst/>
            <a:cxnLst>
              <a:cxn ang="0">
                <a:pos x="0" y="2147483647"/>
              </a:cxn>
              <a:cxn ang="0">
                <a:pos x="2147483647" y="2147483647"/>
              </a:cxn>
              <a:cxn ang="0">
                <a:pos x="2147483647" y="2147483647"/>
              </a:cxn>
              <a:cxn ang="0">
                <a:pos x="2147483647" y="2147483647"/>
              </a:cxn>
            </a:cxnLst>
            <a:pathLst>
              <a:path w="1152" h="552">
                <a:moveTo>
                  <a:pt x="0" y="552"/>
                </a:moveTo>
                <a:cubicBezTo>
                  <a:pt x="100" y="376"/>
                  <a:pt x="200" y="200"/>
                  <a:pt x="336" y="120"/>
                </a:cubicBezTo>
                <a:cubicBezTo>
                  <a:pt x="472" y="40"/>
                  <a:pt x="680" y="0"/>
                  <a:pt x="816" y="72"/>
                </a:cubicBezTo>
                <a:cubicBezTo>
                  <a:pt x="952" y="144"/>
                  <a:pt x="1052" y="348"/>
                  <a:pt x="1152" y="552"/>
                </a:cubicBezTo>
              </a:path>
            </a:pathLst>
          </a:custGeom>
          <a:noFill/>
          <a:ln w="31750" cap="flat" cmpd="sng">
            <a:solidFill>
              <a:schemeClr val="tx1"/>
            </a:solidFill>
            <a:prstDash val="solid"/>
            <a:round/>
            <a:headEnd type="none" w="med" len="med"/>
            <a:tailEnd type="none" w="med" len="med"/>
          </a:ln>
        </p:spPr>
        <p:txBody>
          <a:bodyPr/>
          <a:p>
            <a:endParaRPr lang="zh-CN" altLang="en-US"/>
          </a:p>
        </p:txBody>
      </p:sp>
      <p:sp>
        <p:nvSpPr>
          <p:cNvPr id="63500" name="Oval 13"/>
          <p:cNvSpPr/>
          <p:nvPr/>
        </p:nvSpPr>
        <p:spPr>
          <a:xfrm>
            <a:off x="7019925" y="2657475"/>
            <a:ext cx="76200" cy="762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buFontTx/>
            </a:pPr>
            <a:endParaRPr lang="zh-CN" altLang="en-US" dirty="0">
              <a:latin typeface="Times New Roman" panose="02020603050405020304" pitchFamily="18" charset="0"/>
              <a:ea typeface="宋体" panose="02010600030101010101" pitchFamily="2" charset="-122"/>
            </a:endParaRPr>
          </a:p>
        </p:txBody>
      </p:sp>
      <p:sp>
        <p:nvSpPr>
          <p:cNvPr id="63501" name="Oval 14"/>
          <p:cNvSpPr/>
          <p:nvPr/>
        </p:nvSpPr>
        <p:spPr>
          <a:xfrm>
            <a:off x="7248525" y="1743075"/>
            <a:ext cx="76200" cy="762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buFontTx/>
            </a:pPr>
            <a:endParaRPr lang="zh-CN" altLang="en-US" dirty="0">
              <a:latin typeface="Times New Roman" panose="02020603050405020304" pitchFamily="18" charset="0"/>
              <a:ea typeface="宋体" panose="02010600030101010101" pitchFamily="2" charset="-122"/>
            </a:endParaRPr>
          </a:p>
        </p:txBody>
      </p:sp>
      <p:sp>
        <p:nvSpPr>
          <p:cNvPr id="63502" name="Oval 15"/>
          <p:cNvSpPr/>
          <p:nvPr/>
        </p:nvSpPr>
        <p:spPr>
          <a:xfrm>
            <a:off x="8772525" y="1895475"/>
            <a:ext cx="76200" cy="762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buFontTx/>
            </a:pPr>
            <a:endParaRPr lang="zh-CN" altLang="en-US" dirty="0">
              <a:latin typeface="Times New Roman" panose="02020603050405020304" pitchFamily="18" charset="0"/>
              <a:ea typeface="宋体" panose="02010600030101010101" pitchFamily="2" charset="-122"/>
            </a:endParaRPr>
          </a:p>
        </p:txBody>
      </p:sp>
      <p:sp>
        <p:nvSpPr>
          <p:cNvPr id="63503" name="Oval 16"/>
          <p:cNvSpPr/>
          <p:nvPr/>
        </p:nvSpPr>
        <p:spPr>
          <a:xfrm>
            <a:off x="8848725" y="2657475"/>
            <a:ext cx="76200" cy="762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buFontTx/>
            </a:pPr>
            <a:endParaRPr lang="zh-CN" altLang="en-US" dirty="0">
              <a:latin typeface="Times New Roman" panose="02020603050405020304" pitchFamily="18" charset="0"/>
              <a:ea typeface="宋体" panose="02010600030101010101" pitchFamily="2" charset="-122"/>
            </a:endParaRPr>
          </a:p>
        </p:txBody>
      </p:sp>
      <p:sp>
        <p:nvSpPr>
          <p:cNvPr id="63504" name="Line 17"/>
          <p:cNvSpPr/>
          <p:nvPr/>
        </p:nvSpPr>
        <p:spPr>
          <a:xfrm>
            <a:off x="7096125" y="2733675"/>
            <a:ext cx="1828800" cy="0"/>
          </a:xfrm>
          <a:prstGeom prst="line">
            <a:avLst/>
          </a:prstGeom>
          <a:ln w="9525" cap="flat" cmpd="sng">
            <a:solidFill>
              <a:schemeClr val="tx1"/>
            </a:solidFill>
            <a:prstDash val="solid"/>
            <a:round/>
            <a:headEnd type="none" w="med" len="med"/>
            <a:tailEnd type="none" w="med" len="med"/>
          </a:ln>
        </p:spPr>
      </p:sp>
      <p:sp>
        <p:nvSpPr>
          <p:cNvPr id="63505" name="Oval 18"/>
          <p:cNvSpPr/>
          <p:nvPr/>
        </p:nvSpPr>
        <p:spPr>
          <a:xfrm>
            <a:off x="8239125" y="1514475"/>
            <a:ext cx="76200" cy="762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buFontTx/>
            </a:pPr>
            <a:endParaRPr lang="zh-CN" altLang="en-US" dirty="0">
              <a:latin typeface="Times New Roman" panose="02020603050405020304" pitchFamily="18" charset="0"/>
              <a:ea typeface="宋体" panose="02010600030101010101" pitchFamily="2" charset="-122"/>
            </a:endParaRPr>
          </a:p>
        </p:txBody>
      </p:sp>
      <p:sp>
        <p:nvSpPr>
          <p:cNvPr id="63506" name="Freeform 19"/>
          <p:cNvSpPr/>
          <p:nvPr/>
        </p:nvSpPr>
        <p:spPr>
          <a:xfrm>
            <a:off x="7096125" y="1819275"/>
            <a:ext cx="1828800" cy="914400"/>
          </a:xfrm>
          <a:custGeom>
            <a:avLst/>
            <a:gdLst/>
            <a:ahLst/>
            <a:cxnLst>
              <a:cxn ang="0">
                <a:pos x="0" y="2147483647"/>
              </a:cxn>
              <a:cxn ang="0">
                <a:pos x="2147483647" y="2147483647"/>
              </a:cxn>
              <a:cxn ang="0">
                <a:pos x="2147483647" y="0"/>
              </a:cxn>
              <a:cxn ang="0">
                <a:pos x="2147483647" y="2147483647"/>
              </a:cxn>
              <a:cxn ang="0">
                <a:pos x="2147483647" y="2147483647"/>
              </a:cxn>
            </a:cxnLst>
            <a:pathLst>
              <a:path w="1152" h="576">
                <a:moveTo>
                  <a:pt x="0" y="528"/>
                </a:moveTo>
                <a:cubicBezTo>
                  <a:pt x="60" y="380"/>
                  <a:pt x="120" y="232"/>
                  <a:pt x="240" y="144"/>
                </a:cubicBezTo>
                <a:cubicBezTo>
                  <a:pt x="360" y="56"/>
                  <a:pt x="600" y="0"/>
                  <a:pt x="720" y="0"/>
                </a:cubicBezTo>
                <a:cubicBezTo>
                  <a:pt x="840" y="0"/>
                  <a:pt x="888" y="48"/>
                  <a:pt x="960" y="144"/>
                </a:cubicBezTo>
                <a:cubicBezTo>
                  <a:pt x="1032" y="240"/>
                  <a:pt x="1120" y="504"/>
                  <a:pt x="1152" y="576"/>
                </a:cubicBezTo>
              </a:path>
            </a:pathLst>
          </a:custGeom>
          <a:noFill/>
          <a:ln w="31750" cap="flat" cmpd="sng">
            <a:solidFill>
              <a:schemeClr val="tx1"/>
            </a:solidFill>
            <a:prstDash val="solid"/>
            <a:round/>
            <a:headEnd type="none" w="med" len="med"/>
            <a:tailEnd type="none" w="med" len="med"/>
          </a:ln>
        </p:spPr>
        <p:txBody>
          <a:bodyPr/>
          <a:p>
            <a:endParaRPr lang="zh-CN" altLang="en-US"/>
          </a:p>
        </p:txBody>
      </p:sp>
      <p:sp>
        <p:nvSpPr>
          <p:cNvPr id="63507" name="Line 20"/>
          <p:cNvSpPr/>
          <p:nvPr/>
        </p:nvSpPr>
        <p:spPr>
          <a:xfrm flipV="1">
            <a:off x="7019925" y="1819275"/>
            <a:ext cx="228600" cy="914400"/>
          </a:xfrm>
          <a:prstGeom prst="line">
            <a:avLst/>
          </a:prstGeom>
          <a:ln w="9525" cap="flat" cmpd="sng">
            <a:solidFill>
              <a:schemeClr val="tx1"/>
            </a:solidFill>
            <a:prstDash val="solid"/>
            <a:round/>
            <a:headEnd type="none" w="med" len="med"/>
            <a:tailEnd type="none" w="med" len="med"/>
          </a:ln>
        </p:spPr>
      </p:sp>
      <p:sp>
        <p:nvSpPr>
          <p:cNvPr id="63508" name="Line 21"/>
          <p:cNvSpPr/>
          <p:nvPr/>
        </p:nvSpPr>
        <p:spPr>
          <a:xfrm flipV="1">
            <a:off x="7248525" y="1514475"/>
            <a:ext cx="1066800" cy="304800"/>
          </a:xfrm>
          <a:prstGeom prst="line">
            <a:avLst/>
          </a:prstGeom>
          <a:ln w="9525" cap="flat" cmpd="sng">
            <a:solidFill>
              <a:schemeClr val="tx1"/>
            </a:solidFill>
            <a:prstDash val="solid"/>
            <a:round/>
            <a:headEnd type="none" w="med" len="med"/>
            <a:tailEnd type="none" w="med" len="med"/>
          </a:ln>
        </p:spPr>
      </p:sp>
      <p:sp>
        <p:nvSpPr>
          <p:cNvPr id="63509" name="Line 22"/>
          <p:cNvSpPr/>
          <p:nvPr/>
        </p:nvSpPr>
        <p:spPr>
          <a:xfrm>
            <a:off x="8315325" y="1514475"/>
            <a:ext cx="533400" cy="457200"/>
          </a:xfrm>
          <a:prstGeom prst="line">
            <a:avLst/>
          </a:prstGeom>
          <a:ln w="9525" cap="flat" cmpd="sng">
            <a:solidFill>
              <a:schemeClr val="tx1"/>
            </a:solidFill>
            <a:prstDash val="solid"/>
            <a:round/>
            <a:headEnd type="none" w="med" len="med"/>
            <a:tailEnd type="none" w="med" len="med"/>
          </a:ln>
        </p:spPr>
      </p:sp>
      <p:sp>
        <p:nvSpPr>
          <p:cNvPr id="63510" name="Line 23"/>
          <p:cNvSpPr/>
          <p:nvPr/>
        </p:nvSpPr>
        <p:spPr>
          <a:xfrm>
            <a:off x="8848725" y="1971675"/>
            <a:ext cx="76200" cy="762000"/>
          </a:xfrm>
          <a:prstGeom prst="line">
            <a:avLst/>
          </a:prstGeom>
          <a:ln w="9525" cap="flat" cmpd="sng">
            <a:solidFill>
              <a:schemeClr val="tx1"/>
            </a:solidFill>
            <a:prstDash val="solid"/>
            <a:round/>
            <a:headEnd type="none" w="med" len="med"/>
            <a:tailEnd type="none" w="med" len="med"/>
          </a:ln>
        </p:spPr>
      </p:sp>
      <p:pic>
        <p:nvPicPr>
          <p:cNvPr id="63511" name="Picture 1"/>
          <p:cNvPicPr>
            <a:picLocks noChangeAspect="1"/>
          </p:cNvPicPr>
          <p:nvPr/>
        </p:nvPicPr>
        <p:blipFill>
          <a:blip r:embed="rId1"/>
          <a:stretch>
            <a:fillRect/>
          </a:stretch>
        </p:blipFill>
        <p:spPr>
          <a:xfrm>
            <a:off x="539750" y="4581525"/>
            <a:ext cx="3541713" cy="1992313"/>
          </a:xfrm>
          <a:prstGeom prst="rect">
            <a:avLst/>
          </a:prstGeom>
          <a:noFill/>
          <a:ln w="9525">
            <a:noFill/>
          </a:ln>
        </p:spPr>
      </p:pic>
      <p:pic>
        <p:nvPicPr>
          <p:cNvPr id="63512" name="Picture 2" descr="bezier8"/>
          <p:cNvPicPr>
            <a:picLocks noChangeAspect="1"/>
          </p:cNvPicPr>
          <p:nvPr/>
        </p:nvPicPr>
        <p:blipFill>
          <a:blip r:embed="rId2"/>
          <a:stretch>
            <a:fillRect/>
          </a:stretch>
        </p:blipFill>
        <p:spPr>
          <a:xfrm>
            <a:off x="5364163" y="3113088"/>
            <a:ext cx="2522537" cy="3744912"/>
          </a:xfrm>
          <a:prstGeom prst="rect">
            <a:avLst/>
          </a:prstGeom>
          <a:noFill/>
          <a:ln w="9525">
            <a:noFill/>
          </a:ln>
        </p:spPr>
      </p:pic>
    </p:spTree>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80" name="内容占位符 2"/>
          <p:cNvSpPr>
            <a:spLocks noGrp="1"/>
          </p:cNvSpPr>
          <p:nvPr>
            <p:ph idx="1"/>
          </p:nvPr>
        </p:nvSpPr>
        <p:spPr>
          <a:xfrm>
            <a:off x="457200" y="1125538"/>
            <a:ext cx="8229600" cy="50006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ts val="0"/>
              </a:spcBef>
              <a:spcAft>
                <a:spcPct val="0"/>
              </a:spcAft>
              <a:buClrTx/>
              <a:buSzTx/>
              <a:buFont typeface="Arial" panose="020B0604020202020204" pitchFamily="34" charset="0"/>
              <a:buChar char="•"/>
              <a:defRPr/>
            </a:pPr>
            <a:r>
              <a:rPr kumimoji="0"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Bezier</a:t>
            </a:r>
            <a:r>
              <a:rPr kumimoji="0" lang="zh-CN" altLang="en-US"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曲线的绘制</a:t>
            </a:r>
            <a:endParaRPr kumimoji="0"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742950" marR="0" lvl="1" indent="-285750" algn="l" defTabSz="914400" rtl="0" latinLnBrk="0">
              <a:lnSpc>
                <a:spcPct val="150000"/>
              </a:lnSpc>
              <a:spcBef>
                <a:spcPts val="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直接求值</a:t>
            </a:r>
            <a:endParaRPr kumimoji="0" lang="en-US" altLang="zh-CN" sz="2400" b="1" i="0" u="none" strike="noStrike" kern="1200" cap="none" spc="0" normalizeH="0" baseline="0" noProof="0" dirty="0" smtClean="0">
              <a:ln>
                <a:noFill/>
              </a:ln>
              <a:solidFill>
                <a:srgbClr val="0066FF"/>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742950" marR="0" lvl="1" indent="-285750" algn="l" defTabSz="914400" rtl="0" latinLnBrk="0">
              <a:lnSpc>
                <a:spcPct val="150000"/>
              </a:lnSpc>
              <a:spcBef>
                <a:spcPts val="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几何制图</a:t>
            </a:r>
            <a:endPar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342900" marR="0" lvl="1" indent="-342900" algn="l" defTabSz="914400" rtl="0" eaLnBrk="0" fontAlgn="base" latinLnBrk="0" hangingPunct="0">
              <a:lnSpc>
                <a:spcPct val="110000"/>
              </a:lnSpc>
              <a:spcBef>
                <a:spcPts val="0"/>
              </a:spcBef>
              <a:spcAft>
                <a:spcPct val="0"/>
              </a:spcAft>
              <a:buClrTx/>
              <a:buSzTx/>
              <a:buFont typeface="Arial" panose="020B0604020202020204" pitchFamily="34" charset="0"/>
              <a:buNone/>
              <a:defRPr/>
            </a:pPr>
            <a:endParaRPr kumimoji="0" lang="zh-CN" altLang="en-US"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spTree>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Rectangle 3"/>
          <p:cNvSpPr>
            <a:spLocks noGrp="1"/>
          </p:cNvSpPr>
          <p:nvPr>
            <p:ph idx="1"/>
          </p:nvPr>
        </p:nvSpPr>
        <p:spPr>
          <a:xfrm>
            <a:off x="457200" y="908050"/>
            <a:ext cx="8229600" cy="5218113"/>
          </a:xfrm>
        </p:spPr>
        <p:txBody>
          <a:bodyPr vert="horz" wrap="square" lIns="91440" tIns="45720" rIns="91440" bIns="45720" anchor="t" anchorCtr="0"/>
          <a:p>
            <a:pPr>
              <a:lnSpc>
                <a:spcPct val="150000"/>
              </a:lnSpc>
            </a:pPr>
            <a:r>
              <a:rPr lang="zh-CN" altLang="en-US" sz="2600" kern="1200" dirty="0">
                <a:latin typeface="Times New Roman" panose="02020603050405020304" pitchFamily="18" charset="0"/>
                <a:ea typeface="楷体" panose="02010609060101010101" pitchFamily="49" charset="-122"/>
                <a:cs typeface="+mn-cs"/>
              </a:rPr>
              <a:t>三次</a:t>
            </a:r>
            <a:r>
              <a:rPr lang="en-US" altLang="zh-CN" sz="2600" kern="1200" dirty="0">
                <a:latin typeface="Times New Roman" panose="02020603050405020304" pitchFamily="18" charset="0"/>
                <a:ea typeface="楷体" panose="02010609060101010101" pitchFamily="49" charset="-122"/>
                <a:cs typeface="+mn-cs"/>
              </a:rPr>
              <a:t>Bezier</a:t>
            </a:r>
            <a:r>
              <a:rPr lang="zh-CN" altLang="en-US" sz="2600" kern="1200" dirty="0">
                <a:latin typeface="Times New Roman" panose="02020603050405020304" pitchFamily="18" charset="0"/>
                <a:ea typeface="楷体" panose="02010609060101010101" pitchFamily="49" charset="-122"/>
                <a:cs typeface="+mn-cs"/>
              </a:rPr>
              <a:t>曲线的绘制--直接计算</a:t>
            </a:r>
            <a:endParaRPr lang="en-US" altLang="zh-CN" sz="2600" kern="1200" dirty="0">
              <a:latin typeface="Times New Roman" panose="02020603050405020304" pitchFamily="18" charset="0"/>
              <a:ea typeface="楷体" panose="02010609060101010101" pitchFamily="49" charset="-122"/>
              <a:cs typeface="+mn-cs"/>
            </a:endParaRPr>
          </a:p>
          <a:p>
            <a:pPr lvl="1">
              <a:lnSpc>
                <a:spcPct val="150000"/>
              </a:lnSpc>
            </a:pPr>
            <a:endParaRPr lang="zh-CN" altLang="en-US" sz="2600" kern="1200" dirty="0">
              <a:latin typeface="微软雅黑" panose="020B0503020204020204" charset="-122"/>
              <a:ea typeface="微软雅黑" panose="020B0503020204020204" charset="-122"/>
              <a:cs typeface="+mn-cs"/>
            </a:endParaRPr>
          </a:p>
        </p:txBody>
      </p:sp>
      <p:sp>
        <p:nvSpPr>
          <p:cNvPr id="65538" name="Text Box 16"/>
          <p:cNvSpPr txBox="1"/>
          <p:nvPr/>
        </p:nvSpPr>
        <p:spPr>
          <a:xfrm>
            <a:off x="1285875" y="3028950"/>
            <a:ext cx="5889625" cy="1582738"/>
          </a:xfrm>
          <a:prstGeom prst="rect">
            <a:avLst/>
          </a:prstGeom>
          <a:noFill/>
          <a:ln w="9525">
            <a:noFill/>
          </a:ln>
        </p:spPr>
        <p:txBody>
          <a:bodyPr anchor="t" anchorCtr="0">
            <a:spAutoFit/>
          </a:bodyPr>
          <a:p>
            <a:pPr eaLnBrk="0" hangingPunct="0">
              <a:lnSpc>
                <a:spcPct val="110000"/>
              </a:lnSpc>
              <a:buFontTx/>
            </a:pPr>
            <a:r>
              <a:rPr lang="en-US" altLang="zh-CN" sz="2400" i="1" dirty="0">
                <a:solidFill>
                  <a:srgbClr val="0000FF"/>
                </a:solidFill>
                <a:latin typeface="Times New Roman" panose="02020603050405020304" pitchFamily="18" charset="0"/>
                <a:ea typeface="宋体" panose="02010600030101010101" pitchFamily="2" charset="-122"/>
              </a:rPr>
              <a:t>x</a:t>
            </a:r>
            <a:r>
              <a:rPr lang="en-US" altLang="zh-CN" sz="2400" dirty="0">
                <a:solidFill>
                  <a:srgbClr val="0000FF"/>
                </a:solidFill>
                <a:latin typeface="Times New Roman" panose="02020603050405020304" pitchFamily="18" charset="0"/>
                <a:ea typeface="宋体" panose="02010600030101010101" pitchFamily="2" charset="-122"/>
              </a:rPr>
              <a:t>(</a:t>
            </a:r>
            <a:r>
              <a:rPr lang="en-US" altLang="zh-CN" sz="2400" i="1" dirty="0">
                <a:solidFill>
                  <a:srgbClr val="0000FF"/>
                </a:solidFill>
                <a:latin typeface="Times New Roman" panose="02020603050405020304" pitchFamily="18" charset="0"/>
                <a:ea typeface="宋体" panose="02010600030101010101" pitchFamily="2" charset="-122"/>
              </a:rPr>
              <a:t>t</a:t>
            </a:r>
            <a:r>
              <a:rPr lang="en-US" altLang="zh-CN" sz="2400" dirty="0">
                <a:solidFill>
                  <a:srgbClr val="0000FF"/>
                </a:solidFill>
                <a:latin typeface="Times New Roman" panose="02020603050405020304" pitchFamily="18" charset="0"/>
                <a:ea typeface="宋体" panose="02010600030101010101" pitchFamily="2" charset="-122"/>
              </a:rPr>
              <a:t>) = (1-</a:t>
            </a:r>
            <a:r>
              <a:rPr lang="en-US" altLang="zh-CN" sz="2400" i="1" dirty="0">
                <a:solidFill>
                  <a:srgbClr val="0000FF"/>
                </a:solidFill>
                <a:latin typeface="Times New Roman" panose="02020603050405020304" pitchFamily="18" charset="0"/>
                <a:ea typeface="宋体" panose="02010600030101010101" pitchFamily="2" charset="-122"/>
              </a:rPr>
              <a:t>t</a:t>
            </a:r>
            <a:r>
              <a:rPr lang="en-US" altLang="zh-CN" sz="2400" dirty="0">
                <a:solidFill>
                  <a:srgbClr val="0000FF"/>
                </a:solidFill>
                <a:latin typeface="Times New Roman" panose="02020603050405020304" pitchFamily="18" charset="0"/>
                <a:ea typeface="宋体" panose="02010600030101010101" pitchFamily="2" charset="-122"/>
              </a:rPr>
              <a:t>)</a:t>
            </a:r>
            <a:r>
              <a:rPr lang="en-US" altLang="zh-CN" sz="2400" baseline="30000" dirty="0">
                <a:solidFill>
                  <a:srgbClr val="0000FF"/>
                </a:solidFill>
                <a:latin typeface="Times New Roman" panose="02020603050405020304" pitchFamily="18" charset="0"/>
                <a:ea typeface="宋体" panose="02010600030101010101" pitchFamily="2" charset="-122"/>
              </a:rPr>
              <a:t>3 </a:t>
            </a:r>
            <a:r>
              <a:rPr lang="en-US" altLang="zh-CN" sz="2400" i="1" dirty="0">
                <a:solidFill>
                  <a:srgbClr val="0000FF"/>
                </a:solidFill>
                <a:latin typeface="Times New Roman" panose="02020603050405020304" pitchFamily="18" charset="0"/>
                <a:ea typeface="宋体" panose="02010600030101010101" pitchFamily="2" charset="-122"/>
              </a:rPr>
              <a:t>x</a:t>
            </a:r>
            <a:r>
              <a:rPr lang="en-US" altLang="zh-CN" sz="2400" baseline="-25000" dirty="0">
                <a:solidFill>
                  <a:srgbClr val="0000FF"/>
                </a:solidFill>
                <a:latin typeface="Times New Roman" panose="02020603050405020304" pitchFamily="18" charset="0"/>
                <a:ea typeface="宋体" panose="02010600030101010101" pitchFamily="2" charset="-122"/>
              </a:rPr>
              <a:t>0</a:t>
            </a:r>
            <a:r>
              <a:rPr lang="en-US" altLang="zh-CN" sz="2400" dirty="0">
                <a:solidFill>
                  <a:srgbClr val="0000FF"/>
                </a:solidFill>
                <a:latin typeface="Times New Roman" panose="02020603050405020304" pitchFamily="18" charset="0"/>
                <a:ea typeface="宋体" panose="02010600030101010101" pitchFamily="2" charset="-122"/>
              </a:rPr>
              <a:t> + 3(1-</a:t>
            </a:r>
            <a:r>
              <a:rPr lang="en-US" altLang="zh-CN" sz="2400" i="1" dirty="0">
                <a:solidFill>
                  <a:srgbClr val="0000FF"/>
                </a:solidFill>
                <a:latin typeface="Times New Roman" panose="02020603050405020304" pitchFamily="18" charset="0"/>
                <a:ea typeface="宋体" panose="02010600030101010101" pitchFamily="2" charset="-122"/>
              </a:rPr>
              <a:t>t</a:t>
            </a:r>
            <a:r>
              <a:rPr lang="en-US" altLang="zh-CN" sz="2400" dirty="0">
                <a:solidFill>
                  <a:srgbClr val="0000FF"/>
                </a:solidFill>
                <a:latin typeface="Times New Roman" panose="02020603050405020304" pitchFamily="18" charset="0"/>
                <a:ea typeface="宋体" panose="02010600030101010101" pitchFamily="2" charset="-122"/>
              </a:rPr>
              <a:t>)</a:t>
            </a:r>
            <a:r>
              <a:rPr lang="en-US" altLang="zh-CN" sz="2400" baseline="30000" dirty="0">
                <a:solidFill>
                  <a:srgbClr val="0000FF"/>
                </a:solidFill>
                <a:latin typeface="Times New Roman" panose="02020603050405020304" pitchFamily="18" charset="0"/>
                <a:ea typeface="宋体" panose="02010600030101010101" pitchFamily="2" charset="-122"/>
              </a:rPr>
              <a:t>2</a:t>
            </a:r>
            <a:r>
              <a:rPr lang="en-US" altLang="zh-CN" sz="2400" i="1" dirty="0">
                <a:solidFill>
                  <a:srgbClr val="0000FF"/>
                </a:solidFill>
                <a:latin typeface="Times New Roman" panose="02020603050405020304" pitchFamily="18" charset="0"/>
                <a:ea typeface="宋体" panose="02010600030101010101" pitchFamily="2" charset="-122"/>
              </a:rPr>
              <a:t>t x</a:t>
            </a:r>
            <a:r>
              <a:rPr lang="en-US" altLang="zh-CN" sz="2400" baseline="-25000" dirty="0">
                <a:solidFill>
                  <a:srgbClr val="0000FF"/>
                </a:solidFill>
                <a:latin typeface="Times New Roman" panose="02020603050405020304" pitchFamily="18" charset="0"/>
                <a:ea typeface="宋体" panose="02010600030101010101" pitchFamily="2" charset="-122"/>
              </a:rPr>
              <a:t>1</a:t>
            </a:r>
            <a:r>
              <a:rPr lang="en-US" altLang="zh-CN" sz="2400" dirty="0">
                <a:solidFill>
                  <a:srgbClr val="0000FF"/>
                </a:solidFill>
                <a:latin typeface="Times New Roman" panose="02020603050405020304" pitchFamily="18" charset="0"/>
                <a:ea typeface="宋体" panose="02010600030101010101" pitchFamily="2" charset="-122"/>
              </a:rPr>
              <a:t> + 3(1-</a:t>
            </a:r>
            <a:r>
              <a:rPr lang="en-US" altLang="zh-CN" sz="2400" i="1" dirty="0">
                <a:solidFill>
                  <a:srgbClr val="0000FF"/>
                </a:solidFill>
                <a:latin typeface="Times New Roman" panose="02020603050405020304" pitchFamily="18" charset="0"/>
                <a:ea typeface="宋体" panose="02010600030101010101" pitchFamily="2" charset="-122"/>
              </a:rPr>
              <a:t>t</a:t>
            </a:r>
            <a:r>
              <a:rPr lang="en-US" altLang="zh-CN" sz="2400" dirty="0">
                <a:solidFill>
                  <a:srgbClr val="0000FF"/>
                </a:solidFill>
                <a:latin typeface="Times New Roman" panose="02020603050405020304" pitchFamily="18" charset="0"/>
                <a:ea typeface="宋体" panose="02010600030101010101" pitchFamily="2" charset="-122"/>
              </a:rPr>
              <a:t>)</a:t>
            </a:r>
            <a:r>
              <a:rPr lang="en-US" altLang="zh-CN" sz="2400" i="1" dirty="0">
                <a:solidFill>
                  <a:srgbClr val="0000FF"/>
                </a:solidFill>
                <a:latin typeface="Times New Roman" panose="02020603050405020304" pitchFamily="18" charset="0"/>
                <a:ea typeface="宋体" panose="02010600030101010101" pitchFamily="2" charset="-122"/>
              </a:rPr>
              <a:t>t</a:t>
            </a:r>
            <a:r>
              <a:rPr lang="en-US" altLang="zh-CN" sz="2400" baseline="30000" dirty="0">
                <a:solidFill>
                  <a:srgbClr val="0000FF"/>
                </a:solidFill>
                <a:latin typeface="Times New Roman" panose="02020603050405020304" pitchFamily="18" charset="0"/>
                <a:ea typeface="宋体" panose="02010600030101010101" pitchFamily="2" charset="-122"/>
              </a:rPr>
              <a:t>2 </a:t>
            </a:r>
            <a:r>
              <a:rPr lang="en-US" altLang="zh-CN" sz="2400" i="1" dirty="0">
                <a:solidFill>
                  <a:srgbClr val="0000FF"/>
                </a:solidFill>
                <a:latin typeface="Times New Roman" panose="02020603050405020304" pitchFamily="18" charset="0"/>
                <a:ea typeface="宋体" panose="02010600030101010101" pitchFamily="2" charset="-122"/>
              </a:rPr>
              <a:t>x</a:t>
            </a:r>
            <a:r>
              <a:rPr lang="en-US" altLang="zh-CN" sz="2400" baseline="-25000" dirty="0">
                <a:solidFill>
                  <a:srgbClr val="0000FF"/>
                </a:solidFill>
                <a:latin typeface="Times New Roman" panose="02020603050405020304" pitchFamily="18" charset="0"/>
                <a:ea typeface="宋体" panose="02010600030101010101" pitchFamily="2" charset="-122"/>
              </a:rPr>
              <a:t>2</a:t>
            </a:r>
            <a:r>
              <a:rPr lang="en-US" altLang="zh-CN" sz="2400" dirty="0">
                <a:solidFill>
                  <a:srgbClr val="0000FF"/>
                </a:solidFill>
                <a:latin typeface="Times New Roman" panose="02020603050405020304" pitchFamily="18" charset="0"/>
                <a:ea typeface="宋体" panose="02010600030101010101" pitchFamily="2" charset="-122"/>
              </a:rPr>
              <a:t> + </a:t>
            </a:r>
            <a:r>
              <a:rPr lang="en-US" altLang="zh-CN" sz="2400" i="1" dirty="0">
                <a:solidFill>
                  <a:srgbClr val="0000FF"/>
                </a:solidFill>
                <a:latin typeface="Times New Roman" panose="02020603050405020304" pitchFamily="18" charset="0"/>
                <a:ea typeface="宋体" panose="02010600030101010101" pitchFamily="2" charset="-122"/>
              </a:rPr>
              <a:t>t</a:t>
            </a:r>
            <a:r>
              <a:rPr lang="en-US" altLang="zh-CN" sz="2400" baseline="30000" dirty="0">
                <a:solidFill>
                  <a:srgbClr val="0000FF"/>
                </a:solidFill>
                <a:latin typeface="Times New Roman" panose="02020603050405020304" pitchFamily="18" charset="0"/>
                <a:ea typeface="宋体" panose="02010600030101010101" pitchFamily="2" charset="-122"/>
              </a:rPr>
              <a:t>3 </a:t>
            </a:r>
            <a:r>
              <a:rPr lang="en-US" altLang="zh-CN" sz="2400" i="1" dirty="0">
                <a:solidFill>
                  <a:srgbClr val="0000FF"/>
                </a:solidFill>
                <a:latin typeface="Times New Roman" panose="02020603050405020304" pitchFamily="18" charset="0"/>
                <a:ea typeface="宋体" panose="02010600030101010101" pitchFamily="2" charset="-122"/>
              </a:rPr>
              <a:t>x</a:t>
            </a:r>
            <a:r>
              <a:rPr lang="en-US" altLang="zh-CN" sz="2400" baseline="-25000" dirty="0">
                <a:solidFill>
                  <a:srgbClr val="0000FF"/>
                </a:solidFill>
                <a:latin typeface="Times New Roman" panose="02020603050405020304" pitchFamily="18" charset="0"/>
                <a:ea typeface="宋体" panose="02010600030101010101" pitchFamily="2" charset="-122"/>
              </a:rPr>
              <a:t>3</a:t>
            </a:r>
            <a:endParaRPr lang="en-US" altLang="zh-CN" sz="2400" baseline="-25000" dirty="0">
              <a:solidFill>
                <a:srgbClr val="0000FF"/>
              </a:solidFill>
              <a:latin typeface="Times New Roman" panose="02020603050405020304" pitchFamily="18" charset="0"/>
              <a:ea typeface="宋体" panose="02010600030101010101" pitchFamily="2" charset="-122"/>
            </a:endParaRPr>
          </a:p>
          <a:p>
            <a:pPr eaLnBrk="0" hangingPunct="0">
              <a:lnSpc>
                <a:spcPct val="110000"/>
              </a:lnSpc>
              <a:buFontTx/>
            </a:pPr>
            <a:r>
              <a:rPr lang="en-US" altLang="zh-CN" sz="2400" i="1" dirty="0">
                <a:solidFill>
                  <a:srgbClr val="0000FF"/>
                </a:solidFill>
                <a:latin typeface="Times New Roman" panose="02020603050405020304" pitchFamily="18" charset="0"/>
                <a:ea typeface="宋体" panose="02010600030101010101" pitchFamily="2" charset="-122"/>
              </a:rPr>
              <a:t>y</a:t>
            </a:r>
            <a:r>
              <a:rPr lang="en-US" altLang="zh-CN" sz="2400" dirty="0">
                <a:solidFill>
                  <a:srgbClr val="0000FF"/>
                </a:solidFill>
                <a:latin typeface="Times New Roman" panose="02020603050405020304" pitchFamily="18" charset="0"/>
                <a:ea typeface="宋体" panose="02010600030101010101" pitchFamily="2" charset="-122"/>
              </a:rPr>
              <a:t>(</a:t>
            </a:r>
            <a:r>
              <a:rPr lang="en-US" altLang="zh-CN" sz="2400" i="1" dirty="0">
                <a:solidFill>
                  <a:srgbClr val="0000FF"/>
                </a:solidFill>
                <a:latin typeface="Times New Roman" panose="02020603050405020304" pitchFamily="18" charset="0"/>
                <a:ea typeface="宋体" panose="02010600030101010101" pitchFamily="2" charset="-122"/>
              </a:rPr>
              <a:t>t</a:t>
            </a:r>
            <a:r>
              <a:rPr lang="en-US" altLang="zh-CN" sz="2400" dirty="0">
                <a:solidFill>
                  <a:srgbClr val="0000FF"/>
                </a:solidFill>
                <a:latin typeface="Times New Roman" panose="02020603050405020304" pitchFamily="18" charset="0"/>
                <a:ea typeface="宋体" panose="02010600030101010101" pitchFamily="2" charset="-122"/>
              </a:rPr>
              <a:t>) = (1-</a:t>
            </a:r>
            <a:r>
              <a:rPr lang="en-US" altLang="zh-CN" sz="2400" i="1" dirty="0">
                <a:solidFill>
                  <a:srgbClr val="0000FF"/>
                </a:solidFill>
                <a:latin typeface="Times New Roman" panose="02020603050405020304" pitchFamily="18" charset="0"/>
                <a:ea typeface="宋体" panose="02010600030101010101" pitchFamily="2" charset="-122"/>
              </a:rPr>
              <a:t>t</a:t>
            </a:r>
            <a:r>
              <a:rPr lang="en-US" altLang="zh-CN" sz="2400" dirty="0">
                <a:solidFill>
                  <a:srgbClr val="0000FF"/>
                </a:solidFill>
                <a:latin typeface="Times New Roman" panose="02020603050405020304" pitchFamily="18" charset="0"/>
                <a:ea typeface="宋体" panose="02010600030101010101" pitchFamily="2" charset="-122"/>
              </a:rPr>
              <a:t>)</a:t>
            </a:r>
            <a:r>
              <a:rPr lang="en-US" altLang="zh-CN" sz="2400" baseline="30000" dirty="0">
                <a:solidFill>
                  <a:srgbClr val="0000FF"/>
                </a:solidFill>
                <a:latin typeface="Times New Roman" panose="02020603050405020304" pitchFamily="18" charset="0"/>
                <a:ea typeface="宋体" panose="02010600030101010101" pitchFamily="2" charset="-122"/>
              </a:rPr>
              <a:t>3 </a:t>
            </a:r>
            <a:r>
              <a:rPr lang="en-US" altLang="zh-CN" sz="2400" i="1" dirty="0">
                <a:solidFill>
                  <a:srgbClr val="0000FF"/>
                </a:solidFill>
                <a:latin typeface="Times New Roman" panose="02020603050405020304" pitchFamily="18" charset="0"/>
                <a:ea typeface="宋体" panose="02010600030101010101" pitchFamily="2" charset="-122"/>
              </a:rPr>
              <a:t>y</a:t>
            </a:r>
            <a:r>
              <a:rPr lang="en-US" altLang="zh-CN" sz="2400" baseline="-25000" dirty="0">
                <a:solidFill>
                  <a:srgbClr val="0000FF"/>
                </a:solidFill>
                <a:latin typeface="Times New Roman" panose="02020603050405020304" pitchFamily="18" charset="0"/>
                <a:ea typeface="宋体" panose="02010600030101010101" pitchFamily="2" charset="-122"/>
              </a:rPr>
              <a:t>0</a:t>
            </a:r>
            <a:r>
              <a:rPr lang="en-US" altLang="zh-CN" sz="2400" dirty="0">
                <a:solidFill>
                  <a:srgbClr val="0000FF"/>
                </a:solidFill>
                <a:latin typeface="Times New Roman" panose="02020603050405020304" pitchFamily="18" charset="0"/>
                <a:ea typeface="宋体" panose="02010600030101010101" pitchFamily="2" charset="-122"/>
              </a:rPr>
              <a:t> + 3(1-</a:t>
            </a:r>
            <a:r>
              <a:rPr lang="en-US" altLang="zh-CN" sz="2400" i="1" dirty="0">
                <a:solidFill>
                  <a:srgbClr val="0000FF"/>
                </a:solidFill>
                <a:latin typeface="Times New Roman" panose="02020603050405020304" pitchFamily="18" charset="0"/>
                <a:ea typeface="宋体" panose="02010600030101010101" pitchFamily="2" charset="-122"/>
              </a:rPr>
              <a:t>t</a:t>
            </a:r>
            <a:r>
              <a:rPr lang="en-US" altLang="zh-CN" sz="2400" dirty="0">
                <a:solidFill>
                  <a:srgbClr val="0000FF"/>
                </a:solidFill>
                <a:latin typeface="Times New Roman" panose="02020603050405020304" pitchFamily="18" charset="0"/>
                <a:ea typeface="宋体" panose="02010600030101010101" pitchFamily="2" charset="-122"/>
              </a:rPr>
              <a:t>)</a:t>
            </a:r>
            <a:r>
              <a:rPr lang="en-US" altLang="zh-CN" sz="2400" baseline="30000" dirty="0">
                <a:solidFill>
                  <a:srgbClr val="0000FF"/>
                </a:solidFill>
                <a:latin typeface="Times New Roman" panose="02020603050405020304" pitchFamily="18" charset="0"/>
                <a:ea typeface="宋体" panose="02010600030101010101" pitchFamily="2" charset="-122"/>
              </a:rPr>
              <a:t>2</a:t>
            </a:r>
            <a:r>
              <a:rPr lang="en-US" altLang="zh-CN" sz="2400" i="1" dirty="0">
                <a:solidFill>
                  <a:srgbClr val="0000FF"/>
                </a:solidFill>
                <a:latin typeface="Times New Roman" panose="02020603050405020304" pitchFamily="18" charset="0"/>
                <a:ea typeface="宋体" panose="02010600030101010101" pitchFamily="2" charset="-122"/>
              </a:rPr>
              <a:t>t y</a:t>
            </a:r>
            <a:r>
              <a:rPr lang="en-US" altLang="zh-CN" sz="2400" baseline="-25000" dirty="0">
                <a:solidFill>
                  <a:srgbClr val="0000FF"/>
                </a:solidFill>
                <a:latin typeface="Times New Roman" panose="02020603050405020304" pitchFamily="18" charset="0"/>
                <a:ea typeface="宋体" panose="02010600030101010101" pitchFamily="2" charset="-122"/>
              </a:rPr>
              <a:t>1</a:t>
            </a:r>
            <a:r>
              <a:rPr lang="en-US" altLang="zh-CN" sz="2400" dirty="0">
                <a:solidFill>
                  <a:srgbClr val="0000FF"/>
                </a:solidFill>
                <a:latin typeface="Times New Roman" panose="02020603050405020304" pitchFamily="18" charset="0"/>
                <a:ea typeface="宋体" panose="02010600030101010101" pitchFamily="2" charset="-122"/>
              </a:rPr>
              <a:t> + 3(1-</a:t>
            </a:r>
            <a:r>
              <a:rPr lang="en-US" altLang="zh-CN" sz="2400" i="1" dirty="0">
                <a:solidFill>
                  <a:srgbClr val="0000FF"/>
                </a:solidFill>
                <a:latin typeface="Times New Roman" panose="02020603050405020304" pitchFamily="18" charset="0"/>
                <a:ea typeface="宋体" panose="02010600030101010101" pitchFamily="2" charset="-122"/>
              </a:rPr>
              <a:t>t</a:t>
            </a:r>
            <a:r>
              <a:rPr lang="en-US" altLang="zh-CN" sz="2400" dirty="0">
                <a:solidFill>
                  <a:srgbClr val="0000FF"/>
                </a:solidFill>
                <a:latin typeface="Times New Roman" panose="02020603050405020304" pitchFamily="18" charset="0"/>
                <a:ea typeface="宋体" panose="02010600030101010101" pitchFamily="2" charset="-122"/>
              </a:rPr>
              <a:t>)</a:t>
            </a:r>
            <a:r>
              <a:rPr lang="en-US" altLang="zh-CN" sz="2400" i="1" dirty="0">
                <a:solidFill>
                  <a:srgbClr val="0000FF"/>
                </a:solidFill>
                <a:latin typeface="Times New Roman" panose="02020603050405020304" pitchFamily="18" charset="0"/>
                <a:ea typeface="宋体" panose="02010600030101010101" pitchFamily="2" charset="-122"/>
              </a:rPr>
              <a:t>t</a:t>
            </a:r>
            <a:r>
              <a:rPr lang="en-US" altLang="zh-CN" sz="2400" baseline="30000" dirty="0">
                <a:solidFill>
                  <a:srgbClr val="0000FF"/>
                </a:solidFill>
                <a:latin typeface="Times New Roman" panose="02020603050405020304" pitchFamily="18" charset="0"/>
                <a:ea typeface="宋体" panose="02010600030101010101" pitchFamily="2" charset="-122"/>
              </a:rPr>
              <a:t>2 </a:t>
            </a:r>
            <a:r>
              <a:rPr lang="en-US" altLang="zh-CN" sz="2400" i="1" dirty="0">
                <a:solidFill>
                  <a:srgbClr val="0000FF"/>
                </a:solidFill>
                <a:latin typeface="Times New Roman" panose="02020603050405020304" pitchFamily="18" charset="0"/>
                <a:ea typeface="宋体" panose="02010600030101010101" pitchFamily="2" charset="-122"/>
              </a:rPr>
              <a:t>y</a:t>
            </a:r>
            <a:r>
              <a:rPr lang="en-US" altLang="zh-CN" sz="2400" baseline="-25000" dirty="0">
                <a:solidFill>
                  <a:srgbClr val="0000FF"/>
                </a:solidFill>
                <a:latin typeface="Times New Roman" panose="02020603050405020304" pitchFamily="18" charset="0"/>
                <a:ea typeface="宋体" panose="02010600030101010101" pitchFamily="2" charset="-122"/>
              </a:rPr>
              <a:t>2</a:t>
            </a:r>
            <a:r>
              <a:rPr lang="en-US" altLang="zh-CN" sz="2400" dirty="0">
                <a:solidFill>
                  <a:srgbClr val="0000FF"/>
                </a:solidFill>
                <a:latin typeface="Times New Roman" panose="02020603050405020304" pitchFamily="18" charset="0"/>
                <a:ea typeface="宋体" panose="02010600030101010101" pitchFamily="2" charset="-122"/>
              </a:rPr>
              <a:t> + </a:t>
            </a:r>
            <a:r>
              <a:rPr lang="en-US" altLang="zh-CN" sz="2400" i="1" dirty="0">
                <a:solidFill>
                  <a:srgbClr val="0000FF"/>
                </a:solidFill>
                <a:latin typeface="Times New Roman" panose="02020603050405020304" pitchFamily="18" charset="0"/>
                <a:ea typeface="宋体" panose="02010600030101010101" pitchFamily="2" charset="-122"/>
              </a:rPr>
              <a:t>t</a:t>
            </a:r>
            <a:r>
              <a:rPr lang="en-US" altLang="zh-CN" sz="2400" baseline="30000" dirty="0">
                <a:solidFill>
                  <a:srgbClr val="0000FF"/>
                </a:solidFill>
                <a:latin typeface="Times New Roman" panose="02020603050405020304" pitchFamily="18" charset="0"/>
                <a:ea typeface="宋体" panose="02010600030101010101" pitchFamily="2" charset="-122"/>
              </a:rPr>
              <a:t>3 </a:t>
            </a:r>
            <a:r>
              <a:rPr lang="en-US" altLang="zh-CN" sz="2400" i="1" dirty="0">
                <a:solidFill>
                  <a:srgbClr val="0000FF"/>
                </a:solidFill>
                <a:latin typeface="Times New Roman" panose="02020603050405020304" pitchFamily="18" charset="0"/>
                <a:ea typeface="宋体" panose="02010600030101010101" pitchFamily="2" charset="-122"/>
              </a:rPr>
              <a:t>y</a:t>
            </a:r>
            <a:r>
              <a:rPr lang="en-US" altLang="zh-CN" sz="2400" baseline="-25000" dirty="0">
                <a:solidFill>
                  <a:srgbClr val="0000FF"/>
                </a:solidFill>
                <a:latin typeface="Times New Roman" panose="02020603050405020304" pitchFamily="18" charset="0"/>
                <a:ea typeface="宋体" panose="02010600030101010101" pitchFamily="2" charset="-122"/>
              </a:rPr>
              <a:t>3</a:t>
            </a:r>
            <a:endParaRPr lang="en-US" altLang="zh-CN" sz="2400" baseline="-25000" dirty="0">
              <a:solidFill>
                <a:srgbClr val="0000FF"/>
              </a:solidFill>
              <a:latin typeface="Times New Roman" panose="02020603050405020304" pitchFamily="18" charset="0"/>
              <a:ea typeface="宋体" panose="02010600030101010101" pitchFamily="2" charset="-122"/>
            </a:endParaRPr>
          </a:p>
          <a:p>
            <a:pPr eaLnBrk="0" hangingPunct="0">
              <a:lnSpc>
                <a:spcPct val="110000"/>
              </a:lnSpc>
              <a:buFont typeface="Arial" panose="020B0604020202020204" pitchFamily="34" charset="0"/>
            </a:pPr>
            <a:r>
              <a:rPr lang="en-US" altLang="zh-CN" sz="2400" i="1" dirty="0">
                <a:solidFill>
                  <a:srgbClr val="0000FF"/>
                </a:solidFill>
                <a:latin typeface="Times New Roman" panose="02020603050405020304" pitchFamily="18" charset="0"/>
                <a:ea typeface="宋体" panose="02010600030101010101" pitchFamily="2" charset="-122"/>
              </a:rPr>
              <a:t>z</a:t>
            </a:r>
            <a:r>
              <a:rPr lang="en-US" altLang="zh-CN" sz="2400" dirty="0">
                <a:solidFill>
                  <a:srgbClr val="0000FF"/>
                </a:solidFill>
                <a:latin typeface="Times New Roman" panose="02020603050405020304" pitchFamily="18" charset="0"/>
                <a:ea typeface="宋体" panose="02010600030101010101" pitchFamily="2" charset="-122"/>
              </a:rPr>
              <a:t>(</a:t>
            </a:r>
            <a:r>
              <a:rPr lang="en-US" altLang="zh-CN" sz="2400" i="1" dirty="0">
                <a:solidFill>
                  <a:srgbClr val="0000FF"/>
                </a:solidFill>
                <a:latin typeface="Times New Roman" panose="02020603050405020304" pitchFamily="18" charset="0"/>
                <a:ea typeface="宋体" panose="02010600030101010101" pitchFamily="2" charset="-122"/>
              </a:rPr>
              <a:t>t</a:t>
            </a:r>
            <a:r>
              <a:rPr lang="en-US" altLang="zh-CN" sz="2400" dirty="0">
                <a:solidFill>
                  <a:srgbClr val="0000FF"/>
                </a:solidFill>
                <a:latin typeface="Times New Roman" panose="02020603050405020304" pitchFamily="18" charset="0"/>
                <a:ea typeface="宋体" panose="02010600030101010101" pitchFamily="2" charset="-122"/>
              </a:rPr>
              <a:t>) = (1-</a:t>
            </a:r>
            <a:r>
              <a:rPr lang="en-US" altLang="zh-CN" sz="2400" i="1" dirty="0">
                <a:solidFill>
                  <a:srgbClr val="0000FF"/>
                </a:solidFill>
                <a:latin typeface="Times New Roman" panose="02020603050405020304" pitchFamily="18" charset="0"/>
                <a:ea typeface="宋体" panose="02010600030101010101" pitchFamily="2" charset="-122"/>
              </a:rPr>
              <a:t>t</a:t>
            </a:r>
            <a:r>
              <a:rPr lang="en-US" altLang="zh-CN" sz="2400" dirty="0">
                <a:solidFill>
                  <a:srgbClr val="0000FF"/>
                </a:solidFill>
                <a:latin typeface="Times New Roman" panose="02020603050405020304" pitchFamily="18" charset="0"/>
                <a:ea typeface="宋体" panose="02010600030101010101" pitchFamily="2" charset="-122"/>
              </a:rPr>
              <a:t>)</a:t>
            </a:r>
            <a:r>
              <a:rPr lang="en-US" altLang="zh-CN" sz="2400" baseline="30000" dirty="0">
                <a:solidFill>
                  <a:srgbClr val="0000FF"/>
                </a:solidFill>
                <a:latin typeface="Times New Roman" panose="02020603050405020304" pitchFamily="18" charset="0"/>
                <a:ea typeface="宋体" panose="02010600030101010101" pitchFamily="2" charset="-122"/>
              </a:rPr>
              <a:t>3 </a:t>
            </a:r>
            <a:r>
              <a:rPr lang="en-US" altLang="zh-CN" sz="2400" i="1" dirty="0">
                <a:solidFill>
                  <a:srgbClr val="0000FF"/>
                </a:solidFill>
                <a:latin typeface="Times New Roman" panose="02020603050405020304" pitchFamily="18" charset="0"/>
                <a:ea typeface="宋体" panose="02010600030101010101" pitchFamily="2" charset="-122"/>
              </a:rPr>
              <a:t>z</a:t>
            </a:r>
            <a:r>
              <a:rPr lang="en-US" altLang="zh-CN" sz="2400" baseline="-25000" dirty="0">
                <a:solidFill>
                  <a:srgbClr val="0000FF"/>
                </a:solidFill>
                <a:latin typeface="Times New Roman" panose="02020603050405020304" pitchFamily="18" charset="0"/>
                <a:ea typeface="宋体" panose="02010600030101010101" pitchFamily="2" charset="-122"/>
              </a:rPr>
              <a:t>0</a:t>
            </a:r>
            <a:r>
              <a:rPr lang="en-US" altLang="zh-CN" sz="2400" dirty="0">
                <a:solidFill>
                  <a:srgbClr val="0000FF"/>
                </a:solidFill>
                <a:latin typeface="Times New Roman" panose="02020603050405020304" pitchFamily="18" charset="0"/>
                <a:ea typeface="宋体" panose="02010600030101010101" pitchFamily="2" charset="-122"/>
              </a:rPr>
              <a:t> + 3(1-</a:t>
            </a:r>
            <a:r>
              <a:rPr lang="en-US" altLang="zh-CN" sz="2400" i="1" dirty="0">
                <a:solidFill>
                  <a:srgbClr val="0000FF"/>
                </a:solidFill>
                <a:latin typeface="Times New Roman" panose="02020603050405020304" pitchFamily="18" charset="0"/>
                <a:ea typeface="宋体" panose="02010600030101010101" pitchFamily="2" charset="-122"/>
              </a:rPr>
              <a:t>t</a:t>
            </a:r>
            <a:r>
              <a:rPr lang="en-US" altLang="zh-CN" sz="2400" dirty="0">
                <a:solidFill>
                  <a:srgbClr val="0000FF"/>
                </a:solidFill>
                <a:latin typeface="Times New Roman" panose="02020603050405020304" pitchFamily="18" charset="0"/>
                <a:ea typeface="宋体" panose="02010600030101010101" pitchFamily="2" charset="-122"/>
              </a:rPr>
              <a:t>)</a:t>
            </a:r>
            <a:r>
              <a:rPr lang="en-US" altLang="zh-CN" sz="2400" baseline="30000" dirty="0">
                <a:solidFill>
                  <a:srgbClr val="0000FF"/>
                </a:solidFill>
                <a:latin typeface="Times New Roman" panose="02020603050405020304" pitchFamily="18" charset="0"/>
                <a:ea typeface="宋体" panose="02010600030101010101" pitchFamily="2" charset="-122"/>
              </a:rPr>
              <a:t>2</a:t>
            </a:r>
            <a:r>
              <a:rPr lang="en-US" altLang="zh-CN" sz="2400" i="1" dirty="0">
                <a:solidFill>
                  <a:srgbClr val="0000FF"/>
                </a:solidFill>
                <a:latin typeface="Times New Roman" panose="02020603050405020304" pitchFamily="18" charset="0"/>
                <a:ea typeface="宋体" panose="02010600030101010101" pitchFamily="2" charset="-122"/>
              </a:rPr>
              <a:t>t z</a:t>
            </a:r>
            <a:r>
              <a:rPr lang="en-US" altLang="zh-CN" sz="2400" baseline="-25000" dirty="0">
                <a:solidFill>
                  <a:srgbClr val="0000FF"/>
                </a:solidFill>
                <a:latin typeface="Times New Roman" panose="02020603050405020304" pitchFamily="18" charset="0"/>
                <a:ea typeface="宋体" panose="02010600030101010101" pitchFamily="2" charset="-122"/>
              </a:rPr>
              <a:t>1</a:t>
            </a:r>
            <a:r>
              <a:rPr lang="en-US" altLang="zh-CN" sz="2400" dirty="0">
                <a:solidFill>
                  <a:srgbClr val="0000FF"/>
                </a:solidFill>
                <a:latin typeface="Times New Roman" panose="02020603050405020304" pitchFamily="18" charset="0"/>
                <a:ea typeface="宋体" panose="02010600030101010101" pitchFamily="2" charset="-122"/>
              </a:rPr>
              <a:t> + 3(1-</a:t>
            </a:r>
            <a:r>
              <a:rPr lang="en-US" altLang="zh-CN" sz="2400" i="1" dirty="0">
                <a:solidFill>
                  <a:srgbClr val="0000FF"/>
                </a:solidFill>
                <a:latin typeface="Times New Roman" panose="02020603050405020304" pitchFamily="18" charset="0"/>
                <a:ea typeface="宋体" panose="02010600030101010101" pitchFamily="2" charset="-122"/>
              </a:rPr>
              <a:t>t</a:t>
            </a:r>
            <a:r>
              <a:rPr lang="en-US" altLang="zh-CN" sz="2400" dirty="0">
                <a:solidFill>
                  <a:srgbClr val="0000FF"/>
                </a:solidFill>
                <a:latin typeface="Times New Roman" panose="02020603050405020304" pitchFamily="18" charset="0"/>
                <a:ea typeface="宋体" panose="02010600030101010101" pitchFamily="2" charset="-122"/>
              </a:rPr>
              <a:t>)</a:t>
            </a:r>
            <a:r>
              <a:rPr lang="en-US" altLang="zh-CN" sz="2400" i="1" dirty="0">
                <a:solidFill>
                  <a:srgbClr val="0000FF"/>
                </a:solidFill>
                <a:latin typeface="Times New Roman" panose="02020603050405020304" pitchFamily="18" charset="0"/>
                <a:ea typeface="宋体" panose="02010600030101010101" pitchFamily="2" charset="-122"/>
              </a:rPr>
              <a:t>t</a:t>
            </a:r>
            <a:r>
              <a:rPr lang="en-US" altLang="zh-CN" sz="2400" baseline="30000" dirty="0">
                <a:solidFill>
                  <a:srgbClr val="0000FF"/>
                </a:solidFill>
                <a:latin typeface="Times New Roman" panose="02020603050405020304" pitchFamily="18" charset="0"/>
                <a:ea typeface="宋体" panose="02010600030101010101" pitchFamily="2" charset="-122"/>
              </a:rPr>
              <a:t>2 </a:t>
            </a:r>
            <a:r>
              <a:rPr lang="en-US" altLang="zh-CN" sz="2400" i="1" dirty="0">
                <a:solidFill>
                  <a:srgbClr val="0000FF"/>
                </a:solidFill>
                <a:latin typeface="Times New Roman" panose="02020603050405020304" pitchFamily="18" charset="0"/>
                <a:ea typeface="宋体" panose="02010600030101010101" pitchFamily="2" charset="-122"/>
              </a:rPr>
              <a:t>z</a:t>
            </a:r>
            <a:r>
              <a:rPr lang="en-US" altLang="zh-CN" sz="2400" baseline="-25000" dirty="0">
                <a:solidFill>
                  <a:srgbClr val="0000FF"/>
                </a:solidFill>
                <a:latin typeface="Times New Roman" panose="02020603050405020304" pitchFamily="18" charset="0"/>
                <a:ea typeface="宋体" panose="02010600030101010101" pitchFamily="2" charset="-122"/>
              </a:rPr>
              <a:t>2</a:t>
            </a:r>
            <a:r>
              <a:rPr lang="en-US" altLang="zh-CN" sz="2400" dirty="0">
                <a:solidFill>
                  <a:srgbClr val="0000FF"/>
                </a:solidFill>
                <a:latin typeface="Times New Roman" panose="02020603050405020304" pitchFamily="18" charset="0"/>
                <a:ea typeface="宋体" panose="02010600030101010101" pitchFamily="2" charset="-122"/>
              </a:rPr>
              <a:t> + </a:t>
            </a:r>
            <a:r>
              <a:rPr lang="en-US" altLang="zh-CN" sz="2400" i="1" dirty="0">
                <a:solidFill>
                  <a:srgbClr val="0000FF"/>
                </a:solidFill>
                <a:latin typeface="Times New Roman" panose="02020603050405020304" pitchFamily="18" charset="0"/>
                <a:ea typeface="宋体" panose="02010600030101010101" pitchFamily="2" charset="-122"/>
              </a:rPr>
              <a:t>t</a:t>
            </a:r>
            <a:r>
              <a:rPr lang="en-US" altLang="zh-CN" sz="2400" baseline="30000" dirty="0">
                <a:solidFill>
                  <a:srgbClr val="0000FF"/>
                </a:solidFill>
                <a:latin typeface="Times New Roman" panose="02020603050405020304" pitchFamily="18" charset="0"/>
                <a:ea typeface="宋体" panose="02010600030101010101" pitchFamily="2" charset="-122"/>
              </a:rPr>
              <a:t>3 </a:t>
            </a:r>
            <a:r>
              <a:rPr lang="en-US" altLang="zh-CN" sz="2400" i="1" dirty="0">
                <a:solidFill>
                  <a:srgbClr val="0000FF"/>
                </a:solidFill>
                <a:latin typeface="Times New Roman" panose="02020603050405020304" pitchFamily="18" charset="0"/>
                <a:ea typeface="宋体" panose="02010600030101010101" pitchFamily="2" charset="-122"/>
              </a:rPr>
              <a:t>z</a:t>
            </a:r>
            <a:r>
              <a:rPr lang="en-US" altLang="zh-CN" sz="2400" baseline="-25000" dirty="0">
                <a:solidFill>
                  <a:srgbClr val="0000FF"/>
                </a:solidFill>
                <a:latin typeface="Times New Roman" panose="02020603050405020304" pitchFamily="18" charset="0"/>
                <a:ea typeface="宋体" panose="02010600030101010101" pitchFamily="2" charset="-122"/>
              </a:rPr>
              <a:t>3</a:t>
            </a:r>
            <a:endParaRPr lang="en-US" altLang="zh-CN" sz="2400" baseline="-25000" dirty="0">
              <a:solidFill>
                <a:srgbClr val="0000FF"/>
              </a:solidFill>
              <a:latin typeface="Times New Roman" panose="02020603050405020304" pitchFamily="18" charset="0"/>
              <a:ea typeface="宋体" panose="02010600030101010101" pitchFamily="2" charset="-122"/>
            </a:endParaRPr>
          </a:p>
          <a:p>
            <a:pPr eaLnBrk="0" hangingPunct="0">
              <a:lnSpc>
                <a:spcPct val="110000"/>
              </a:lnSpc>
              <a:buFontTx/>
            </a:pPr>
            <a:endParaRPr lang="en-US" altLang="zh-CN" sz="2400" baseline="-25000" dirty="0">
              <a:solidFill>
                <a:srgbClr val="0000FF"/>
              </a:solidFill>
              <a:latin typeface="Times New Roman" panose="02020603050405020304" pitchFamily="18" charset="0"/>
              <a:ea typeface="宋体" panose="02010600030101010101" pitchFamily="2" charset="-122"/>
            </a:endParaRPr>
          </a:p>
        </p:txBody>
      </p:sp>
      <p:graphicFrame>
        <p:nvGraphicFramePr>
          <p:cNvPr id="65539" name="Object 22"/>
          <p:cNvGraphicFramePr/>
          <p:nvPr/>
        </p:nvGraphicFramePr>
        <p:xfrm>
          <a:off x="1219200" y="2438400"/>
          <a:ext cx="6464300" cy="533400"/>
        </p:xfrm>
        <a:graphic>
          <a:graphicData uri="http://schemas.openxmlformats.org/presentationml/2006/ole">
            <mc:AlternateContent xmlns:mc="http://schemas.openxmlformats.org/markup-compatibility/2006">
              <mc:Choice xmlns:v="urn:schemas-microsoft-com:vml" Requires="v">
                <p:oleObj spid="_x0000_s3107" name="" r:id="rId1" imgW="2921000" imgH="241300" progId="Equation.3">
                  <p:embed/>
                </p:oleObj>
              </mc:Choice>
              <mc:Fallback>
                <p:oleObj name="" r:id="rId1" imgW="2921000" imgH="241300" progId="Equation.3">
                  <p:embed/>
                  <p:pic>
                    <p:nvPicPr>
                      <p:cNvPr id="0" name="图片 3106"/>
                      <p:cNvPicPr/>
                      <p:nvPr/>
                    </p:nvPicPr>
                    <p:blipFill>
                      <a:blip r:embed="rId2"/>
                      <a:stretch>
                        <a:fillRect/>
                      </a:stretch>
                    </p:blipFill>
                    <p:spPr>
                      <a:xfrm>
                        <a:off x="1219200" y="2438400"/>
                        <a:ext cx="6464300" cy="533400"/>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Rectangle 3"/>
          <p:cNvSpPr>
            <a:spLocks noGrp="1"/>
          </p:cNvSpPr>
          <p:nvPr>
            <p:ph idx="1"/>
          </p:nvPr>
        </p:nvSpPr>
        <p:spPr>
          <a:xfrm>
            <a:off x="457200" y="984250"/>
            <a:ext cx="8229600" cy="5141913"/>
          </a:xfrm>
        </p:spPr>
        <p:txBody>
          <a:bodyPr vert="horz" wrap="square" lIns="91440" tIns="45720" rIns="91440" bIns="45720" anchor="t" anchorCtr="0"/>
          <a:p>
            <a:pPr>
              <a:lnSpc>
                <a:spcPct val="150000"/>
              </a:lnSpc>
            </a:pPr>
            <a:r>
              <a:rPr lang="zh-CN" altLang="en-US" sz="2600" kern="1200" dirty="0">
                <a:latin typeface="Times New Roman" panose="02020603050405020304" pitchFamily="18" charset="0"/>
                <a:ea typeface="楷体" panose="02010609060101010101" pitchFamily="49" charset="-122"/>
                <a:cs typeface="+mn-cs"/>
              </a:rPr>
              <a:t>三次</a:t>
            </a:r>
            <a:r>
              <a:rPr lang="en-US" altLang="zh-CN" sz="2600" kern="1200" dirty="0">
                <a:latin typeface="Times New Roman" panose="02020603050405020304" pitchFamily="18" charset="0"/>
                <a:ea typeface="楷体" panose="02010609060101010101" pitchFamily="49" charset="-122"/>
                <a:cs typeface="+mn-cs"/>
              </a:rPr>
              <a:t>Bezier</a:t>
            </a:r>
            <a:r>
              <a:rPr lang="zh-CN" altLang="en-US" sz="2600" kern="1200" dirty="0">
                <a:latin typeface="Times New Roman" panose="02020603050405020304" pitchFamily="18" charset="0"/>
                <a:ea typeface="楷体" panose="02010609060101010101" pitchFamily="49" charset="-122"/>
                <a:cs typeface="+mn-cs"/>
              </a:rPr>
              <a:t>曲线的绘制--直接计算</a:t>
            </a:r>
            <a:endParaRPr lang="zh-CN" altLang="en-US" sz="2600" kern="1200" dirty="0">
              <a:latin typeface="Times New Roman" panose="02020603050405020304" pitchFamily="18" charset="0"/>
              <a:ea typeface="楷体" panose="02010609060101010101" pitchFamily="49" charset="-122"/>
              <a:cs typeface="+mn-cs"/>
            </a:endParaRPr>
          </a:p>
          <a:p>
            <a:pPr lvl="1">
              <a:lnSpc>
                <a:spcPct val="150000"/>
              </a:lnSpc>
              <a:buFont typeface="Arial" panose="020B0604020202020204" pitchFamily="34" charset="0"/>
              <a:buNone/>
            </a:pPr>
            <a:endParaRPr lang="en-US" altLang="zh-CN" sz="2600" kern="1200" dirty="0">
              <a:latin typeface="微软雅黑" panose="020B0503020204020204" charset="-122"/>
              <a:ea typeface="微软雅黑" panose="020B0503020204020204" charset="-122"/>
              <a:cs typeface="+mn-cs"/>
            </a:endParaRPr>
          </a:p>
        </p:txBody>
      </p:sp>
      <p:sp>
        <p:nvSpPr>
          <p:cNvPr id="4" name="矩形 3"/>
          <p:cNvSpPr/>
          <p:nvPr/>
        </p:nvSpPr>
        <p:spPr>
          <a:xfrm>
            <a:off x="685800" y="2209800"/>
            <a:ext cx="8077200" cy="440055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lvl1pPr>
              <a:defRPr sz="3200" b="1">
                <a:solidFill>
                  <a:srgbClr val="FFFF00"/>
                </a:solidFill>
                <a:latin typeface="Times New Roman" panose="02020603050405020304" pitchFamily="18" charset="0"/>
                <a:ea typeface="宋体" panose="02010600030101010101" pitchFamily="2" charset="-122"/>
              </a:defRPr>
            </a:lvl1pPr>
            <a:lvl2pPr>
              <a:buFont typeface="Arial" panose="020B0604020202020204" pitchFamily="34" charset="0"/>
              <a:defRPr sz="3200" b="1">
                <a:solidFill>
                  <a:srgbClr val="FFFF00"/>
                </a:solidFill>
                <a:latin typeface="Times New Roman" panose="02020603050405020304" pitchFamily="18" charset="0"/>
                <a:ea typeface="宋体" panose="02010600030101010101" pitchFamily="2" charset="-122"/>
              </a:defRPr>
            </a:lvl2pPr>
            <a:lvl3pPr>
              <a:defRPr sz="3200" b="1">
                <a:solidFill>
                  <a:srgbClr val="FFFF00"/>
                </a:solidFill>
                <a:latin typeface="Times New Roman" panose="02020603050405020304" pitchFamily="18" charset="0"/>
                <a:ea typeface="宋体" panose="02010600030101010101" pitchFamily="2" charset="-122"/>
              </a:defRPr>
            </a:lvl3pPr>
            <a:lvl4pPr>
              <a:buFont typeface="Arial" panose="020B0604020202020204" pitchFamily="34" charset="0"/>
              <a:defRPr sz="3200" b="1">
                <a:solidFill>
                  <a:srgbClr val="FFFF00"/>
                </a:solidFill>
                <a:latin typeface="Times New Roman" panose="02020603050405020304" pitchFamily="18" charset="0"/>
                <a:ea typeface="宋体" panose="02010600030101010101" pitchFamily="2" charset="-122"/>
              </a:defRPr>
            </a:lvl4pPr>
            <a:lvl5pPr>
              <a:defRPr sz="3200" b="1">
                <a:solidFill>
                  <a:srgbClr val="FFFF00"/>
                </a:solidFill>
                <a:latin typeface="Times New Roman" panose="02020603050405020304" pitchFamily="18" charset="0"/>
                <a:ea typeface="宋体" panose="02010600030101010101" pitchFamily="2" charset="-122"/>
              </a:defRPr>
            </a:lvl5pPr>
            <a:lvl6pPr fontAlgn="base">
              <a:spcBef>
                <a:spcPct val="0"/>
              </a:spcBef>
              <a:spcAft>
                <a:spcPct val="0"/>
              </a:spcAft>
              <a:defRPr sz="3200" b="1">
                <a:solidFill>
                  <a:srgbClr val="FFFF00"/>
                </a:solidFill>
                <a:latin typeface="Times New Roman" panose="02020603050405020304" pitchFamily="18" charset="0"/>
                <a:ea typeface="宋体" panose="02010600030101010101" pitchFamily="2" charset="-122"/>
              </a:defRPr>
            </a:lvl6pPr>
            <a:lvl7pPr fontAlgn="base">
              <a:spcBef>
                <a:spcPct val="0"/>
              </a:spcBef>
              <a:spcAft>
                <a:spcPct val="0"/>
              </a:spcAft>
              <a:defRPr sz="3200" b="1">
                <a:solidFill>
                  <a:srgbClr val="FFFF00"/>
                </a:solidFill>
                <a:latin typeface="Times New Roman" panose="02020603050405020304" pitchFamily="18" charset="0"/>
                <a:ea typeface="宋体" panose="02010600030101010101" pitchFamily="2" charset="-122"/>
              </a:defRPr>
            </a:lvl7pPr>
            <a:lvl8pPr fontAlgn="base">
              <a:spcBef>
                <a:spcPct val="0"/>
              </a:spcBef>
              <a:spcAft>
                <a:spcPct val="0"/>
              </a:spcAft>
              <a:defRPr sz="3200" b="1">
                <a:solidFill>
                  <a:srgbClr val="FFFF00"/>
                </a:solidFill>
                <a:latin typeface="Times New Roman" panose="02020603050405020304" pitchFamily="18" charset="0"/>
                <a:ea typeface="宋体" panose="02010600030101010101" pitchFamily="2" charset="-122"/>
              </a:defRPr>
            </a:lvl8pPr>
            <a:lvl9pPr fontAlgn="base">
              <a:spcBef>
                <a:spcPct val="0"/>
              </a:spcBef>
              <a:spcAft>
                <a:spcPct val="0"/>
              </a:spcAft>
              <a:defRPr sz="3200" b="1">
                <a:solidFill>
                  <a:srgbClr val="FFFF00"/>
                </a:solidFill>
                <a:latin typeface="Times New Roman" panose="02020603050405020304" pitchFamily="18" charset="0"/>
                <a:ea typeface="宋体" panose="02010600030101010101" pitchFamily="2" charset="-122"/>
              </a:defRPr>
            </a:lvl9pPr>
          </a:lstStyle>
          <a:p>
            <a:pPr marL="457200" marR="0" lvl="1"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rPr>
              <a:t>Void BezierCurve(Point p0，Point p1，Point p2，Point p3，int count){</a:t>
            </a:r>
            <a:endParaRPr kumimoji="0" lang="en-US" altLang="zh-CN"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endParaRPr>
          </a:p>
          <a:p>
            <a:pPr marL="457200" marR="0" lvl="1"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rPr>
              <a:t>    double t = 0.0;     dt = 1.0 / count;</a:t>
            </a:r>
            <a:endParaRPr kumimoji="0" lang="en-US" altLang="zh-CN"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endParaRPr>
          </a:p>
          <a:p>
            <a:pPr marL="457200" marR="0" lvl="1"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rPr>
              <a:t>    moveto(p1.x，p2.x); //</a:t>
            </a:r>
            <a:r>
              <a:rPr kumimoji="0" lang="zh-CN" altLang="en-US"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rPr>
              <a:t>设置起点</a:t>
            </a:r>
            <a:endParaRPr kumimoji="0" lang="zh-CN" altLang="en-US"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endParaRPr>
          </a:p>
          <a:p>
            <a:pPr marL="457200" marR="0" lvl="1"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rPr>
              <a:t>    </a:t>
            </a:r>
            <a:r>
              <a:rPr kumimoji="0" lang="en-US" altLang="zh-CN"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rPr>
              <a:t>for(int i=0; i&lt;count; i++){</a:t>
            </a:r>
            <a:endParaRPr kumimoji="0" lang="en-US" altLang="zh-CN"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endParaRPr>
          </a:p>
          <a:p>
            <a:pPr marL="457200" marR="0" lvl="1"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rPr>
              <a:t>        t+=dt;</a:t>
            </a:r>
            <a:endParaRPr kumimoji="0" lang="en-US" altLang="zh-CN"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endParaRPr>
          </a:p>
          <a:p>
            <a:pPr marL="457200" marR="0" lvl="1"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rPr>
              <a:t>        double F1，F2，F3，F4; //</a:t>
            </a:r>
            <a:r>
              <a:rPr kumimoji="0" lang="zh-CN" altLang="en-US"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rPr>
              <a:t>调和函数</a:t>
            </a:r>
            <a:endParaRPr kumimoji="0" lang="zh-CN" altLang="en-US"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endParaRPr>
          </a:p>
          <a:p>
            <a:pPr marL="457200" marR="0" lvl="1"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rPr>
              <a:t>        </a:t>
            </a:r>
            <a:r>
              <a:rPr kumimoji="0" lang="en-US" altLang="zh-CN"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rPr>
              <a:t>double u = 1.0 – t ;</a:t>
            </a:r>
            <a:endParaRPr kumimoji="0" lang="en-US" altLang="zh-CN"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endParaRPr>
          </a:p>
          <a:p>
            <a:pPr marL="457200" marR="0" lvl="1"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rPr>
              <a:t>        F1 = u * u * u ;          F2 = 3 * t * u * u;</a:t>
            </a:r>
            <a:endParaRPr kumimoji="0" lang="en-US" altLang="zh-CN"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endParaRPr>
          </a:p>
          <a:p>
            <a:pPr marL="457200" marR="0" lvl="1"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rPr>
              <a:t>        F3 = 3 * t * t * u;       F4 = t * t * t;</a:t>
            </a:r>
            <a:endParaRPr kumimoji="0" lang="en-US" altLang="zh-CN"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endParaRPr>
          </a:p>
          <a:p>
            <a:pPr marL="457200" marR="0" lvl="1"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rPr>
              <a:t>        x = p0.x * F1 + p1.x * F2 + p2.x * F3 + p3.x * F4;</a:t>
            </a:r>
            <a:endParaRPr kumimoji="0" lang="en-US" altLang="zh-CN"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endParaRPr>
          </a:p>
          <a:p>
            <a:pPr marL="457200" marR="0" lvl="1"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rPr>
              <a:t>        y = p0.y * F1 + p1.y * F2 + p2.y * F3 + p3.y * F4;</a:t>
            </a:r>
            <a:endParaRPr kumimoji="0" lang="en-US" altLang="zh-CN"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endParaRPr>
          </a:p>
          <a:p>
            <a:pPr marL="457200" marR="0" lvl="1"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rPr>
              <a:t>        lineto(x，y);</a:t>
            </a:r>
            <a:endParaRPr kumimoji="0" lang="en-US" altLang="zh-CN"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endParaRPr>
          </a:p>
          <a:p>
            <a:pPr marL="457200" marR="0" lvl="1"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rPr>
              <a:t>}</a:t>
            </a:r>
            <a:endParaRPr kumimoji="0" lang="zh-CN" altLang="en-US" sz="20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Rectangle 2"/>
          <p:cNvSpPr>
            <a:spLocks noGrp="1"/>
          </p:cNvSpPr>
          <p:nvPr>
            <p:ph type="title"/>
          </p:nvPr>
        </p:nvSpPr>
        <p:spPr/>
        <p:txBody>
          <a:bodyPr vert="horz" wrap="square" lIns="91440" tIns="45720" rIns="91440" bIns="45720" anchor="ctr" anchorCtr="0"/>
          <a:p>
            <a:pPr>
              <a:lnSpc>
                <a:spcPct val="150000"/>
              </a:lnSpc>
              <a:spcBef>
                <a:spcPct val="20000"/>
              </a:spcBef>
            </a:pPr>
            <a:r>
              <a:rPr lang="en-US" altLang="zh-CN" sz="2600" kern="1200" dirty="0">
                <a:latin typeface="Times New Roman" panose="02020603050405020304" pitchFamily="18" charset="0"/>
                <a:ea typeface="楷体" panose="02010609060101010101" pitchFamily="49" charset="-122"/>
                <a:cs typeface="+mj-cs"/>
              </a:rPr>
              <a:t>Bezier曲线---</a:t>
            </a:r>
            <a:r>
              <a:rPr lang="en-US" altLang="en-US" sz="2600" kern="1200" dirty="0">
                <a:latin typeface="Times New Roman" panose="02020603050405020304" pitchFamily="18" charset="0"/>
                <a:ea typeface="楷体" panose="02010609060101010101" pitchFamily="49" charset="-122"/>
                <a:cs typeface="+mj-cs"/>
              </a:rPr>
              <a:t>de Casteljau</a:t>
            </a:r>
            <a:r>
              <a:rPr lang="zh-CN" altLang="en-US" sz="2600" kern="1200" dirty="0">
                <a:latin typeface="Times New Roman" panose="02020603050405020304" pitchFamily="18" charset="0"/>
                <a:ea typeface="楷体" panose="02010609060101010101" pitchFamily="49" charset="-122"/>
                <a:cs typeface="+mj-cs"/>
              </a:rPr>
              <a:t>算法</a:t>
            </a:r>
            <a:endParaRPr lang="en-US" altLang="zh-CN" sz="2600" kern="1200" dirty="0">
              <a:latin typeface="Times New Roman" panose="02020603050405020304" pitchFamily="18" charset="0"/>
              <a:ea typeface="楷体" panose="02010609060101010101" pitchFamily="49" charset="-122"/>
              <a:cs typeface="+mj-cs"/>
            </a:endParaRPr>
          </a:p>
        </p:txBody>
      </p:sp>
      <p:sp>
        <p:nvSpPr>
          <p:cNvPr id="81923" name="Rectangle 3"/>
          <p:cNvSpPr>
            <a:spLocks noGrp="1" noChangeArrowheads="1"/>
          </p:cNvSpPr>
          <p:nvPr>
            <p:ph idx="1"/>
          </p:nvPr>
        </p:nvSpPr>
        <p:spPr>
          <a:xfrm>
            <a:off x="214313" y="1571625"/>
            <a:ext cx="8715375" cy="4554538"/>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
                <a:schemeClr val="accent1"/>
              </a:buClr>
              <a:buSzTx/>
              <a:buFont typeface="Wingdings" panose="05000000000000000000" pitchFamily="2" charset="2"/>
              <a:buChar char="l"/>
              <a:defRPr/>
            </a:pPr>
            <a:r>
              <a:rPr kumimoji="0" lang="zh-CN" altLang="en-US" sz="26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三次Bezier曲线的绘制—几何作图法</a:t>
            </a:r>
            <a:endParaRPr kumimoji="0" lang="en-US" altLang="zh-CN" sz="26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a:p>
            <a:pPr marL="742950" marR="0" lvl="1" indent="-28575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Char char="¡"/>
              <a:defRPr/>
            </a:pP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几何作图法，又</a:t>
            </a:r>
            <a:r>
              <a:rPr kumimoji="0" lang="zh-CN" altLang="en-US" sz="24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rPr>
              <a:t>称</a:t>
            </a:r>
            <a:r>
              <a:rPr kumimoji="0" lang="zh-CN" altLang="en-US" sz="2400" b="0" i="0" u="none" strike="noStrike" kern="1200" cap="none" spc="0" normalizeH="0" baseline="0" noProof="1" smtClean="0">
                <a:ln>
                  <a:noFill/>
                </a:ln>
                <a:solidFill>
                  <a:srgbClr val="FF0000"/>
                </a:solidFill>
                <a:effectLst/>
                <a:uLnTx/>
                <a:uFillTx/>
                <a:latin typeface="Times New Roman" panose="02020603050405020304" pitchFamily="18" charset="0"/>
                <a:ea typeface="楷体" panose="02010609060101010101" pitchFamily="49" charset="-122"/>
                <a:cs typeface="+mn-cs"/>
              </a:rPr>
              <a:t>de </a:t>
            </a:r>
            <a:r>
              <a:rPr kumimoji="0" lang="zh-CN" altLang="en-US" sz="2400" b="0" i="0" u="none" strike="noStrike" kern="1200" cap="none" spc="0" normalizeH="0" baseline="0" noProof="1">
                <a:ln>
                  <a:noFill/>
                </a:ln>
                <a:solidFill>
                  <a:srgbClr val="FF0000"/>
                </a:solidFill>
                <a:effectLst/>
                <a:uLnTx/>
                <a:uFillTx/>
                <a:latin typeface="Times New Roman" panose="02020603050405020304" pitchFamily="18" charset="0"/>
                <a:ea typeface="楷体" panose="02010609060101010101" pitchFamily="49" charset="-122"/>
                <a:cs typeface="+mn-cs"/>
              </a:rPr>
              <a:t>Casteljau（德卡斯特里奥）</a:t>
            </a:r>
            <a:r>
              <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算法。该算法利用了Bezier曲线的递推性实现Bezier曲线的绘制。</a:t>
            </a:r>
            <a:endParaRPr kumimoji="0" lang="zh-CN" altLang="en-US" sz="20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ea"/>
            </a:endParaRPr>
          </a:p>
          <a:p>
            <a:pPr marL="742950" marR="0" lvl="1" indent="-285750" algn="l" defTabSz="914400" rtl="0" eaLnBrk="0" fontAlgn="base" latinLnBrk="0" hangingPunct="0">
              <a:lnSpc>
                <a:spcPct val="150000"/>
              </a:lnSpc>
              <a:spcBef>
                <a:spcPct val="20000"/>
              </a:spcBef>
              <a:spcAft>
                <a:spcPct val="0"/>
              </a:spcAft>
              <a:buClr>
                <a:schemeClr val="accent1"/>
              </a:buClr>
              <a:buSzTx/>
              <a:buFont typeface="Wingdings" panose="05000000000000000000" pitchFamily="2" charset="2"/>
              <a:buNone/>
              <a:defRPr/>
            </a:pPr>
            <a:endParaRPr kumimoji="0" lang="en-US" altLang="zh-CN" sz="26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ea"/>
            </a:endParaRPr>
          </a:p>
        </p:txBody>
      </p:sp>
      <p:graphicFrame>
        <p:nvGraphicFramePr>
          <p:cNvPr id="67587" name="Object 22"/>
          <p:cNvGraphicFramePr>
            <a:graphicFrameLocks noChangeAspect="1"/>
          </p:cNvGraphicFramePr>
          <p:nvPr/>
        </p:nvGraphicFramePr>
        <p:xfrm>
          <a:off x="1214438" y="3071813"/>
          <a:ext cx="7024687" cy="1676400"/>
        </p:xfrm>
        <a:graphic>
          <a:graphicData uri="http://schemas.openxmlformats.org/presentationml/2006/ole">
            <mc:AlternateContent xmlns:mc="http://schemas.openxmlformats.org/markup-compatibility/2006">
              <mc:Choice xmlns:v="urn:schemas-microsoft-com:vml" Requires="v">
                <p:oleObj spid="_x0000_s3108" name="" r:id="rId1" imgW="3721100" imgH="889000" progId="Equation.3">
                  <p:embed/>
                </p:oleObj>
              </mc:Choice>
              <mc:Fallback>
                <p:oleObj name="" r:id="rId1" imgW="3721100" imgH="889000" progId="Equation.3">
                  <p:embed/>
                  <p:pic>
                    <p:nvPicPr>
                      <p:cNvPr id="0" name="图片 3107"/>
                      <p:cNvPicPr/>
                      <p:nvPr/>
                    </p:nvPicPr>
                    <p:blipFill>
                      <a:blip r:embed="rId2"/>
                      <a:stretch>
                        <a:fillRect/>
                      </a:stretch>
                    </p:blipFill>
                    <p:spPr>
                      <a:xfrm>
                        <a:off x="1214438" y="3071813"/>
                        <a:ext cx="7024687" cy="1676400"/>
                      </a:xfrm>
                      <a:prstGeom prst="rect">
                        <a:avLst/>
                      </a:prstGeom>
                      <a:noFill/>
                      <a:ln w="38100">
                        <a:noFill/>
                        <a:miter/>
                      </a:ln>
                    </p:spPr>
                  </p:pic>
                </p:oleObj>
              </mc:Fallback>
            </mc:AlternateContent>
          </a:graphicData>
        </a:graphic>
      </p:graphicFrame>
      <p:pic>
        <p:nvPicPr>
          <p:cNvPr id="67588" name="图片 21" descr="Paul De Casteljau.jpg"/>
          <p:cNvPicPr>
            <a:picLocks noChangeAspect="1"/>
          </p:cNvPicPr>
          <p:nvPr/>
        </p:nvPicPr>
        <p:blipFill>
          <a:blip r:embed="rId3"/>
          <a:stretch>
            <a:fillRect/>
          </a:stretch>
        </p:blipFill>
        <p:spPr>
          <a:xfrm>
            <a:off x="7380288" y="188913"/>
            <a:ext cx="1609725" cy="2084387"/>
          </a:xfrm>
          <a:prstGeom prst="rect">
            <a:avLst/>
          </a:prstGeom>
          <a:noFill/>
          <a:ln w="9525">
            <a:noFill/>
          </a:ln>
        </p:spPr>
      </p:pic>
      <p:graphicFrame>
        <p:nvGraphicFramePr>
          <p:cNvPr id="67589" name="Object 2"/>
          <p:cNvGraphicFramePr/>
          <p:nvPr/>
        </p:nvGraphicFramePr>
        <p:xfrm>
          <a:off x="1000125" y="5500688"/>
          <a:ext cx="6240463" cy="498475"/>
        </p:xfrm>
        <a:graphic>
          <a:graphicData uri="http://schemas.openxmlformats.org/presentationml/2006/ole">
            <mc:AlternateContent xmlns:mc="http://schemas.openxmlformats.org/markup-compatibility/2006">
              <mc:Choice xmlns:v="urn:schemas-microsoft-com:vml" Requires="v">
                <p:oleObj spid="_x0000_s3109" name="" r:id="rId4" imgW="2705100" imgH="228600" progId="Equation.DSMT4">
                  <p:embed/>
                </p:oleObj>
              </mc:Choice>
              <mc:Fallback>
                <p:oleObj name="" r:id="rId4" imgW="2705100" imgH="228600" progId="Equation.DSMT4">
                  <p:embed/>
                  <p:pic>
                    <p:nvPicPr>
                      <p:cNvPr id="0" name="图片 3108"/>
                      <p:cNvPicPr/>
                      <p:nvPr/>
                    </p:nvPicPr>
                    <p:blipFill>
                      <a:blip r:embed="rId5"/>
                      <a:stretch>
                        <a:fillRect/>
                      </a:stretch>
                    </p:blipFill>
                    <p:spPr>
                      <a:xfrm>
                        <a:off x="1000125" y="5500688"/>
                        <a:ext cx="6240463" cy="498475"/>
                      </a:xfrm>
                      <a:prstGeom prst="rect">
                        <a:avLst/>
                      </a:prstGeom>
                      <a:noFill/>
                      <a:ln w="38100">
                        <a:noFill/>
                        <a:miter/>
                      </a:ln>
                    </p:spPr>
                  </p:pic>
                </p:oleObj>
              </mc:Fallback>
            </mc:AlternateContent>
          </a:graphicData>
        </a:graphic>
      </p:graphicFrame>
      <p:sp>
        <p:nvSpPr>
          <p:cNvPr id="67590" name="TextBox 11"/>
          <p:cNvSpPr txBox="1"/>
          <p:nvPr/>
        </p:nvSpPr>
        <p:spPr>
          <a:xfrm>
            <a:off x="3032125" y="5870575"/>
            <a:ext cx="865188" cy="522288"/>
          </a:xfrm>
          <a:prstGeom prst="rect">
            <a:avLst/>
          </a:prstGeom>
          <a:noFill/>
          <a:ln w="9525">
            <a:noFill/>
          </a:ln>
        </p:spPr>
        <p:txBody>
          <a:bodyPr anchor="t" anchorCtr="0">
            <a:spAutoFit/>
          </a:bodyPr>
          <a:p>
            <a:pPr>
              <a:buFontTx/>
            </a:pPr>
            <a:r>
              <a:rPr lang="zh-CN" altLang="en-US" sz="2800" dirty="0">
                <a:solidFill>
                  <a:schemeClr val="tx1"/>
                </a:solidFill>
                <a:latin typeface="楷体" panose="02010609060101010101" pitchFamily="49" charset="-122"/>
                <a:ea typeface="楷体" panose="02010609060101010101" pitchFamily="49" charset="-122"/>
              </a:rPr>
              <a:t>线</a:t>
            </a:r>
            <a:r>
              <a:rPr lang="en-US" altLang="zh-CN" sz="2800" dirty="0">
                <a:solidFill>
                  <a:schemeClr val="tx1"/>
                </a:solidFill>
                <a:latin typeface="楷体" panose="02010609060101010101" pitchFamily="49" charset="-122"/>
                <a:ea typeface="楷体" panose="02010609060101010101" pitchFamily="49" charset="-122"/>
              </a:rPr>
              <a:t>A</a:t>
            </a:r>
            <a:r>
              <a:rPr lang="zh-CN" altLang="en-US" sz="2800" dirty="0">
                <a:solidFill>
                  <a:schemeClr val="tx1"/>
                </a:solidFill>
                <a:latin typeface="楷体" panose="02010609060101010101" pitchFamily="49" charset="-122"/>
                <a:ea typeface="楷体" panose="02010609060101010101" pitchFamily="49" charset="-122"/>
              </a:rPr>
              <a:t> </a:t>
            </a:r>
            <a:endParaRPr lang="zh-CN" altLang="en-US" sz="2800" dirty="0">
              <a:solidFill>
                <a:schemeClr val="tx1"/>
              </a:solidFill>
              <a:latin typeface="楷体" panose="02010609060101010101" pitchFamily="49" charset="-122"/>
              <a:ea typeface="楷体" panose="02010609060101010101" pitchFamily="49" charset="-122"/>
            </a:endParaRPr>
          </a:p>
        </p:txBody>
      </p:sp>
      <p:sp>
        <p:nvSpPr>
          <p:cNvPr id="67591" name="TextBox 12"/>
          <p:cNvSpPr txBox="1"/>
          <p:nvPr/>
        </p:nvSpPr>
        <p:spPr>
          <a:xfrm>
            <a:off x="5624513" y="5870575"/>
            <a:ext cx="792162" cy="522288"/>
          </a:xfrm>
          <a:prstGeom prst="rect">
            <a:avLst/>
          </a:prstGeom>
          <a:noFill/>
          <a:ln w="9525">
            <a:noFill/>
          </a:ln>
        </p:spPr>
        <p:txBody>
          <a:bodyPr anchor="t" anchorCtr="0">
            <a:spAutoFit/>
          </a:bodyPr>
          <a:p>
            <a:pPr>
              <a:buFontTx/>
            </a:pPr>
            <a:r>
              <a:rPr lang="zh-CN" altLang="en-US" sz="2800" dirty="0">
                <a:solidFill>
                  <a:schemeClr val="tx1"/>
                </a:solidFill>
                <a:latin typeface="楷体" panose="02010609060101010101" pitchFamily="49" charset="-122"/>
                <a:ea typeface="楷体" panose="02010609060101010101" pitchFamily="49" charset="-122"/>
              </a:rPr>
              <a:t>线</a:t>
            </a:r>
            <a:r>
              <a:rPr lang="en-US" altLang="zh-CN" sz="2800" dirty="0">
                <a:solidFill>
                  <a:schemeClr val="tx1"/>
                </a:solidFill>
                <a:latin typeface="楷体" panose="02010609060101010101" pitchFamily="49" charset="-122"/>
                <a:ea typeface="楷体" panose="02010609060101010101" pitchFamily="49" charset="-122"/>
              </a:rPr>
              <a:t>B</a:t>
            </a:r>
            <a:r>
              <a:rPr lang="zh-CN" altLang="en-US" sz="2800" dirty="0">
                <a:solidFill>
                  <a:schemeClr val="tx1"/>
                </a:solidFill>
                <a:latin typeface="华文楷体" panose="02010600040101010101" pitchFamily="2" charset="-122"/>
                <a:ea typeface="华文楷体" panose="02010600040101010101" pitchFamily="2" charset="-122"/>
              </a:rPr>
              <a:t> </a:t>
            </a:r>
            <a:endParaRPr lang="zh-CN" altLang="en-US" sz="2800" dirty="0">
              <a:solidFill>
                <a:schemeClr val="tx1"/>
              </a:solidFill>
              <a:latin typeface="华文楷体" panose="02010600040101010101" pitchFamily="2" charset="-122"/>
              <a:ea typeface="华文楷体" panose="02010600040101010101" pitchFamily="2" charset="-122"/>
            </a:endParaRPr>
          </a:p>
        </p:txBody>
      </p:sp>
      <p:cxnSp>
        <p:nvCxnSpPr>
          <p:cNvPr id="14" name="直接连接符 13"/>
          <p:cNvCxnSpPr/>
          <p:nvPr/>
        </p:nvCxnSpPr>
        <p:spPr bwMode="auto">
          <a:xfrm>
            <a:off x="2786063" y="6000750"/>
            <a:ext cx="2016125" cy="0"/>
          </a:xfrm>
          <a:prstGeom prst="line">
            <a:avLst/>
          </a:prstGeom>
          <a:ln>
            <a:solidFill>
              <a:srgbClr val="000086"/>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auto">
          <a:xfrm>
            <a:off x="5072063" y="6000750"/>
            <a:ext cx="2016125" cy="0"/>
          </a:xfrm>
          <a:prstGeom prst="line">
            <a:avLst/>
          </a:prstGeom>
          <a:ln>
            <a:solidFill>
              <a:srgbClr val="000086"/>
            </a:solidFill>
          </a:ln>
        </p:spPr>
        <p:style>
          <a:lnRef idx="1">
            <a:schemeClr val="accent1"/>
          </a:lnRef>
          <a:fillRef idx="0">
            <a:schemeClr val="accent1"/>
          </a:fillRef>
          <a:effectRef idx="0">
            <a:schemeClr val="accent1"/>
          </a:effectRef>
          <a:fontRef idx="minor">
            <a:schemeClr val="tx1"/>
          </a:fontRef>
        </p:style>
      </p:cxnSp>
      <p:sp>
        <p:nvSpPr>
          <p:cNvPr id="67594" name="TextBox 15"/>
          <p:cNvSpPr txBox="1"/>
          <p:nvPr/>
        </p:nvSpPr>
        <p:spPr>
          <a:xfrm>
            <a:off x="928688" y="5072063"/>
            <a:ext cx="3571875" cy="461962"/>
          </a:xfrm>
          <a:prstGeom prst="rect">
            <a:avLst/>
          </a:prstGeom>
          <a:noFill/>
          <a:ln w="9525">
            <a:noFill/>
          </a:ln>
        </p:spPr>
        <p:txBody>
          <a:bodyPr anchor="t" anchorCtr="0">
            <a:spAutoFit/>
          </a:bodyPr>
          <a:p>
            <a:pPr>
              <a:buFontTx/>
            </a:pPr>
            <a:r>
              <a:rPr lang="en-US" altLang="en-US" sz="2400" u="sng" dirty="0">
                <a:solidFill>
                  <a:schemeClr val="tx1"/>
                </a:solidFill>
                <a:latin typeface="Times New Roman" panose="02020603050405020304" pitchFamily="18" charset="0"/>
                <a:ea typeface="楷体" panose="02010609060101010101" pitchFamily="49" charset="-122"/>
              </a:rPr>
              <a:t>以二次曲线为例</a:t>
            </a:r>
            <a:endParaRPr lang="en-US" altLang="en-US" sz="2400" u="sng" dirty="0">
              <a:solidFill>
                <a:schemeClr val="tx1"/>
              </a:solidFill>
              <a:latin typeface="Times New Roman" panose="02020603050405020304" pitchFamily="18" charset="0"/>
              <a:ea typeface="楷体" panose="02010609060101010101" pitchFamily="49" charset="-122"/>
            </a:endParaRPr>
          </a:p>
        </p:txBody>
      </p:sp>
    </p:spTree>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Rectangle 2"/>
          <p:cNvSpPr>
            <a:spLocks noGrp="1"/>
          </p:cNvSpPr>
          <p:nvPr>
            <p:ph type="title"/>
          </p:nvPr>
        </p:nvSpPr>
        <p:spPr>
          <a:xfrm>
            <a:off x="357188" y="214313"/>
            <a:ext cx="8602662" cy="906462"/>
          </a:xfrm>
        </p:spPr>
        <p:txBody>
          <a:bodyPr vert="horz" wrap="square" lIns="91440" tIns="45720" rIns="91440" bIns="45720" anchor="ctr" anchorCtr="0"/>
          <a:p>
            <a:pPr eaLnBrk="1" hangingPunct="1"/>
            <a:r>
              <a:rPr lang="zh-CN" altLang="en-US" sz="2800" b="1" dirty="0">
                <a:latin typeface="Times New Roman" panose="02020603050405020304" pitchFamily="18" charset="0"/>
                <a:ea typeface="楷体" panose="02010609060101010101" pitchFamily="49" charset="-122"/>
              </a:rPr>
              <a:t>离散生成</a:t>
            </a:r>
            <a:r>
              <a:rPr lang="en-US" altLang="zh-CN" sz="2800" b="1" dirty="0">
                <a:latin typeface="Times New Roman" panose="02020603050405020304" pitchFamily="18" charset="0"/>
                <a:ea typeface="楷体" panose="02010609060101010101" pitchFamily="49" charset="-122"/>
              </a:rPr>
              <a:t>Bezier</a:t>
            </a:r>
            <a:r>
              <a:rPr lang="zh-CN" altLang="en-US" sz="2800" b="1" dirty="0">
                <a:latin typeface="Times New Roman" panose="02020603050405020304" pitchFamily="18" charset="0"/>
                <a:ea typeface="楷体" panose="02010609060101010101" pitchFamily="49" charset="-122"/>
              </a:rPr>
              <a:t>的</a:t>
            </a:r>
            <a:r>
              <a:rPr lang="en-US" altLang="zh-CN" sz="2800" b="1" dirty="0">
                <a:latin typeface="Times New Roman" panose="02020603050405020304" pitchFamily="18" charset="0"/>
                <a:ea typeface="楷体" panose="02010609060101010101" pitchFamily="49" charset="-122"/>
              </a:rPr>
              <a:t>de Casteljau</a:t>
            </a:r>
            <a:r>
              <a:rPr lang="zh-CN" altLang="en-US" sz="2800" b="1" dirty="0">
                <a:latin typeface="Times New Roman" panose="02020603050405020304" pitchFamily="18" charset="0"/>
                <a:ea typeface="楷体" panose="02010609060101010101" pitchFamily="49" charset="-122"/>
              </a:rPr>
              <a:t>算法</a:t>
            </a:r>
            <a:endParaRPr lang="zh-CN" altLang="en-US" sz="2800" b="1" dirty="0">
              <a:latin typeface="Times New Roman" panose="02020603050405020304" pitchFamily="18" charset="0"/>
              <a:ea typeface="楷体" panose="02010609060101010101" pitchFamily="49" charset="-122"/>
            </a:endParaRPr>
          </a:p>
        </p:txBody>
      </p:sp>
      <p:sp>
        <p:nvSpPr>
          <p:cNvPr id="57346" name="Rectangle 3"/>
          <p:cNvSpPr>
            <a:spLocks noGrp="1"/>
          </p:cNvSpPr>
          <p:nvPr>
            <p:ph type="body" sz="half" idx="1"/>
          </p:nvPr>
        </p:nvSpPr>
        <p:spPr>
          <a:xfrm>
            <a:off x="381000" y="1066800"/>
            <a:ext cx="8289925" cy="524986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三次</a:t>
            </a:r>
            <a:r>
              <a:rPr kumimoji="0" lang="en-US" altLang="zh-CN" sz="28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Bezier</a:t>
            </a:r>
            <a:r>
              <a:rPr kumimoji="0" lang="zh-CN" altLang="en-US" sz="28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曲线的绘制</a:t>
            </a:r>
            <a:r>
              <a:rPr kumimoji="0" lang="en-US" altLang="zh-CN" sz="28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a:t>
            </a:r>
            <a:r>
              <a:rPr kumimoji="0" lang="zh-CN" altLang="en-US" sz="28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几何作图法</a:t>
            </a:r>
            <a:endParaRPr kumimoji="0" lang="zh-CN" altLang="en-US" sz="28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zh-CN" altLang="en-US" sz="245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Bezier</a:t>
            </a:r>
            <a:r>
              <a:rPr kumimoji="0" lang="zh-CN" altLang="en-US" sz="245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曲线的递推性</a:t>
            </a:r>
            <a:endParaRPr kumimoji="0" lang="zh-CN" altLang="en-US" sz="245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p:txBody>
      </p:sp>
      <p:graphicFrame>
        <p:nvGraphicFramePr>
          <p:cNvPr id="68611" name="Object 3"/>
          <p:cNvGraphicFramePr/>
          <p:nvPr/>
        </p:nvGraphicFramePr>
        <p:xfrm>
          <a:off x="1643063" y="3786188"/>
          <a:ext cx="5000625" cy="2909887"/>
        </p:xfrm>
        <a:graphic>
          <a:graphicData uri="http://schemas.openxmlformats.org/presentationml/2006/ole">
            <mc:AlternateContent xmlns:mc="http://schemas.openxmlformats.org/markup-compatibility/2006">
              <mc:Choice xmlns:v="urn:schemas-microsoft-com:vml" Requires="v">
                <p:oleObj spid="_x0000_s3153" name="" r:id="rId1" imgW="5581650" imgH="3390900" progId="Visio.Drawing.11">
                  <p:embed/>
                </p:oleObj>
              </mc:Choice>
              <mc:Fallback>
                <p:oleObj name="" r:id="rId1" imgW="5581650" imgH="3390900" progId="Visio.Drawing.11">
                  <p:embed/>
                  <p:pic>
                    <p:nvPicPr>
                      <p:cNvPr id="0" name="图片 3152"/>
                      <p:cNvPicPr/>
                      <p:nvPr/>
                    </p:nvPicPr>
                    <p:blipFill>
                      <a:blip r:embed="rId2"/>
                      <a:stretch>
                        <a:fillRect/>
                      </a:stretch>
                    </p:blipFill>
                    <p:spPr>
                      <a:xfrm>
                        <a:off x="1643063" y="3786188"/>
                        <a:ext cx="5000625" cy="2909887"/>
                      </a:xfrm>
                      <a:prstGeom prst="rect">
                        <a:avLst/>
                      </a:prstGeom>
                      <a:noFill/>
                      <a:ln w="38100">
                        <a:noFill/>
                        <a:miter/>
                      </a:ln>
                    </p:spPr>
                  </p:pic>
                </p:oleObj>
              </mc:Fallback>
            </mc:AlternateContent>
          </a:graphicData>
        </a:graphic>
      </p:graphicFrame>
      <p:sp>
        <p:nvSpPr>
          <p:cNvPr id="68612" name="TextBox 10"/>
          <p:cNvSpPr txBox="1"/>
          <p:nvPr/>
        </p:nvSpPr>
        <p:spPr>
          <a:xfrm>
            <a:off x="142875" y="2308225"/>
            <a:ext cx="9001125" cy="1354138"/>
          </a:xfrm>
          <a:prstGeom prst="rect">
            <a:avLst/>
          </a:prstGeom>
          <a:noFill/>
          <a:ln w="9525">
            <a:noFill/>
          </a:ln>
        </p:spPr>
        <p:txBody>
          <a:bodyPr anchor="t" anchorCtr="0">
            <a:spAutoFit/>
          </a:bodyPr>
          <a:p>
            <a:pPr>
              <a:lnSpc>
                <a:spcPct val="110000"/>
              </a:lnSpc>
              <a:spcBef>
                <a:spcPts val="300"/>
              </a:spcBef>
              <a:buFont typeface="Arial" panose="020B0604020202020204" pitchFamily="34" charset="0"/>
              <a:buChar char="•"/>
            </a:pPr>
            <a:r>
              <a:rPr lang="zh-CN" altLang="en-US" sz="2400" dirty="0">
                <a:solidFill>
                  <a:schemeClr val="tx1"/>
                </a:solidFill>
                <a:latin typeface="Times New Roman" panose="02020603050405020304" pitchFamily="18" charset="0"/>
                <a:ea typeface="楷体" panose="02010609060101010101" pitchFamily="49" charset="-122"/>
              </a:rPr>
              <a:t>将特征多边形三边依次按比例</a:t>
            </a:r>
            <a:r>
              <a:rPr lang="en-US" altLang="zh-CN" sz="2400" dirty="0">
                <a:solidFill>
                  <a:schemeClr val="tx1"/>
                </a:solidFill>
                <a:latin typeface="Times New Roman" panose="02020603050405020304" pitchFamily="18" charset="0"/>
                <a:ea typeface="楷体" panose="02010609060101010101" pitchFamily="49" charset="-122"/>
              </a:rPr>
              <a:t>t:1-t</a:t>
            </a:r>
            <a:r>
              <a:rPr lang="zh-CN" altLang="en-US" sz="2400" dirty="0">
                <a:solidFill>
                  <a:schemeClr val="tx1"/>
                </a:solidFill>
                <a:latin typeface="Times New Roman" panose="02020603050405020304" pitchFamily="18" charset="0"/>
                <a:ea typeface="楷体" panose="02010609060101010101" pitchFamily="49" charset="-122"/>
              </a:rPr>
              <a:t>分为两段，得点</a:t>
            </a:r>
            <a:r>
              <a:rPr lang="en-US" altLang="zh-CN" sz="2400" dirty="0">
                <a:solidFill>
                  <a:schemeClr val="tx1"/>
                </a:solidFill>
                <a:latin typeface="Times New Roman" panose="02020603050405020304" pitchFamily="18" charset="0"/>
                <a:ea typeface="楷体" panose="02010609060101010101" pitchFamily="49" charset="-122"/>
              </a:rPr>
              <a:t>P</a:t>
            </a:r>
            <a:r>
              <a:rPr lang="en-US" altLang="zh-CN" sz="2400" baseline="-25000" dirty="0">
                <a:solidFill>
                  <a:schemeClr val="tx1"/>
                </a:solidFill>
                <a:latin typeface="Times New Roman" panose="02020603050405020304" pitchFamily="18" charset="0"/>
                <a:ea typeface="楷体" panose="02010609060101010101" pitchFamily="49" charset="-122"/>
              </a:rPr>
              <a:t>0</a:t>
            </a:r>
            <a:r>
              <a:rPr lang="en-US" altLang="zh-CN" sz="2400" baseline="30000" dirty="0">
                <a:solidFill>
                  <a:schemeClr val="tx1"/>
                </a:solidFill>
                <a:latin typeface="Times New Roman" panose="02020603050405020304" pitchFamily="18" charset="0"/>
                <a:ea typeface="楷体" panose="02010609060101010101" pitchFamily="49" charset="-122"/>
              </a:rPr>
              <a:t>1</a:t>
            </a:r>
            <a:r>
              <a:rPr lang="en-US" altLang="zh-CN" sz="2400" dirty="0">
                <a:solidFill>
                  <a:schemeClr val="tx1"/>
                </a:solidFill>
                <a:latin typeface="Times New Roman" panose="02020603050405020304" pitchFamily="18" charset="0"/>
                <a:ea typeface="楷体" panose="02010609060101010101" pitchFamily="49" charset="-122"/>
              </a:rPr>
              <a:t>P</a:t>
            </a:r>
            <a:r>
              <a:rPr lang="en-US" altLang="zh-CN" sz="2400" baseline="-25000" dirty="0">
                <a:solidFill>
                  <a:schemeClr val="tx1"/>
                </a:solidFill>
                <a:latin typeface="Times New Roman" panose="02020603050405020304" pitchFamily="18" charset="0"/>
                <a:ea typeface="楷体" panose="02010609060101010101" pitchFamily="49" charset="-122"/>
              </a:rPr>
              <a:t>1</a:t>
            </a:r>
            <a:r>
              <a:rPr lang="en-US" altLang="zh-CN" sz="2400" baseline="30000" dirty="0">
                <a:solidFill>
                  <a:schemeClr val="tx1"/>
                </a:solidFill>
                <a:latin typeface="Times New Roman" panose="02020603050405020304" pitchFamily="18" charset="0"/>
                <a:ea typeface="楷体" panose="02010609060101010101" pitchFamily="49" charset="-122"/>
              </a:rPr>
              <a:t>1</a:t>
            </a:r>
            <a:r>
              <a:rPr lang="en-US" altLang="zh-CN" sz="2400" dirty="0">
                <a:solidFill>
                  <a:schemeClr val="tx1"/>
                </a:solidFill>
                <a:latin typeface="Times New Roman" panose="02020603050405020304" pitchFamily="18" charset="0"/>
                <a:ea typeface="楷体" panose="02010609060101010101" pitchFamily="49" charset="-122"/>
              </a:rPr>
              <a:t>P</a:t>
            </a:r>
            <a:r>
              <a:rPr lang="en-US" altLang="zh-CN" sz="2400" baseline="-25000" dirty="0">
                <a:solidFill>
                  <a:schemeClr val="tx1"/>
                </a:solidFill>
                <a:latin typeface="Times New Roman" panose="02020603050405020304" pitchFamily="18" charset="0"/>
                <a:ea typeface="楷体" panose="02010609060101010101" pitchFamily="49" charset="-122"/>
              </a:rPr>
              <a:t>2</a:t>
            </a:r>
            <a:r>
              <a:rPr lang="en-US" altLang="zh-CN" sz="2400" baseline="30000" dirty="0">
                <a:solidFill>
                  <a:schemeClr val="tx1"/>
                </a:solidFill>
                <a:latin typeface="Times New Roman" panose="02020603050405020304" pitchFamily="18" charset="0"/>
                <a:ea typeface="楷体" panose="02010609060101010101" pitchFamily="49" charset="-122"/>
              </a:rPr>
              <a:t>1</a:t>
            </a:r>
            <a:endParaRPr lang="en-US" altLang="zh-CN" sz="2400" baseline="30000" dirty="0">
              <a:solidFill>
                <a:schemeClr val="tx1"/>
              </a:solidFill>
              <a:latin typeface="Times New Roman" panose="02020603050405020304" pitchFamily="18" charset="0"/>
              <a:ea typeface="楷体" panose="02010609060101010101" pitchFamily="49" charset="-122"/>
            </a:endParaRPr>
          </a:p>
          <a:p>
            <a:pPr>
              <a:lnSpc>
                <a:spcPct val="110000"/>
              </a:lnSpc>
              <a:spcBef>
                <a:spcPts val="300"/>
              </a:spcBef>
              <a:buFont typeface="Arial" panose="020B0604020202020204" pitchFamily="34" charset="0"/>
              <a:buChar char="•"/>
            </a:pPr>
            <a:r>
              <a:rPr lang="zh-CN" altLang="en-US" sz="2400" dirty="0">
                <a:solidFill>
                  <a:schemeClr val="tx1"/>
                </a:solidFill>
                <a:latin typeface="Times New Roman" panose="02020603050405020304" pitchFamily="18" charset="0"/>
                <a:ea typeface="楷体" panose="02010609060101010101" pitchFamily="49" charset="-122"/>
              </a:rPr>
              <a:t>对边</a:t>
            </a:r>
            <a:r>
              <a:rPr lang="en-US" altLang="zh-CN" sz="2400" dirty="0">
                <a:solidFill>
                  <a:schemeClr val="tx1"/>
                </a:solidFill>
                <a:latin typeface="Times New Roman" panose="02020603050405020304" pitchFamily="18" charset="0"/>
                <a:ea typeface="楷体" panose="02010609060101010101" pitchFamily="49" charset="-122"/>
              </a:rPr>
              <a:t>P</a:t>
            </a:r>
            <a:r>
              <a:rPr lang="en-US" altLang="zh-CN" sz="2400" baseline="-25000" dirty="0">
                <a:solidFill>
                  <a:schemeClr val="tx1"/>
                </a:solidFill>
                <a:latin typeface="Times New Roman" panose="02020603050405020304" pitchFamily="18" charset="0"/>
                <a:ea typeface="楷体" panose="02010609060101010101" pitchFamily="49" charset="-122"/>
              </a:rPr>
              <a:t>0</a:t>
            </a:r>
            <a:r>
              <a:rPr lang="en-US" altLang="zh-CN" sz="2400" baseline="30000" dirty="0">
                <a:solidFill>
                  <a:schemeClr val="tx1"/>
                </a:solidFill>
                <a:latin typeface="Times New Roman" panose="02020603050405020304" pitchFamily="18" charset="0"/>
                <a:ea typeface="楷体" panose="02010609060101010101" pitchFamily="49" charset="-122"/>
              </a:rPr>
              <a:t>1</a:t>
            </a:r>
            <a:r>
              <a:rPr lang="en-US" altLang="zh-CN" sz="2400" dirty="0">
                <a:solidFill>
                  <a:schemeClr val="tx1"/>
                </a:solidFill>
                <a:latin typeface="Times New Roman" panose="02020603050405020304" pitchFamily="18" charset="0"/>
                <a:ea typeface="楷体" panose="02010609060101010101" pitchFamily="49" charset="-122"/>
              </a:rPr>
              <a:t>P</a:t>
            </a:r>
            <a:r>
              <a:rPr lang="en-US" altLang="zh-CN" sz="2400" baseline="-25000" dirty="0">
                <a:solidFill>
                  <a:schemeClr val="tx1"/>
                </a:solidFill>
                <a:latin typeface="Times New Roman" panose="02020603050405020304" pitchFamily="18" charset="0"/>
                <a:ea typeface="楷体" panose="02010609060101010101" pitchFamily="49" charset="-122"/>
              </a:rPr>
              <a:t>1</a:t>
            </a:r>
            <a:r>
              <a:rPr lang="en-US" altLang="zh-CN" sz="2400" baseline="30000" dirty="0">
                <a:solidFill>
                  <a:schemeClr val="tx1"/>
                </a:solidFill>
                <a:latin typeface="Times New Roman" panose="02020603050405020304" pitchFamily="18" charset="0"/>
                <a:ea typeface="楷体" panose="02010609060101010101" pitchFamily="49" charset="-122"/>
              </a:rPr>
              <a:t>1</a:t>
            </a:r>
            <a:r>
              <a:rPr lang="zh-CN" altLang="en-US" sz="2400" dirty="0">
                <a:solidFill>
                  <a:schemeClr val="tx1"/>
                </a:solidFill>
                <a:latin typeface="Times New Roman" panose="02020603050405020304" pitchFamily="18" charset="0"/>
                <a:ea typeface="楷体" panose="02010609060101010101" pitchFamily="49" charset="-122"/>
              </a:rPr>
              <a:t>和</a:t>
            </a:r>
            <a:r>
              <a:rPr lang="en-US" altLang="zh-CN" sz="2400" dirty="0">
                <a:solidFill>
                  <a:schemeClr val="tx1"/>
                </a:solidFill>
                <a:latin typeface="Times New Roman" panose="02020603050405020304" pitchFamily="18" charset="0"/>
                <a:ea typeface="楷体" panose="02010609060101010101" pitchFamily="49" charset="-122"/>
              </a:rPr>
              <a:t>P</a:t>
            </a:r>
            <a:r>
              <a:rPr lang="en-US" altLang="zh-CN" sz="2400" baseline="-25000" dirty="0">
                <a:solidFill>
                  <a:schemeClr val="tx1"/>
                </a:solidFill>
                <a:latin typeface="Times New Roman" panose="02020603050405020304" pitchFamily="18" charset="0"/>
                <a:ea typeface="楷体" panose="02010609060101010101" pitchFamily="49" charset="-122"/>
              </a:rPr>
              <a:t>1</a:t>
            </a:r>
            <a:r>
              <a:rPr lang="en-US" altLang="zh-CN" sz="2400" baseline="30000" dirty="0">
                <a:solidFill>
                  <a:schemeClr val="tx1"/>
                </a:solidFill>
                <a:latin typeface="Times New Roman" panose="02020603050405020304" pitchFamily="18" charset="0"/>
                <a:ea typeface="楷体" panose="02010609060101010101" pitchFamily="49" charset="-122"/>
              </a:rPr>
              <a:t>1</a:t>
            </a:r>
            <a:r>
              <a:rPr lang="en-US" altLang="zh-CN" sz="2400" dirty="0">
                <a:solidFill>
                  <a:schemeClr val="tx1"/>
                </a:solidFill>
                <a:latin typeface="Times New Roman" panose="02020603050405020304" pitchFamily="18" charset="0"/>
                <a:ea typeface="楷体" panose="02010609060101010101" pitchFamily="49" charset="-122"/>
              </a:rPr>
              <a:t>P</a:t>
            </a:r>
            <a:r>
              <a:rPr lang="en-US" altLang="zh-CN" sz="2400" baseline="-25000" dirty="0">
                <a:solidFill>
                  <a:schemeClr val="tx1"/>
                </a:solidFill>
                <a:latin typeface="Times New Roman" panose="02020603050405020304" pitchFamily="18" charset="0"/>
                <a:ea typeface="楷体" panose="02010609060101010101" pitchFamily="49" charset="-122"/>
              </a:rPr>
              <a:t>2</a:t>
            </a:r>
            <a:r>
              <a:rPr lang="en-US" altLang="zh-CN" sz="2400" baseline="30000" dirty="0">
                <a:solidFill>
                  <a:schemeClr val="tx1"/>
                </a:solidFill>
                <a:latin typeface="Times New Roman" panose="02020603050405020304" pitchFamily="18" charset="0"/>
                <a:ea typeface="楷体" panose="02010609060101010101" pitchFamily="49" charset="-122"/>
              </a:rPr>
              <a:t>1</a:t>
            </a:r>
            <a:r>
              <a:rPr lang="zh-CN" altLang="en-US" sz="2400" dirty="0">
                <a:solidFill>
                  <a:schemeClr val="tx1"/>
                </a:solidFill>
                <a:latin typeface="Times New Roman" panose="02020603050405020304" pitchFamily="18" charset="0"/>
                <a:ea typeface="楷体" panose="02010609060101010101" pitchFamily="49" charset="-122"/>
              </a:rPr>
              <a:t>分别再按比例</a:t>
            </a:r>
            <a:r>
              <a:rPr lang="en-US" altLang="zh-CN" sz="2400" dirty="0">
                <a:solidFill>
                  <a:schemeClr val="tx1"/>
                </a:solidFill>
                <a:latin typeface="Times New Roman" panose="02020603050405020304" pitchFamily="18" charset="0"/>
                <a:ea typeface="楷体" panose="02010609060101010101" pitchFamily="49" charset="-122"/>
              </a:rPr>
              <a:t>t:1-t</a:t>
            </a:r>
            <a:r>
              <a:rPr lang="zh-CN" altLang="en-US" sz="2400" dirty="0">
                <a:solidFill>
                  <a:schemeClr val="tx1"/>
                </a:solidFill>
                <a:latin typeface="Times New Roman" panose="02020603050405020304" pitchFamily="18" charset="0"/>
                <a:ea typeface="楷体" panose="02010609060101010101" pitchFamily="49" charset="-122"/>
              </a:rPr>
              <a:t>分为两段，得点</a:t>
            </a:r>
            <a:r>
              <a:rPr lang="en-US" altLang="zh-CN" sz="2400" dirty="0">
                <a:solidFill>
                  <a:schemeClr val="tx1"/>
                </a:solidFill>
                <a:latin typeface="Times New Roman" panose="02020603050405020304" pitchFamily="18" charset="0"/>
                <a:ea typeface="楷体" panose="02010609060101010101" pitchFamily="49" charset="-122"/>
              </a:rPr>
              <a:t>P</a:t>
            </a:r>
            <a:r>
              <a:rPr lang="en-US" altLang="zh-CN" sz="2400" baseline="-25000" dirty="0">
                <a:solidFill>
                  <a:schemeClr val="tx1"/>
                </a:solidFill>
                <a:latin typeface="Times New Roman" panose="02020603050405020304" pitchFamily="18" charset="0"/>
                <a:ea typeface="楷体" panose="02010609060101010101" pitchFamily="49" charset="-122"/>
              </a:rPr>
              <a:t>0</a:t>
            </a:r>
            <a:r>
              <a:rPr lang="en-US" altLang="zh-CN" sz="2400" baseline="30000" dirty="0">
                <a:solidFill>
                  <a:schemeClr val="tx1"/>
                </a:solidFill>
                <a:latin typeface="Times New Roman" panose="02020603050405020304" pitchFamily="18" charset="0"/>
                <a:ea typeface="楷体" panose="02010609060101010101" pitchFamily="49" charset="-122"/>
              </a:rPr>
              <a:t>2</a:t>
            </a:r>
            <a:r>
              <a:rPr lang="en-US" altLang="zh-CN" sz="2400" dirty="0">
                <a:solidFill>
                  <a:schemeClr val="tx1"/>
                </a:solidFill>
                <a:latin typeface="Times New Roman" panose="02020603050405020304" pitchFamily="18" charset="0"/>
                <a:ea typeface="楷体" panose="02010609060101010101" pitchFamily="49" charset="-122"/>
              </a:rPr>
              <a:t>P</a:t>
            </a:r>
            <a:r>
              <a:rPr lang="en-US" altLang="zh-CN" sz="2400" baseline="-25000" dirty="0">
                <a:solidFill>
                  <a:schemeClr val="tx1"/>
                </a:solidFill>
                <a:latin typeface="Times New Roman" panose="02020603050405020304" pitchFamily="18" charset="0"/>
                <a:ea typeface="楷体" panose="02010609060101010101" pitchFamily="49" charset="-122"/>
              </a:rPr>
              <a:t>1</a:t>
            </a:r>
            <a:r>
              <a:rPr lang="en-US" altLang="zh-CN" sz="2400" baseline="30000" dirty="0">
                <a:solidFill>
                  <a:schemeClr val="tx1"/>
                </a:solidFill>
                <a:latin typeface="Times New Roman" panose="02020603050405020304" pitchFamily="18" charset="0"/>
                <a:ea typeface="楷体" panose="02010609060101010101" pitchFamily="49" charset="-122"/>
              </a:rPr>
              <a:t>2</a:t>
            </a:r>
            <a:endParaRPr lang="en-US" altLang="zh-CN" sz="2400" baseline="30000" dirty="0">
              <a:solidFill>
                <a:schemeClr val="tx1"/>
              </a:solidFill>
              <a:latin typeface="Times New Roman" panose="02020603050405020304" pitchFamily="18" charset="0"/>
              <a:ea typeface="楷体" panose="02010609060101010101" pitchFamily="49" charset="-122"/>
            </a:endParaRPr>
          </a:p>
          <a:p>
            <a:pPr>
              <a:lnSpc>
                <a:spcPct val="110000"/>
              </a:lnSpc>
              <a:spcBef>
                <a:spcPts val="300"/>
              </a:spcBef>
              <a:buFont typeface="Arial" panose="020B0604020202020204" pitchFamily="34" charset="0"/>
              <a:buChar char="•"/>
            </a:pPr>
            <a:r>
              <a:rPr lang="zh-CN" altLang="en-US" sz="2400" dirty="0">
                <a:solidFill>
                  <a:schemeClr val="tx1"/>
                </a:solidFill>
                <a:latin typeface="Times New Roman" panose="02020603050405020304" pitchFamily="18" charset="0"/>
                <a:ea typeface="楷体" panose="02010609060101010101" pitchFamily="49" charset="-122"/>
              </a:rPr>
              <a:t>对边</a:t>
            </a:r>
            <a:r>
              <a:rPr lang="en-US" altLang="zh-CN" sz="2400" dirty="0">
                <a:solidFill>
                  <a:schemeClr val="tx1"/>
                </a:solidFill>
                <a:latin typeface="Times New Roman" panose="02020603050405020304" pitchFamily="18" charset="0"/>
                <a:ea typeface="楷体" panose="02010609060101010101" pitchFamily="49" charset="-122"/>
              </a:rPr>
              <a:t>P</a:t>
            </a:r>
            <a:r>
              <a:rPr lang="en-US" altLang="zh-CN" sz="2400" baseline="-25000" dirty="0">
                <a:solidFill>
                  <a:schemeClr val="tx1"/>
                </a:solidFill>
                <a:latin typeface="Times New Roman" panose="02020603050405020304" pitchFamily="18" charset="0"/>
                <a:ea typeface="楷体" panose="02010609060101010101" pitchFamily="49" charset="-122"/>
              </a:rPr>
              <a:t>0</a:t>
            </a:r>
            <a:r>
              <a:rPr lang="en-US" altLang="zh-CN" sz="2400" baseline="30000" dirty="0">
                <a:solidFill>
                  <a:schemeClr val="tx1"/>
                </a:solidFill>
                <a:latin typeface="Times New Roman" panose="02020603050405020304" pitchFamily="18" charset="0"/>
                <a:ea typeface="楷体" panose="02010609060101010101" pitchFamily="49" charset="-122"/>
              </a:rPr>
              <a:t>2</a:t>
            </a:r>
            <a:r>
              <a:rPr lang="en-US" altLang="zh-CN" sz="2400" dirty="0">
                <a:solidFill>
                  <a:schemeClr val="tx1"/>
                </a:solidFill>
                <a:latin typeface="Times New Roman" panose="02020603050405020304" pitchFamily="18" charset="0"/>
                <a:ea typeface="楷体" panose="02010609060101010101" pitchFamily="49" charset="-122"/>
              </a:rPr>
              <a:t>P</a:t>
            </a:r>
            <a:r>
              <a:rPr lang="en-US" altLang="zh-CN" sz="2400" baseline="-25000" dirty="0">
                <a:solidFill>
                  <a:schemeClr val="tx1"/>
                </a:solidFill>
                <a:latin typeface="Times New Roman" panose="02020603050405020304" pitchFamily="18" charset="0"/>
                <a:ea typeface="楷体" panose="02010609060101010101" pitchFamily="49" charset="-122"/>
              </a:rPr>
              <a:t>1</a:t>
            </a:r>
            <a:r>
              <a:rPr lang="en-US" altLang="zh-CN" sz="2400" baseline="30000" dirty="0">
                <a:solidFill>
                  <a:schemeClr val="tx1"/>
                </a:solidFill>
                <a:latin typeface="Times New Roman" panose="02020603050405020304" pitchFamily="18" charset="0"/>
                <a:ea typeface="楷体" panose="02010609060101010101" pitchFamily="49" charset="-122"/>
              </a:rPr>
              <a:t>2</a:t>
            </a:r>
            <a:r>
              <a:rPr lang="zh-CN" altLang="en-US" sz="2400" dirty="0">
                <a:solidFill>
                  <a:schemeClr val="tx1"/>
                </a:solidFill>
                <a:latin typeface="Times New Roman" panose="02020603050405020304" pitchFamily="18" charset="0"/>
                <a:ea typeface="楷体" panose="02010609060101010101" pitchFamily="49" charset="-122"/>
              </a:rPr>
              <a:t>再按比例</a:t>
            </a:r>
            <a:r>
              <a:rPr lang="en-US" altLang="zh-CN" sz="2400" dirty="0">
                <a:solidFill>
                  <a:schemeClr val="tx1"/>
                </a:solidFill>
                <a:latin typeface="Times New Roman" panose="02020603050405020304" pitchFamily="18" charset="0"/>
                <a:ea typeface="楷体" panose="02010609060101010101" pitchFamily="49" charset="-122"/>
              </a:rPr>
              <a:t>t:1-t</a:t>
            </a:r>
            <a:r>
              <a:rPr lang="zh-CN" altLang="en-US" sz="2400" dirty="0">
                <a:solidFill>
                  <a:schemeClr val="tx1"/>
                </a:solidFill>
                <a:latin typeface="Times New Roman" panose="02020603050405020304" pitchFamily="18" charset="0"/>
                <a:ea typeface="楷体" panose="02010609060101010101" pitchFamily="49" charset="-122"/>
              </a:rPr>
              <a:t>分为两段得点</a:t>
            </a:r>
            <a:r>
              <a:rPr lang="en-US" altLang="zh-CN" sz="2400" dirty="0">
                <a:solidFill>
                  <a:schemeClr val="tx1"/>
                </a:solidFill>
                <a:latin typeface="Times New Roman" panose="02020603050405020304" pitchFamily="18" charset="0"/>
                <a:ea typeface="楷体" panose="02010609060101010101" pitchFamily="49" charset="-122"/>
              </a:rPr>
              <a:t>P</a:t>
            </a:r>
            <a:r>
              <a:rPr lang="en-US" altLang="zh-CN" sz="2400" baseline="-25000" dirty="0">
                <a:solidFill>
                  <a:schemeClr val="tx1"/>
                </a:solidFill>
                <a:latin typeface="Times New Roman" panose="02020603050405020304" pitchFamily="18" charset="0"/>
                <a:ea typeface="楷体" panose="02010609060101010101" pitchFamily="49" charset="-122"/>
              </a:rPr>
              <a:t>0</a:t>
            </a:r>
            <a:r>
              <a:rPr lang="en-US" altLang="zh-CN" sz="2400" baseline="30000" dirty="0">
                <a:solidFill>
                  <a:schemeClr val="tx1"/>
                </a:solidFill>
                <a:latin typeface="Times New Roman" panose="02020603050405020304" pitchFamily="18" charset="0"/>
                <a:ea typeface="楷体" panose="02010609060101010101" pitchFamily="49" charset="-122"/>
              </a:rPr>
              <a:t>2</a:t>
            </a:r>
            <a:r>
              <a:rPr lang="en-US" altLang="zh-CN" sz="2400" dirty="0">
                <a:solidFill>
                  <a:schemeClr val="tx1"/>
                </a:solidFill>
                <a:latin typeface="Times New Roman" panose="02020603050405020304" pitchFamily="18" charset="0"/>
                <a:ea typeface="楷体" panose="02010609060101010101" pitchFamily="49" charset="-122"/>
              </a:rPr>
              <a:t>P</a:t>
            </a:r>
            <a:r>
              <a:rPr lang="en-US" altLang="zh-CN" sz="2400" baseline="-25000" dirty="0">
                <a:solidFill>
                  <a:schemeClr val="tx1"/>
                </a:solidFill>
                <a:latin typeface="Times New Roman" panose="02020603050405020304" pitchFamily="18" charset="0"/>
                <a:ea typeface="楷体" panose="02010609060101010101" pitchFamily="49" charset="-122"/>
              </a:rPr>
              <a:t>1</a:t>
            </a:r>
            <a:r>
              <a:rPr lang="en-US" altLang="zh-CN" sz="2400" baseline="30000" dirty="0">
                <a:solidFill>
                  <a:schemeClr val="tx1"/>
                </a:solidFill>
                <a:latin typeface="Times New Roman" panose="02020603050405020304" pitchFamily="18" charset="0"/>
                <a:ea typeface="楷体" panose="02010609060101010101" pitchFamily="49" charset="-122"/>
              </a:rPr>
              <a:t>2</a:t>
            </a:r>
            <a:r>
              <a:rPr lang="zh-CN" altLang="en-US" sz="2400" dirty="0">
                <a:solidFill>
                  <a:schemeClr val="tx1"/>
                </a:solidFill>
                <a:latin typeface="Times New Roman" panose="02020603050405020304" pitchFamily="18" charset="0"/>
                <a:ea typeface="楷体" panose="02010609060101010101" pitchFamily="49" charset="-122"/>
              </a:rPr>
              <a:t>，即为</a:t>
            </a:r>
            <a:r>
              <a:rPr lang="en-US" altLang="zh-CN" sz="2400" dirty="0">
                <a:solidFill>
                  <a:schemeClr val="tx1"/>
                </a:solidFill>
                <a:latin typeface="Times New Roman" panose="02020603050405020304" pitchFamily="18" charset="0"/>
                <a:ea typeface="楷体" panose="02010609060101010101" pitchFamily="49" charset="-122"/>
              </a:rPr>
              <a:t>t</a:t>
            </a:r>
            <a:r>
              <a:rPr lang="zh-CN" altLang="en-US" sz="2400" dirty="0">
                <a:solidFill>
                  <a:schemeClr val="tx1"/>
                </a:solidFill>
                <a:latin typeface="Times New Roman" panose="02020603050405020304" pitchFamily="18" charset="0"/>
                <a:ea typeface="楷体" panose="02010609060101010101" pitchFamily="49" charset="-122"/>
              </a:rPr>
              <a:t>对应型值点</a:t>
            </a:r>
            <a:endParaRPr lang="zh-CN" altLang="en-US" sz="2400" dirty="0">
              <a:solidFill>
                <a:schemeClr val="tx1"/>
              </a:solidFill>
              <a:latin typeface="Times New Roman" panose="02020603050405020304" pitchFamily="18" charset="0"/>
              <a:ea typeface="楷体" panose="02010609060101010101" pitchFamily="49" charset="-122"/>
            </a:endParaRPr>
          </a:p>
        </p:txBody>
      </p:sp>
      <p:sp>
        <p:nvSpPr>
          <p:cNvPr id="68613" name="TextBox 15"/>
          <p:cNvSpPr txBox="1"/>
          <p:nvPr/>
        </p:nvSpPr>
        <p:spPr>
          <a:xfrm>
            <a:off x="142875" y="1989138"/>
            <a:ext cx="3571875" cy="461962"/>
          </a:xfrm>
          <a:prstGeom prst="rect">
            <a:avLst/>
          </a:prstGeom>
          <a:noFill/>
          <a:ln w="9525">
            <a:noFill/>
          </a:ln>
        </p:spPr>
        <p:txBody>
          <a:bodyPr anchor="t" anchorCtr="0">
            <a:spAutoFit/>
          </a:bodyPr>
          <a:p>
            <a:pPr>
              <a:buFontTx/>
            </a:pPr>
            <a:r>
              <a:rPr lang="en-US" altLang="en-US" sz="2400" u="sng" dirty="0">
                <a:solidFill>
                  <a:srgbClr val="0000FF"/>
                </a:solidFill>
                <a:latin typeface="Times New Roman" panose="02020603050405020304" pitchFamily="18" charset="0"/>
                <a:ea typeface="楷体" panose="02010609060101010101" pitchFamily="49" charset="-122"/>
              </a:rPr>
              <a:t>以二次曲线为例</a:t>
            </a:r>
            <a:endParaRPr lang="en-US" altLang="en-US" sz="2400" u="sng" dirty="0">
              <a:solidFill>
                <a:srgbClr val="0000FF"/>
              </a:solidFill>
              <a:latin typeface="Times New Roman" panose="02020603050405020304" pitchFamily="18" charset="0"/>
              <a:ea typeface="楷体" panose="02010609060101010101" pitchFamily="49" charset="-122"/>
            </a:endParaRPr>
          </a:p>
        </p:txBody>
      </p:sp>
    </p:spTree>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Rectangle 2"/>
          <p:cNvSpPr>
            <a:spLocks noGrp="1"/>
          </p:cNvSpPr>
          <p:nvPr>
            <p:ph type="title"/>
          </p:nvPr>
        </p:nvSpPr>
        <p:spPr/>
        <p:txBody>
          <a:bodyPr vert="horz" wrap="square" lIns="91440" tIns="45720" rIns="91440" bIns="45720" anchor="ctr" anchorCtr="0"/>
          <a:p>
            <a:pPr>
              <a:lnSpc>
                <a:spcPct val="150000"/>
              </a:lnSpc>
              <a:spcBef>
                <a:spcPct val="20000"/>
              </a:spcBef>
            </a:pPr>
            <a:r>
              <a:rPr lang="en-US" altLang="zh-CN" sz="2800" kern="1200" dirty="0">
                <a:latin typeface="Times New Roman" panose="02020603050405020304" pitchFamily="18" charset="0"/>
                <a:ea typeface="楷体" panose="02010609060101010101" pitchFamily="49" charset="-122"/>
                <a:cs typeface="+mj-cs"/>
              </a:rPr>
              <a:t>Bezier曲线--德卡斯特里奥</a:t>
            </a:r>
            <a:endParaRPr lang="en-US" altLang="zh-CN" sz="2800" kern="1200" dirty="0">
              <a:latin typeface="Times New Roman" panose="02020603050405020304" pitchFamily="18" charset="0"/>
              <a:ea typeface="楷体" panose="02010609060101010101" pitchFamily="49" charset="-122"/>
              <a:cs typeface="+mj-cs"/>
            </a:endParaRPr>
          </a:p>
        </p:txBody>
      </p:sp>
      <p:sp>
        <p:nvSpPr>
          <p:cNvPr id="69634" name="Rectangle 3"/>
          <p:cNvSpPr>
            <a:spLocks noGrp="1"/>
          </p:cNvSpPr>
          <p:nvPr>
            <p:ph idx="1"/>
          </p:nvPr>
        </p:nvSpPr>
        <p:spPr>
          <a:xfrm>
            <a:off x="457200" y="1489075"/>
            <a:ext cx="8229600" cy="4530725"/>
          </a:xfrm>
        </p:spPr>
        <p:txBody>
          <a:bodyPr vert="horz" wrap="square" lIns="91440" tIns="45720" rIns="91440" bIns="45720" anchor="t" anchorCtr="0"/>
          <a:p>
            <a:r>
              <a:rPr lang="zh-CN" altLang="en-US" sz="2400" b="1" kern="1200" dirty="0">
                <a:latin typeface="华文楷体" panose="02010600040101010101" pitchFamily="2" charset="-122"/>
                <a:ea typeface="华文楷体" panose="02010600040101010101" pitchFamily="2" charset="-122"/>
                <a:cs typeface="+mn-cs"/>
              </a:rPr>
              <a:t>三次</a:t>
            </a:r>
            <a:r>
              <a:rPr lang="en-US" altLang="zh-CN" sz="2400" b="1" kern="1200" dirty="0">
                <a:latin typeface="华文楷体" panose="02010600040101010101" pitchFamily="2" charset="-122"/>
                <a:ea typeface="华文楷体" panose="02010600040101010101" pitchFamily="2" charset="-122"/>
                <a:cs typeface="+mn-cs"/>
              </a:rPr>
              <a:t>Bezier</a:t>
            </a:r>
            <a:r>
              <a:rPr lang="zh-CN" altLang="en-US" sz="2400" b="1" kern="1200" dirty="0">
                <a:latin typeface="华文楷体" panose="02010600040101010101" pitchFamily="2" charset="-122"/>
                <a:ea typeface="华文楷体" panose="02010600040101010101" pitchFamily="2" charset="-122"/>
                <a:cs typeface="+mn-cs"/>
              </a:rPr>
              <a:t>的几何作图法</a:t>
            </a:r>
            <a:endParaRPr lang="en-US" altLang="zh-CN" sz="2400" b="1" kern="1200" dirty="0">
              <a:latin typeface="华文楷体" panose="02010600040101010101" pitchFamily="2" charset="-122"/>
              <a:ea typeface="华文楷体" panose="02010600040101010101" pitchFamily="2" charset="-122"/>
              <a:cs typeface="+mn-cs"/>
            </a:endParaRPr>
          </a:p>
          <a:p>
            <a:pPr lvl="1"/>
            <a:r>
              <a:rPr lang="en-US" altLang="zh-CN" b="1" kern="1200" dirty="0">
                <a:latin typeface="华文楷体" panose="02010600040101010101" pitchFamily="2" charset="-122"/>
                <a:ea typeface="华文楷体" panose="02010600040101010101" pitchFamily="2" charset="-122"/>
                <a:cs typeface="+mn-cs"/>
              </a:rPr>
              <a:t>n</a:t>
            </a:r>
            <a:r>
              <a:rPr lang="zh-CN" altLang="en-US" b="1" kern="1200" dirty="0">
                <a:latin typeface="华文楷体" panose="02010600040101010101" pitchFamily="2" charset="-122"/>
                <a:ea typeface="华文楷体" panose="02010600040101010101" pitchFamily="2" charset="-122"/>
                <a:cs typeface="+mn-cs"/>
              </a:rPr>
              <a:t>＝</a:t>
            </a:r>
            <a:r>
              <a:rPr lang="en-US" altLang="zh-CN" b="1" kern="1200" dirty="0">
                <a:latin typeface="华文楷体" panose="02010600040101010101" pitchFamily="2" charset="-122"/>
                <a:ea typeface="华文楷体" panose="02010600040101010101" pitchFamily="2" charset="-122"/>
                <a:cs typeface="+mn-cs"/>
              </a:rPr>
              <a:t>3</a:t>
            </a:r>
            <a:r>
              <a:rPr lang="zh-CN" altLang="en-US" b="1" kern="1200" dirty="0">
                <a:latin typeface="华文楷体" panose="02010600040101010101" pitchFamily="2" charset="-122"/>
                <a:ea typeface="华文楷体" panose="02010600040101010101" pitchFamily="2" charset="-122"/>
                <a:cs typeface="+mn-cs"/>
              </a:rPr>
              <a:t>的三次</a:t>
            </a:r>
            <a:r>
              <a:rPr lang="en-US" altLang="zh-CN" b="1" kern="1200" dirty="0">
                <a:latin typeface="华文楷体" panose="02010600040101010101" pitchFamily="2" charset="-122"/>
                <a:ea typeface="华文楷体" panose="02010600040101010101" pitchFamily="2" charset="-122"/>
                <a:cs typeface="+mn-cs"/>
              </a:rPr>
              <a:t>Bezier</a:t>
            </a:r>
            <a:r>
              <a:rPr lang="zh-CN" altLang="en-US" b="1" kern="1200" dirty="0">
                <a:latin typeface="华文楷体" panose="02010600040101010101" pitchFamily="2" charset="-122"/>
                <a:ea typeface="华文楷体" panose="02010600040101010101" pitchFamily="2" charset="-122"/>
                <a:cs typeface="+mn-cs"/>
              </a:rPr>
              <a:t>曲线：取</a:t>
            </a:r>
            <a:r>
              <a:rPr lang="en-US" altLang="zh-CN" b="1" kern="1200" dirty="0">
                <a:latin typeface="华文楷体" panose="02010600040101010101" pitchFamily="2" charset="-122"/>
                <a:ea typeface="华文楷体" panose="02010600040101010101" pitchFamily="2" charset="-122"/>
                <a:cs typeface="+mn-cs"/>
              </a:rPr>
              <a:t>t=0</a:t>
            </a:r>
            <a:r>
              <a:rPr lang="zh-CN" altLang="en-US" b="1" kern="1200" dirty="0">
                <a:latin typeface="华文楷体" panose="02010600040101010101" pitchFamily="2" charset="-122"/>
                <a:ea typeface="华文楷体" panose="02010600040101010101" pitchFamily="2" charset="-122"/>
                <a:cs typeface="+mn-cs"/>
              </a:rPr>
              <a:t>，</a:t>
            </a:r>
            <a:r>
              <a:rPr lang="en-US" altLang="zh-CN" b="1" kern="1200" dirty="0">
                <a:latin typeface="华文楷体" panose="02010600040101010101" pitchFamily="2" charset="-122"/>
                <a:ea typeface="华文楷体" panose="02010600040101010101" pitchFamily="2" charset="-122"/>
                <a:cs typeface="+mn-cs"/>
              </a:rPr>
              <a:t>t</a:t>
            </a:r>
            <a:r>
              <a:rPr lang="zh-CN" altLang="en-US" b="1" kern="1200" dirty="0">
                <a:latin typeface="华文楷体" panose="02010600040101010101" pitchFamily="2" charset="-122"/>
                <a:ea typeface="华文楷体" panose="02010600040101010101" pitchFamily="2" charset="-122"/>
                <a:cs typeface="+mn-cs"/>
              </a:rPr>
              <a:t>＝</a:t>
            </a:r>
            <a:r>
              <a:rPr lang="en-US" altLang="zh-CN" b="1" kern="1200" dirty="0">
                <a:latin typeface="华文楷体" panose="02010600040101010101" pitchFamily="2" charset="-122"/>
                <a:ea typeface="华文楷体" panose="02010600040101010101" pitchFamily="2" charset="-122"/>
                <a:cs typeface="+mn-cs"/>
              </a:rPr>
              <a:t>1/3</a:t>
            </a:r>
            <a:r>
              <a:rPr lang="zh-CN" altLang="en-US" b="1" kern="1200" dirty="0">
                <a:latin typeface="华文楷体" panose="02010600040101010101" pitchFamily="2" charset="-122"/>
                <a:ea typeface="华文楷体" panose="02010600040101010101" pitchFamily="2" charset="-122"/>
                <a:cs typeface="+mn-cs"/>
              </a:rPr>
              <a:t>，</a:t>
            </a:r>
            <a:r>
              <a:rPr lang="en-US" altLang="zh-CN" b="1" kern="1200" dirty="0">
                <a:latin typeface="华文楷体" panose="02010600040101010101" pitchFamily="2" charset="-122"/>
                <a:ea typeface="华文楷体" panose="02010600040101010101" pitchFamily="2" charset="-122"/>
                <a:cs typeface="+mn-cs"/>
              </a:rPr>
              <a:t>t</a:t>
            </a:r>
            <a:r>
              <a:rPr lang="zh-CN" altLang="en-US" b="1" kern="1200" dirty="0">
                <a:latin typeface="华文楷体" panose="02010600040101010101" pitchFamily="2" charset="-122"/>
                <a:ea typeface="华文楷体" panose="02010600040101010101" pitchFamily="2" charset="-122"/>
                <a:cs typeface="+mn-cs"/>
              </a:rPr>
              <a:t>＝</a:t>
            </a:r>
            <a:r>
              <a:rPr lang="en-US" altLang="zh-CN" b="1" kern="1200" dirty="0">
                <a:latin typeface="华文楷体" panose="02010600040101010101" pitchFamily="2" charset="-122"/>
                <a:ea typeface="华文楷体" panose="02010600040101010101" pitchFamily="2" charset="-122"/>
                <a:cs typeface="+mn-cs"/>
              </a:rPr>
              <a:t>2/3</a:t>
            </a:r>
            <a:r>
              <a:rPr lang="zh-CN" altLang="en-US" b="1" kern="1200" dirty="0">
                <a:latin typeface="华文楷体" panose="02010600040101010101" pitchFamily="2" charset="-122"/>
                <a:ea typeface="华文楷体" panose="02010600040101010101" pitchFamily="2" charset="-122"/>
                <a:cs typeface="+mn-cs"/>
              </a:rPr>
              <a:t>，</a:t>
            </a:r>
            <a:r>
              <a:rPr lang="en-US" altLang="zh-CN" b="1" kern="1200" dirty="0">
                <a:latin typeface="华文楷体" panose="02010600040101010101" pitchFamily="2" charset="-122"/>
                <a:ea typeface="华文楷体" panose="02010600040101010101" pitchFamily="2" charset="-122"/>
                <a:cs typeface="+mn-cs"/>
              </a:rPr>
              <a:t>t=1</a:t>
            </a:r>
            <a:r>
              <a:rPr lang="zh-CN" altLang="en-US" b="1" kern="1200" dirty="0">
                <a:latin typeface="华文楷体" panose="02010600040101010101" pitchFamily="2" charset="-122"/>
                <a:ea typeface="华文楷体" panose="02010600040101010101" pitchFamily="2" charset="-122"/>
                <a:cs typeface="+mn-cs"/>
              </a:rPr>
              <a:t>四点作图绘制</a:t>
            </a:r>
            <a:r>
              <a:rPr lang="zh-CN" altLang="en-US" kern="1200" dirty="0">
                <a:latin typeface="微软雅黑" panose="020B0503020204020204" charset="-122"/>
                <a:ea typeface="微软雅黑" panose="020B0503020204020204" charset="-122"/>
                <a:cs typeface="+mn-cs"/>
              </a:rPr>
              <a:t>。</a:t>
            </a:r>
            <a:endParaRPr lang="en-US" altLang="zh-CN" kern="1200" dirty="0">
              <a:latin typeface="微软雅黑" panose="020B0503020204020204" charset="-122"/>
              <a:ea typeface="微软雅黑" panose="020B0503020204020204" charset="-122"/>
              <a:cs typeface="+mn-cs"/>
            </a:endParaRPr>
          </a:p>
        </p:txBody>
      </p:sp>
      <p:graphicFrame>
        <p:nvGraphicFramePr>
          <p:cNvPr id="69635" name="Object 9"/>
          <p:cNvGraphicFramePr>
            <a:graphicFrameLocks noChangeAspect="1"/>
          </p:cNvGraphicFramePr>
          <p:nvPr/>
        </p:nvGraphicFramePr>
        <p:xfrm>
          <a:off x="1343025" y="2971800"/>
          <a:ext cx="6048375" cy="3222625"/>
        </p:xfrm>
        <a:graphic>
          <a:graphicData uri="http://schemas.openxmlformats.org/presentationml/2006/ole">
            <mc:AlternateContent xmlns:mc="http://schemas.openxmlformats.org/markup-compatibility/2006">
              <mc:Choice xmlns:v="urn:schemas-microsoft-com:vml" Requires="v">
                <p:oleObj spid="_x0000_s3154" name="" r:id="rId1" imgW="7879715" imgH="4199255" progId="Visio.Drawing.11">
                  <p:embed/>
                </p:oleObj>
              </mc:Choice>
              <mc:Fallback>
                <p:oleObj name="" r:id="rId1" imgW="7879715" imgH="4199255" progId="Visio.Drawing.11">
                  <p:embed/>
                  <p:pic>
                    <p:nvPicPr>
                      <p:cNvPr id="0" name="图片 3153"/>
                      <p:cNvPicPr/>
                      <p:nvPr/>
                    </p:nvPicPr>
                    <p:blipFill>
                      <a:blip r:embed="rId2"/>
                      <a:stretch>
                        <a:fillRect/>
                      </a:stretch>
                    </p:blipFill>
                    <p:spPr>
                      <a:xfrm>
                        <a:off x="1343025" y="2971800"/>
                        <a:ext cx="6048375" cy="3222625"/>
                      </a:xfrm>
                      <a:prstGeom prst="rect">
                        <a:avLst/>
                      </a:prstGeom>
                      <a:noFill/>
                      <a:ln w="38100">
                        <a:noFill/>
                        <a:miter/>
                      </a:ln>
                    </p:spPr>
                  </p:pic>
                </p:oleObj>
              </mc:Fallback>
            </mc:AlternateContent>
          </a:graphicData>
        </a:graphic>
      </p:graphicFrame>
      <p:sp>
        <p:nvSpPr>
          <p:cNvPr id="69636" name="Rectangle 11"/>
          <p:cNvSpPr/>
          <p:nvPr/>
        </p:nvSpPr>
        <p:spPr>
          <a:xfrm>
            <a:off x="3351213" y="6046788"/>
            <a:ext cx="2200275" cy="461962"/>
          </a:xfrm>
          <a:prstGeom prst="rect">
            <a:avLst/>
          </a:prstGeom>
          <a:noFill/>
          <a:ln w="9525">
            <a:noFill/>
          </a:ln>
        </p:spPr>
        <p:txBody>
          <a:bodyPr wrap="none" anchor="ctr" anchorCtr="0">
            <a:spAutoFit/>
          </a:bodyPr>
          <a:p>
            <a:pPr algn="ctr">
              <a:buFontTx/>
            </a:pPr>
            <a:r>
              <a:rPr lang="zh-CN" altLang="en-US" sz="2400" dirty="0">
                <a:solidFill>
                  <a:srgbClr val="004E00"/>
                </a:solidFill>
                <a:latin typeface="华文楷体" panose="02010600040101010101" pitchFamily="2" charset="-122"/>
                <a:ea typeface="华文楷体" panose="02010600040101010101" pitchFamily="2" charset="-122"/>
              </a:rPr>
              <a:t>绘制</a:t>
            </a:r>
            <a:r>
              <a:rPr lang="en-US" altLang="zh-CN" sz="2400" dirty="0">
                <a:solidFill>
                  <a:srgbClr val="004E00"/>
                </a:solidFill>
                <a:latin typeface="华文楷体" panose="02010600040101010101" pitchFamily="2" charset="-122"/>
                <a:ea typeface="华文楷体" panose="02010600040101010101" pitchFamily="2" charset="-122"/>
              </a:rPr>
              <a:t>t=1/3</a:t>
            </a:r>
            <a:r>
              <a:rPr lang="zh-CN" altLang="en-US" sz="2400" dirty="0">
                <a:solidFill>
                  <a:srgbClr val="004E00"/>
                </a:solidFill>
                <a:latin typeface="华文楷体" panose="02010600040101010101" pitchFamily="2" charset="-122"/>
                <a:ea typeface="华文楷体" panose="02010600040101010101" pitchFamily="2" charset="-122"/>
              </a:rPr>
              <a:t>的点</a:t>
            </a:r>
            <a:endParaRPr lang="zh-CN" altLang="en-US" sz="2400" dirty="0">
              <a:solidFill>
                <a:srgbClr val="004E00"/>
              </a:solidFill>
              <a:latin typeface="华文楷体" panose="02010600040101010101" pitchFamily="2" charset="-122"/>
              <a:ea typeface="华文楷体" panose="02010600040101010101" pitchFamily="2" charset="-122"/>
            </a:endParaRPr>
          </a:p>
        </p:txBody>
      </p:sp>
    </p:spTree>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Rectangle 2"/>
          <p:cNvSpPr>
            <a:spLocks noGrp="1"/>
          </p:cNvSpPr>
          <p:nvPr>
            <p:ph type="title"/>
          </p:nvPr>
        </p:nvSpPr>
        <p:spPr/>
        <p:txBody>
          <a:bodyPr vert="horz" wrap="square" lIns="91440" tIns="45720" rIns="91440" bIns="45720" anchor="ctr" anchorCtr="0"/>
          <a:p>
            <a:pPr>
              <a:lnSpc>
                <a:spcPct val="150000"/>
              </a:lnSpc>
              <a:spcBef>
                <a:spcPct val="20000"/>
              </a:spcBef>
            </a:pPr>
            <a:r>
              <a:rPr lang="en-US" altLang="zh-CN" sz="2800" kern="1200" dirty="0">
                <a:latin typeface="Times New Roman" panose="02020603050405020304" pitchFamily="18" charset="0"/>
                <a:ea typeface="楷体" panose="02010609060101010101" pitchFamily="49" charset="-122"/>
                <a:cs typeface="+mj-cs"/>
              </a:rPr>
              <a:t>Bezier曲线--德卡斯特里奥</a:t>
            </a:r>
            <a:endParaRPr lang="en-US" altLang="zh-CN" sz="2800" kern="1200" dirty="0">
              <a:latin typeface="Times New Roman" panose="02020603050405020304" pitchFamily="18" charset="0"/>
              <a:ea typeface="楷体" panose="02010609060101010101" pitchFamily="49" charset="-122"/>
              <a:cs typeface="+mj-cs"/>
            </a:endParaRPr>
          </a:p>
        </p:txBody>
      </p:sp>
      <p:sp>
        <p:nvSpPr>
          <p:cNvPr id="70658" name="Rectangle 3"/>
          <p:cNvSpPr>
            <a:spLocks noGrp="1"/>
          </p:cNvSpPr>
          <p:nvPr>
            <p:ph idx="1"/>
          </p:nvPr>
        </p:nvSpPr>
        <p:spPr>
          <a:xfrm>
            <a:off x="457200" y="1489075"/>
            <a:ext cx="8229600" cy="4530725"/>
          </a:xfrm>
        </p:spPr>
        <p:txBody>
          <a:bodyPr vert="horz" wrap="square" lIns="91440" tIns="45720" rIns="91440" bIns="45720" anchor="t" anchorCtr="0"/>
          <a:p>
            <a:r>
              <a:rPr lang="zh-CN" altLang="en-US" sz="2400" b="1" kern="1200" dirty="0">
                <a:latin typeface="华文楷体" panose="02010600040101010101" pitchFamily="2" charset="-122"/>
                <a:ea typeface="华文楷体" panose="02010600040101010101" pitchFamily="2" charset="-122"/>
                <a:cs typeface="+mn-cs"/>
              </a:rPr>
              <a:t>三次</a:t>
            </a:r>
            <a:r>
              <a:rPr lang="en-US" altLang="zh-CN" sz="2400" b="1" kern="1200" dirty="0">
                <a:latin typeface="华文楷体" panose="02010600040101010101" pitchFamily="2" charset="-122"/>
                <a:ea typeface="华文楷体" panose="02010600040101010101" pitchFamily="2" charset="-122"/>
                <a:cs typeface="+mn-cs"/>
              </a:rPr>
              <a:t>Bezier</a:t>
            </a:r>
            <a:r>
              <a:rPr lang="zh-CN" altLang="en-US" sz="2400" b="1" kern="1200" dirty="0">
                <a:latin typeface="华文楷体" panose="02010600040101010101" pitchFamily="2" charset="-122"/>
                <a:ea typeface="华文楷体" panose="02010600040101010101" pitchFamily="2" charset="-122"/>
                <a:cs typeface="+mn-cs"/>
              </a:rPr>
              <a:t>的几何作图法</a:t>
            </a:r>
            <a:endParaRPr lang="en-US" altLang="zh-CN" sz="2400" b="1" kern="1200" dirty="0">
              <a:latin typeface="华文楷体" panose="02010600040101010101" pitchFamily="2" charset="-122"/>
              <a:ea typeface="华文楷体" panose="02010600040101010101" pitchFamily="2" charset="-122"/>
              <a:cs typeface="+mn-cs"/>
            </a:endParaRPr>
          </a:p>
          <a:p>
            <a:pPr lvl="1"/>
            <a:r>
              <a:rPr lang="en-US" altLang="zh-CN" b="1" kern="1200" dirty="0">
                <a:latin typeface="华文楷体" panose="02010600040101010101" pitchFamily="2" charset="-122"/>
                <a:ea typeface="华文楷体" panose="02010600040101010101" pitchFamily="2" charset="-122"/>
                <a:cs typeface="+mn-cs"/>
              </a:rPr>
              <a:t>n</a:t>
            </a:r>
            <a:r>
              <a:rPr lang="zh-CN" altLang="en-US" b="1" kern="1200" dirty="0">
                <a:latin typeface="华文楷体" panose="02010600040101010101" pitchFamily="2" charset="-122"/>
                <a:ea typeface="华文楷体" panose="02010600040101010101" pitchFamily="2" charset="-122"/>
                <a:cs typeface="+mn-cs"/>
              </a:rPr>
              <a:t>＝</a:t>
            </a:r>
            <a:r>
              <a:rPr lang="en-US" altLang="zh-CN" b="1" kern="1200" dirty="0">
                <a:latin typeface="华文楷体" panose="02010600040101010101" pitchFamily="2" charset="-122"/>
                <a:ea typeface="华文楷体" panose="02010600040101010101" pitchFamily="2" charset="-122"/>
                <a:cs typeface="+mn-cs"/>
              </a:rPr>
              <a:t>3</a:t>
            </a:r>
            <a:r>
              <a:rPr lang="zh-CN" altLang="en-US" b="1" kern="1200" dirty="0">
                <a:latin typeface="华文楷体" panose="02010600040101010101" pitchFamily="2" charset="-122"/>
                <a:ea typeface="华文楷体" panose="02010600040101010101" pitchFamily="2" charset="-122"/>
                <a:cs typeface="+mn-cs"/>
              </a:rPr>
              <a:t>的三次</a:t>
            </a:r>
            <a:r>
              <a:rPr lang="en-US" altLang="zh-CN" b="1" kern="1200" dirty="0">
                <a:latin typeface="华文楷体" panose="02010600040101010101" pitchFamily="2" charset="-122"/>
                <a:ea typeface="华文楷体" panose="02010600040101010101" pitchFamily="2" charset="-122"/>
                <a:cs typeface="+mn-cs"/>
              </a:rPr>
              <a:t>Bezier</a:t>
            </a:r>
            <a:r>
              <a:rPr lang="zh-CN" altLang="en-US" b="1" kern="1200" dirty="0">
                <a:latin typeface="华文楷体" panose="02010600040101010101" pitchFamily="2" charset="-122"/>
                <a:ea typeface="华文楷体" panose="02010600040101010101" pitchFamily="2" charset="-122"/>
                <a:cs typeface="+mn-cs"/>
              </a:rPr>
              <a:t>曲线：取</a:t>
            </a:r>
            <a:r>
              <a:rPr lang="en-US" altLang="zh-CN" b="1" kern="1200" dirty="0">
                <a:latin typeface="华文楷体" panose="02010600040101010101" pitchFamily="2" charset="-122"/>
                <a:ea typeface="华文楷体" panose="02010600040101010101" pitchFamily="2" charset="-122"/>
                <a:cs typeface="+mn-cs"/>
              </a:rPr>
              <a:t>t=0</a:t>
            </a:r>
            <a:r>
              <a:rPr lang="zh-CN" altLang="en-US" b="1" kern="1200" dirty="0">
                <a:latin typeface="华文楷体" panose="02010600040101010101" pitchFamily="2" charset="-122"/>
                <a:ea typeface="华文楷体" panose="02010600040101010101" pitchFamily="2" charset="-122"/>
                <a:cs typeface="+mn-cs"/>
              </a:rPr>
              <a:t>，</a:t>
            </a:r>
            <a:r>
              <a:rPr lang="en-US" altLang="zh-CN" b="1" kern="1200" dirty="0">
                <a:latin typeface="华文楷体" panose="02010600040101010101" pitchFamily="2" charset="-122"/>
                <a:ea typeface="华文楷体" panose="02010600040101010101" pitchFamily="2" charset="-122"/>
                <a:cs typeface="+mn-cs"/>
              </a:rPr>
              <a:t>t</a:t>
            </a:r>
            <a:r>
              <a:rPr lang="zh-CN" altLang="en-US" b="1" kern="1200" dirty="0">
                <a:latin typeface="华文楷体" panose="02010600040101010101" pitchFamily="2" charset="-122"/>
                <a:ea typeface="华文楷体" panose="02010600040101010101" pitchFamily="2" charset="-122"/>
                <a:cs typeface="+mn-cs"/>
              </a:rPr>
              <a:t>＝</a:t>
            </a:r>
            <a:r>
              <a:rPr lang="en-US" altLang="zh-CN" b="1" kern="1200" dirty="0">
                <a:latin typeface="华文楷体" panose="02010600040101010101" pitchFamily="2" charset="-122"/>
                <a:ea typeface="华文楷体" panose="02010600040101010101" pitchFamily="2" charset="-122"/>
                <a:cs typeface="+mn-cs"/>
              </a:rPr>
              <a:t>1/3</a:t>
            </a:r>
            <a:r>
              <a:rPr lang="zh-CN" altLang="en-US" b="1" kern="1200" dirty="0">
                <a:latin typeface="华文楷体" panose="02010600040101010101" pitchFamily="2" charset="-122"/>
                <a:ea typeface="华文楷体" panose="02010600040101010101" pitchFamily="2" charset="-122"/>
                <a:cs typeface="+mn-cs"/>
              </a:rPr>
              <a:t>，</a:t>
            </a:r>
            <a:r>
              <a:rPr lang="en-US" altLang="zh-CN" b="1" kern="1200" dirty="0">
                <a:latin typeface="华文楷体" panose="02010600040101010101" pitchFamily="2" charset="-122"/>
                <a:ea typeface="华文楷体" panose="02010600040101010101" pitchFamily="2" charset="-122"/>
                <a:cs typeface="+mn-cs"/>
              </a:rPr>
              <a:t>t</a:t>
            </a:r>
            <a:r>
              <a:rPr lang="zh-CN" altLang="en-US" b="1" kern="1200" dirty="0">
                <a:latin typeface="华文楷体" panose="02010600040101010101" pitchFamily="2" charset="-122"/>
                <a:ea typeface="华文楷体" panose="02010600040101010101" pitchFamily="2" charset="-122"/>
                <a:cs typeface="+mn-cs"/>
              </a:rPr>
              <a:t>＝</a:t>
            </a:r>
            <a:r>
              <a:rPr lang="en-US" altLang="zh-CN" b="1" kern="1200" dirty="0">
                <a:latin typeface="华文楷体" panose="02010600040101010101" pitchFamily="2" charset="-122"/>
                <a:ea typeface="华文楷体" panose="02010600040101010101" pitchFamily="2" charset="-122"/>
                <a:cs typeface="+mn-cs"/>
              </a:rPr>
              <a:t>2/3</a:t>
            </a:r>
            <a:r>
              <a:rPr lang="zh-CN" altLang="en-US" b="1" kern="1200" dirty="0">
                <a:latin typeface="华文楷体" panose="02010600040101010101" pitchFamily="2" charset="-122"/>
                <a:ea typeface="华文楷体" panose="02010600040101010101" pitchFamily="2" charset="-122"/>
                <a:cs typeface="+mn-cs"/>
              </a:rPr>
              <a:t>，</a:t>
            </a:r>
            <a:r>
              <a:rPr lang="en-US" altLang="zh-CN" b="1" kern="1200" dirty="0">
                <a:latin typeface="华文楷体" panose="02010600040101010101" pitchFamily="2" charset="-122"/>
                <a:ea typeface="华文楷体" panose="02010600040101010101" pitchFamily="2" charset="-122"/>
                <a:cs typeface="+mn-cs"/>
              </a:rPr>
              <a:t>t=1</a:t>
            </a:r>
            <a:r>
              <a:rPr lang="zh-CN" altLang="en-US" b="1" kern="1200" dirty="0">
                <a:latin typeface="华文楷体" panose="02010600040101010101" pitchFamily="2" charset="-122"/>
                <a:ea typeface="华文楷体" panose="02010600040101010101" pitchFamily="2" charset="-122"/>
                <a:cs typeface="+mn-cs"/>
              </a:rPr>
              <a:t>四点作图绘制</a:t>
            </a:r>
            <a:r>
              <a:rPr lang="zh-CN" altLang="en-US" sz="2200" kern="1200" dirty="0">
                <a:latin typeface="微软雅黑" panose="020B0503020204020204" charset="-122"/>
                <a:ea typeface="微软雅黑" panose="020B0503020204020204" charset="-122"/>
                <a:cs typeface="+mn-cs"/>
              </a:rPr>
              <a:t>。</a:t>
            </a:r>
            <a:endParaRPr lang="en-US" altLang="zh-CN" sz="2200" kern="1200" dirty="0">
              <a:latin typeface="微软雅黑" panose="020B0503020204020204" charset="-122"/>
              <a:ea typeface="微软雅黑" panose="020B0503020204020204" charset="-122"/>
              <a:cs typeface="+mn-cs"/>
            </a:endParaRPr>
          </a:p>
        </p:txBody>
      </p:sp>
      <p:graphicFrame>
        <p:nvGraphicFramePr>
          <p:cNvPr id="70659" name="Object 4"/>
          <p:cNvGraphicFramePr>
            <a:graphicFrameLocks noChangeAspect="1"/>
          </p:cNvGraphicFramePr>
          <p:nvPr/>
        </p:nvGraphicFramePr>
        <p:xfrm>
          <a:off x="1403350" y="2925763"/>
          <a:ext cx="6365875" cy="3378200"/>
        </p:xfrm>
        <a:graphic>
          <a:graphicData uri="http://schemas.openxmlformats.org/presentationml/2006/ole">
            <mc:AlternateContent xmlns:mc="http://schemas.openxmlformats.org/markup-compatibility/2006">
              <mc:Choice xmlns:v="urn:schemas-microsoft-com:vml" Requires="v">
                <p:oleObj spid="_x0000_s3152" name="" r:id="rId1" imgW="8003540" imgH="4244340" progId="Visio.Drawing.11">
                  <p:embed/>
                </p:oleObj>
              </mc:Choice>
              <mc:Fallback>
                <p:oleObj name="" r:id="rId1" imgW="8003540" imgH="4244340" progId="Visio.Drawing.11">
                  <p:embed/>
                  <p:pic>
                    <p:nvPicPr>
                      <p:cNvPr id="0" name="图片 3151"/>
                      <p:cNvPicPr/>
                      <p:nvPr/>
                    </p:nvPicPr>
                    <p:blipFill>
                      <a:blip r:embed="rId2"/>
                      <a:stretch>
                        <a:fillRect/>
                      </a:stretch>
                    </p:blipFill>
                    <p:spPr>
                      <a:xfrm>
                        <a:off x="1403350" y="2925763"/>
                        <a:ext cx="6365875" cy="3378200"/>
                      </a:xfrm>
                      <a:prstGeom prst="rect">
                        <a:avLst/>
                      </a:prstGeom>
                      <a:noFill/>
                      <a:ln w="38100">
                        <a:noFill/>
                        <a:miter/>
                      </a:ln>
                    </p:spPr>
                  </p:pic>
                </p:oleObj>
              </mc:Fallback>
            </mc:AlternateContent>
          </a:graphicData>
        </a:graphic>
      </p:graphicFrame>
      <p:sp>
        <p:nvSpPr>
          <p:cNvPr id="70660" name="Rectangle 11"/>
          <p:cNvSpPr/>
          <p:nvPr/>
        </p:nvSpPr>
        <p:spPr>
          <a:xfrm>
            <a:off x="3163888" y="6067425"/>
            <a:ext cx="2152650" cy="461963"/>
          </a:xfrm>
          <a:prstGeom prst="rect">
            <a:avLst/>
          </a:prstGeom>
          <a:noFill/>
          <a:ln w="9525">
            <a:noFill/>
          </a:ln>
        </p:spPr>
        <p:txBody>
          <a:bodyPr wrap="none" anchor="ctr" anchorCtr="0">
            <a:spAutoFit/>
          </a:bodyPr>
          <a:p>
            <a:pPr algn="ctr">
              <a:buFontTx/>
            </a:pPr>
            <a:r>
              <a:rPr lang="zh-CN" altLang="en-US" sz="2400" dirty="0">
                <a:solidFill>
                  <a:srgbClr val="004E00"/>
                </a:solidFill>
                <a:latin typeface="华文楷体" panose="02010600040101010101" pitchFamily="2" charset="-122"/>
                <a:ea typeface="华文楷体" panose="02010600040101010101" pitchFamily="2" charset="-122"/>
              </a:rPr>
              <a:t>绘制</a:t>
            </a:r>
            <a:r>
              <a:rPr lang="en-US" altLang="zh-CN" sz="2400" dirty="0">
                <a:solidFill>
                  <a:srgbClr val="004E00"/>
                </a:solidFill>
                <a:latin typeface="华文楷体" panose="02010600040101010101" pitchFamily="2" charset="-122"/>
                <a:ea typeface="华文楷体" panose="02010600040101010101" pitchFamily="2" charset="-122"/>
              </a:rPr>
              <a:t>t=2/3</a:t>
            </a:r>
            <a:r>
              <a:rPr lang="zh-CN" altLang="en-US" sz="2400" dirty="0">
                <a:solidFill>
                  <a:srgbClr val="004E00"/>
                </a:solidFill>
                <a:latin typeface="华文楷体" panose="02010600040101010101" pitchFamily="2" charset="-122"/>
                <a:ea typeface="华文楷体" panose="02010600040101010101" pitchFamily="2" charset="-122"/>
              </a:rPr>
              <a:t>的点</a:t>
            </a:r>
            <a:endParaRPr lang="zh-CN" altLang="en-US" sz="2400" dirty="0">
              <a:solidFill>
                <a:srgbClr val="004E00"/>
              </a:solidFill>
              <a:latin typeface="华文楷体" panose="02010600040101010101" pitchFamily="2" charset="-122"/>
              <a:ea typeface="华文楷体" panose="02010600040101010101" pitchFamily="2" charset="-122"/>
            </a:endParaRPr>
          </a:p>
        </p:txBody>
      </p:sp>
    </p:spTree>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Rectangle 2"/>
          <p:cNvSpPr>
            <a:spLocks noGrp="1"/>
          </p:cNvSpPr>
          <p:nvPr>
            <p:ph type="title"/>
          </p:nvPr>
        </p:nvSpPr>
        <p:spPr/>
        <p:txBody>
          <a:bodyPr vert="horz" wrap="square" lIns="91440" tIns="45720" rIns="91440" bIns="45720" anchor="ctr" anchorCtr="0"/>
          <a:p>
            <a:pPr>
              <a:lnSpc>
                <a:spcPct val="150000"/>
              </a:lnSpc>
              <a:spcBef>
                <a:spcPct val="20000"/>
              </a:spcBef>
            </a:pPr>
            <a:r>
              <a:rPr lang="en-US" altLang="zh-CN" sz="2800" kern="1200" dirty="0">
                <a:latin typeface="Times New Roman" panose="02020603050405020304" pitchFamily="18" charset="0"/>
                <a:ea typeface="楷体" panose="02010609060101010101" pitchFamily="49" charset="-122"/>
                <a:cs typeface="+mj-cs"/>
              </a:rPr>
              <a:t>Bezier曲线--德卡斯特里奥</a:t>
            </a:r>
            <a:endParaRPr lang="zh-CN" altLang="en-US" sz="2800" kern="1200" dirty="0">
              <a:latin typeface="Times New Roman" panose="02020603050405020304" pitchFamily="18" charset="0"/>
              <a:ea typeface="楷体" panose="02010609060101010101" pitchFamily="49" charset="-122"/>
              <a:cs typeface="+mj-cs"/>
            </a:endParaRPr>
          </a:p>
        </p:txBody>
      </p:sp>
      <p:sp>
        <p:nvSpPr>
          <p:cNvPr id="71682" name="Rectangle 3"/>
          <p:cNvSpPr>
            <a:spLocks noGrp="1"/>
          </p:cNvSpPr>
          <p:nvPr>
            <p:ph idx="1"/>
          </p:nvPr>
        </p:nvSpPr>
        <p:spPr>
          <a:xfrm>
            <a:off x="457200" y="1489075"/>
            <a:ext cx="8229600" cy="4530725"/>
          </a:xfrm>
        </p:spPr>
        <p:txBody>
          <a:bodyPr vert="horz" wrap="square" lIns="91440" tIns="45720" rIns="91440" bIns="45720" anchor="t" anchorCtr="0"/>
          <a:p>
            <a:r>
              <a:rPr lang="zh-CN" altLang="en-US" sz="2400" b="1" kern="1200" dirty="0">
                <a:latin typeface="华文楷体" panose="02010600040101010101" pitchFamily="2" charset="-122"/>
                <a:ea typeface="华文楷体" panose="02010600040101010101" pitchFamily="2" charset="-122"/>
                <a:cs typeface="+mn-cs"/>
              </a:rPr>
              <a:t>三次</a:t>
            </a:r>
            <a:r>
              <a:rPr lang="en-US" altLang="zh-CN" sz="2400" b="1" kern="1200" dirty="0">
                <a:latin typeface="华文楷体" panose="02010600040101010101" pitchFamily="2" charset="-122"/>
                <a:ea typeface="华文楷体" panose="02010600040101010101" pitchFamily="2" charset="-122"/>
                <a:cs typeface="+mn-cs"/>
              </a:rPr>
              <a:t>Bezier</a:t>
            </a:r>
            <a:r>
              <a:rPr lang="zh-CN" altLang="en-US" sz="2400" b="1" kern="1200" dirty="0">
                <a:latin typeface="华文楷体" panose="02010600040101010101" pitchFamily="2" charset="-122"/>
                <a:ea typeface="华文楷体" panose="02010600040101010101" pitchFamily="2" charset="-122"/>
                <a:cs typeface="+mn-cs"/>
              </a:rPr>
              <a:t>的几何作图法</a:t>
            </a:r>
            <a:endParaRPr lang="en-US" altLang="zh-CN" sz="2400" b="1" kern="1200" dirty="0">
              <a:latin typeface="华文楷体" panose="02010600040101010101" pitchFamily="2" charset="-122"/>
              <a:ea typeface="华文楷体" panose="02010600040101010101" pitchFamily="2" charset="-122"/>
              <a:cs typeface="+mn-cs"/>
            </a:endParaRPr>
          </a:p>
          <a:p>
            <a:pPr lvl="1"/>
            <a:r>
              <a:rPr lang="en-US" altLang="zh-CN" b="1" kern="1200" dirty="0">
                <a:latin typeface="华文楷体" panose="02010600040101010101" pitchFamily="2" charset="-122"/>
                <a:ea typeface="华文楷体" panose="02010600040101010101" pitchFamily="2" charset="-122"/>
                <a:cs typeface="+mn-cs"/>
              </a:rPr>
              <a:t>n</a:t>
            </a:r>
            <a:r>
              <a:rPr lang="zh-CN" altLang="en-US" b="1" kern="1200" dirty="0">
                <a:latin typeface="华文楷体" panose="02010600040101010101" pitchFamily="2" charset="-122"/>
                <a:ea typeface="华文楷体" panose="02010600040101010101" pitchFamily="2" charset="-122"/>
                <a:cs typeface="+mn-cs"/>
              </a:rPr>
              <a:t>＝</a:t>
            </a:r>
            <a:r>
              <a:rPr lang="en-US" altLang="zh-CN" b="1" kern="1200" dirty="0">
                <a:latin typeface="华文楷体" panose="02010600040101010101" pitchFamily="2" charset="-122"/>
                <a:ea typeface="华文楷体" panose="02010600040101010101" pitchFamily="2" charset="-122"/>
                <a:cs typeface="+mn-cs"/>
              </a:rPr>
              <a:t>3</a:t>
            </a:r>
            <a:r>
              <a:rPr lang="zh-CN" altLang="en-US" b="1" kern="1200" dirty="0">
                <a:latin typeface="华文楷体" panose="02010600040101010101" pitchFamily="2" charset="-122"/>
                <a:ea typeface="华文楷体" panose="02010600040101010101" pitchFamily="2" charset="-122"/>
                <a:cs typeface="+mn-cs"/>
              </a:rPr>
              <a:t>的三次</a:t>
            </a:r>
            <a:r>
              <a:rPr lang="en-US" altLang="zh-CN" b="1" kern="1200" dirty="0">
                <a:latin typeface="华文楷体" panose="02010600040101010101" pitchFamily="2" charset="-122"/>
                <a:ea typeface="华文楷体" panose="02010600040101010101" pitchFamily="2" charset="-122"/>
                <a:cs typeface="+mn-cs"/>
              </a:rPr>
              <a:t>Bezier</a:t>
            </a:r>
            <a:r>
              <a:rPr lang="zh-CN" altLang="en-US" b="1" kern="1200" dirty="0">
                <a:latin typeface="华文楷体" panose="02010600040101010101" pitchFamily="2" charset="-122"/>
                <a:ea typeface="华文楷体" panose="02010600040101010101" pitchFamily="2" charset="-122"/>
                <a:cs typeface="+mn-cs"/>
              </a:rPr>
              <a:t>曲线：取</a:t>
            </a:r>
            <a:r>
              <a:rPr lang="en-US" altLang="zh-CN" b="1" kern="1200" dirty="0">
                <a:latin typeface="华文楷体" panose="02010600040101010101" pitchFamily="2" charset="-122"/>
                <a:ea typeface="华文楷体" panose="02010600040101010101" pitchFamily="2" charset="-122"/>
                <a:cs typeface="+mn-cs"/>
              </a:rPr>
              <a:t>t=0</a:t>
            </a:r>
            <a:r>
              <a:rPr lang="zh-CN" altLang="en-US" b="1" kern="1200" dirty="0">
                <a:latin typeface="华文楷体" panose="02010600040101010101" pitchFamily="2" charset="-122"/>
                <a:ea typeface="华文楷体" panose="02010600040101010101" pitchFamily="2" charset="-122"/>
                <a:cs typeface="+mn-cs"/>
              </a:rPr>
              <a:t>，</a:t>
            </a:r>
            <a:r>
              <a:rPr lang="en-US" altLang="zh-CN" b="1" kern="1200" dirty="0">
                <a:latin typeface="华文楷体" panose="02010600040101010101" pitchFamily="2" charset="-122"/>
                <a:ea typeface="华文楷体" panose="02010600040101010101" pitchFamily="2" charset="-122"/>
                <a:cs typeface="+mn-cs"/>
              </a:rPr>
              <a:t>t</a:t>
            </a:r>
            <a:r>
              <a:rPr lang="zh-CN" altLang="en-US" b="1" kern="1200" dirty="0">
                <a:latin typeface="华文楷体" panose="02010600040101010101" pitchFamily="2" charset="-122"/>
                <a:ea typeface="华文楷体" panose="02010600040101010101" pitchFamily="2" charset="-122"/>
                <a:cs typeface="+mn-cs"/>
              </a:rPr>
              <a:t>＝</a:t>
            </a:r>
            <a:r>
              <a:rPr lang="en-US" altLang="zh-CN" b="1" kern="1200" dirty="0">
                <a:latin typeface="华文楷体" panose="02010600040101010101" pitchFamily="2" charset="-122"/>
                <a:ea typeface="华文楷体" panose="02010600040101010101" pitchFamily="2" charset="-122"/>
                <a:cs typeface="+mn-cs"/>
              </a:rPr>
              <a:t>1/3</a:t>
            </a:r>
            <a:r>
              <a:rPr lang="zh-CN" altLang="en-US" b="1" kern="1200" dirty="0">
                <a:latin typeface="华文楷体" panose="02010600040101010101" pitchFamily="2" charset="-122"/>
                <a:ea typeface="华文楷体" panose="02010600040101010101" pitchFamily="2" charset="-122"/>
                <a:cs typeface="+mn-cs"/>
              </a:rPr>
              <a:t>，</a:t>
            </a:r>
            <a:r>
              <a:rPr lang="en-US" altLang="zh-CN" b="1" kern="1200" dirty="0">
                <a:latin typeface="华文楷体" panose="02010600040101010101" pitchFamily="2" charset="-122"/>
                <a:ea typeface="华文楷体" panose="02010600040101010101" pitchFamily="2" charset="-122"/>
                <a:cs typeface="+mn-cs"/>
              </a:rPr>
              <a:t>t</a:t>
            </a:r>
            <a:r>
              <a:rPr lang="zh-CN" altLang="en-US" b="1" kern="1200" dirty="0">
                <a:latin typeface="华文楷体" panose="02010600040101010101" pitchFamily="2" charset="-122"/>
                <a:ea typeface="华文楷体" panose="02010600040101010101" pitchFamily="2" charset="-122"/>
                <a:cs typeface="+mn-cs"/>
              </a:rPr>
              <a:t>＝</a:t>
            </a:r>
            <a:r>
              <a:rPr lang="en-US" altLang="zh-CN" b="1" kern="1200" dirty="0">
                <a:latin typeface="华文楷体" panose="02010600040101010101" pitchFamily="2" charset="-122"/>
                <a:ea typeface="华文楷体" panose="02010600040101010101" pitchFamily="2" charset="-122"/>
                <a:cs typeface="+mn-cs"/>
              </a:rPr>
              <a:t>2/3</a:t>
            </a:r>
            <a:r>
              <a:rPr lang="zh-CN" altLang="en-US" b="1" kern="1200" dirty="0">
                <a:latin typeface="华文楷体" panose="02010600040101010101" pitchFamily="2" charset="-122"/>
                <a:ea typeface="华文楷体" panose="02010600040101010101" pitchFamily="2" charset="-122"/>
                <a:cs typeface="+mn-cs"/>
              </a:rPr>
              <a:t>，</a:t>
            </a:r>
            <a:r>
              <a:rPr lang="en-US" altLang="zh-CN" b="1" kern="1200" dirty="0">
                <a:latin typeface="华文楷体" panose="02010600040101010101" pitchFamily="2" charset="-122"/>
                <a:ea typeface="华文楷体" panose="02010600040101010101" pitchFamily="2" charset="-122"/>
                <a:cs typeface="+mn-cs"/>
              </a:rPr>
              <a:t>t=1</a:t>
            </a:r>
            <a:r>
              <a:rPr lang="zh-CN" altLang="en-US" b="1" kern="1200" dirty="0">
                <a:latin typeface="华文楷体" panose="02010600040101010101" pitchFamily="2" charset="-122"/>
                <a:ea typeface="华文楷体" panose="02010600040101010101" pitchFamily="2" charset="-122"/>
                <a:cs typeface="+mn-cs"/>
              </a:rPr>
              <a:t>四点作图绘制</a:t>
            </a:r>
            <a:r>
              <a:rPr lang="zh-CN" altLang="en-US" sz="2200" kern="1200" dirty="0">
                <a:latin typeface="微软雅黑" panose="020B0503020204020204" charset="-122"/>
                <a:ea typeface="微软雅黑" panose="020B0503020204020204" charset="-122"/>
                <a:cs typeface="+mn-cs"/>
              </a:rPr>
              <a:t>。</a:t>
            </a:r>
            <a:endParaRPr lang="en-US" altLang="zh-CN" sz="2200" kern="1200" dirty="0">
              <a:latin typeface="微软雅黑" panose="020B0503020204020204" charset="-122"/>
              <a:ea typeface="微软雅黑" panose="020B0503020204020204" charset="-122"/>
              <a:cs typeface="+mn-cs"/>
            </a:endParaRPr>
          </a:p>
        </p:txBody>
      </p:sp>
      <p:graphicFrame>
        <p:nvGraphicFramePr>
          <p:cNvPr id="71683" name="Object 7"/>
          <p:cNvGraphicFramePr>
            <a:graphicFrameLocks noChangeAspect="1"/>
          </p:cNvGraphicFramePr>
          <p:nvPr/>
        </p:nvGraphicFramePr>
        <p:xfrm>
          <a:off x="1557338" y="2898775"/>
          <a:ext cx="5986462" cy="3173413"/>
        </p:xfrm>
        <a:graphic>
          <a:graphicData uri="http://schemas.openxmlformats.org/presentationml/2006/ole">
            <mc:AlternateContent xmlns:mc="http://schemas.openxmlformats.org/markup-compatibility/2006">
              <mc:Choice xmlns:v="urn:schemas-microsoft-com:vml" Requires="v">
                <p:oleObj spid="_x0000_s3155" name="" r:id="rId1" imgW="8419465" imgH="4465320" progId="Visio.Drawing.11">
                  <p:embed/>
                </p:oleObj>
              </mc:Choice>
              <mc:Fallback>
                <p:oleObj name="" r:id="rId1" imgW="8419465" imgH="4465320" progId="Visio.Drawing.11">
                  <p:embed/>
                  <p:pic>
                    <p:nvPicPr>
                      <p:cNvPr id="0" name="图片 3154"/>
                      <p:cNvPicPr/>
                      <p:nvPr/>
                    </p:nvPicPr>
                    <p:blipFill>
                      <a:blip r:embed="rId2"/>
                      <a:stretch>
                        <a:fillRect/>
                      </a:stretch>
                    </p:blipFill>
                    <p:spPr>
                      <a:xfrm>
                        <a:off x="1557338" y="2898775"/>
                        <a:ext cx="5986462" cy="3173413"/>
                      </a:xfrm>
                      <a:prstGeom prst="rect">
                        <a:avLst/>
                      </a:prstGeom>
                      <a:noFill/>
                      <a:ln w="38100">
                        <a:noFill/>
                        <a:miter/>
                      </a:ln>
                    </p:spPr>
                  </p:pic>
                </p:oleObj>
              </mc:Fallback>
            </mc:AlternateContent>
          </a:graphicData>
        </a:graphic>
      </p:graphicFrame>
      <p:sp>
        <p:nvSpPr>
          <p:cNvPr id="71684" name="Rectangle 9"/>
          <p:cNvSpPr/>
          <p:nvPr/>
        </p:nvSpPr>
        <p:spPr>
          <a:xfrm>
            <a:off x="3656013" y="6000750"/>
            <a:ext cx="2030412" cy="460375"/>
          </a:xfrm>
          <a:prstGeom prst="rect">
            <a:avLst/>
          </a:prstGeom>
          <a:noFill/>
          <a:ln w="9525">
            <a:noFill/>
          </a:ln>
        </p:spPr>
        <p:txBody>
          <a:bodyPr wrap="none" anchor="ctr" anchorCtr="0">
            <a:spAutoFit/>
          </a:bodyPr>
          <a:p>
            <a:pPr algn="ctr">
              <a:buFontTx/>
            </a:pPr>
            <a:r>
              <a:rPr lang="zh-CN" altLang="en-US" sz="2400" dirty="0">
                <a:solidFill>
                  <a:srgbClr val="004E00"/>
                </a:solidFill>
                <a:latin typeface="华文楷体" panose="02010600040101010101" pitchFamily="2" charset="-122"/>
                <a:ea typeface="华文楷体" panose="02010600040101010101" pitchFamily="2" charset="-122"/>
              </a:rPr>
              <a:t>点的运动轨迹</a:t>
            </a:r>
            <a:endParaRPr lang="zh-CN" altLang="en-US" sz="2400" dirty="0">
              <a:solidFill>
                <a:srgbClr val="004E00"/>
              </a:solidFill>
              <a:latin typeface="华文楷体" panose="02010600040101010101" pitchFamily="2" charset="-122"/>
              <a:ea typeface="华文楷体" panose="02010600040101010101" pitchFamily="2" charset="-122"/>
            </a:endParaRPr>
          </a:p>
        </p:txBody>
      </p:sp>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标题 1"/>
          <p:cNvSpPr>
            <a:spLocks noGrp="1"/>
          </p:cNvSpPr>
          <p:nvPr>
            <p:ph type="title"/>
          </p:nvPr>
        </p:nvSpPr>
        <p:spPr/>
        <p:txBody>
          <a:bodyPr vert="horz" wrap="square" lIns="91440" tIns="45720" rIns="91440" bIns="45720" anchor="ctr" anchorCtr="0"/>
          <a:p>
            <a:pPr eaLnBrk="1" hangingPunct="1"/>
            <a:r>
              <a:rPr lang="zh-CN" altLang="en-US" kern="1200" dirty="0">
                <a:latin typeface="楷体" panose="02010609060101010101" pitchFamily="49" charset="-122"/>
                <a:ea typeface="楷体" panose="02010609060101010101" pitchFamily="49" charset="-122"/>
                <a:cs typeface="+mj-cs"/>
              </a:rPr>
              <a:t>参数曲线曲面的发展现状</a:t>
            </a:r>
            <a:endParaRPr lang="zh-CN" altLang="en-US" kern="1200" dirty="0">
              <a:latin typeface="楷体" panose="02010609060101010101" pitchFamily="49" charset="-122"/>
              <a:ea typeface="楷体" panose="02010609060101010101" pitchFamily="49" charset="-122"/>
              <a:cs typeface="+mj-cs"/>
            </a:endParaRPr>
          </a:p>
        </p:txBody>
      </p:sp>
      <p:sp>
        <p:nvSpPr>
          <p:cNvPr id="13314" name="内容占位符 2"/>
          <p:cNvSpPr>
            <a:spLocks noGrp="1"/>
          </p:cNvSpPr>
          <p:nvPr>
            <p:ph idx="1"/>
          </p:nvPr>
        </p:nvSpPr>
        <p:spPr/>
        <p:txBody>
          <a:bodyPr vert="horz" wrap="square" lIns="91440" tIns="45720" rIns="91440" bIns="45720" anchor="t" anchorCtr="0"/>
          <a:p>
            <a:pPr eaLnBrk="1" hangingPunct="1">
              <a:lnSpc>
                <a:spcPct val="90000"/>
              </a:lnSpc>
            </a:pPr>
            <a:r>
              <a:rPr lang="zh-CN" altLang="en-US" kern="1200" dirty="0">
                <a:latin typeface="Times New Roman" panose="02020603050405020304" pitchFamily="18" charset="0"/>
                <a:ea typeface="楷体" panose="02010609060101010101" pitchFamily="49" charset="-122"/>
                <a:cs typeface="+mn-cs"/>
              </a:rPr>
              <a:t>参数曲线</a:t>
            </a:r>
            <a:r>
              <a:rPr lang="en-US" altLang="zh-CN" kern="1200" dirty="0">
                <a:latin typeface="Times New Roman" panose="02020603050405020304" pitchFamily="18" charset="0"/>
                <a:ea typeface="楷体" panose="02010609060101010101" pitchFamily="49" charset="-122"/>
                <a:cs typeface="+mn-cs"/>
              </a:rPr>
              <a:t>/</a:t>
            </a:r>
            <a:r>
              <a:rPr lang="zh-CN" altLang="en-US" kern="1200" dirty="0">
                <a:latin typeface="Times New Roman" panose="02020603050405020304" pitchFamily="18" charset="0"/>
                <a:ea typeface="楷体" panose="02010609060101010101" pitchFamily="49" charset="-122"/>
                <a:cs typeface="+mn-cs"/>
              </a:rPr>
              <a:t>曲面</a:t>
            </a:r>
            <a:endParaRPr lang="en-US" altLang="zh-CN" kern="1200" dirty="0">
              <a:latin typeface="Times New Roman" panose="02020603050405020304" pitchFamily="18" charset="0"/>
              <a:ea typeface="楷体" panose="02010609060101010101" pitchFamily="49" charset="-122"/>
              <a:cs typeface="+mn-cs"/>
            </a:endParaRPr>
          </a:p>
          <a:p>
            <a:pPr eaLnBrk="1" hangingPunct="1">
              <a:lnSpc>
                <a:spcPct val="90000"/>
              </a:lnSpc>
            </a:pPr>
            <a:r>
              <a:rPr lang="en-US" altLang="zh-CN" kern="1200" dirty="0">
                <a:latin typeface="Times New Roman" panose="02020603050405020304" pitchFamily="18" charset="0"/>
                <a:ea typeface="楷体" panose="02010609060101010101" pitchFamily="49" charset="-122"/>
                <a:cs typeface="+mn-cs"/>
              </a:rPr>
              <a:t>Bézier</a:t>
            </a:r>
            <a:r>
              <a:rPr lang="zh-CN" altLang="en-US" kern="1200" dirty="0">
                <a:latin typeface="Times New Roman" panose="02020603050405020304" pitchFamily="18" charset="0"/>
                <a:ea typeface="楷体" panose="02010609060101010101" pitchFamily="49" charset="-122"/>
                <a:cs typeface="+mn-cs"/>
              </a:rPr>
              <a:t>曲线</a:t>
            </a:r>
            <a:r>
              <a:rPr lang="en-US" altLang="zh-CN" kern="1200" dirty="0">
                <a:latin typeface="Times New Roman" panose="02020603050405020304" pitchFamily="18" charset="0"/>
                <a:ea typeface="楷体" panose="02010609060101010101" pitchFamily="49" charset="-122"/>
                <a:cs typeface="+mn-cs"/>
              </a:rPr>
              <a:t>/</a:t>
            </a:r>
            <a:r>
              <a:rPr lang="zh-CN" altLang="en-US" kern="1200" dirty="0">
                <a:latin typeface="Times New Roman" panose="02020603050405020304" pitchFamily="18" charset="0"/>
                <a:ea typeface="楷体" panose="02010609060101010101" pitchFamily="49" charset="-122"/>
                <a:cs typeface="+mn-cs"/>
              </a:rPr>
              <a:t>曲面</a:t>
            </a:r>
            <a:endParaRPr lang="zh-CN" altLang="en-US" kern="1200" dirty="0">
              <a:latin typeface="Times New Roman" panose="02020603050405020304" pitchFamily="18" charset="0"/>
              <a:ea typeface="楷体" panose="02010609060101010101" pitchFamily="49" charset="-122"/>
              <a:cs typeface="+mn-cs"/>
            </a:endParaRPr>
          </a:p>
          <a:p>
            <a:pPr eaLnBrk="1" hangingPunct="1">
              <a:lnSpc>
                <a:spcPct val="90000"/>
              </a:lnSpc>
            </a:pPr>
            <a:r>
              <a:rPr lang="en-US" altLang="zh-CN" kern="1200" dirty="0">
                <a:latin typeface="Times New Roman" panose="02020603050405020304" pitchFamily="18" charset="0"/>
                <a:ea typeface="楷体" panose="02010609060101010101" pitchFamily="49" charset="-122"/>
                <a:cs typeface="+mn-cs"/>
              </a:rPr>
              <a:t>B</a:t>
            </a:r>
            <a:r>
              <a:rPr lang="zh-CN" altLang="en-US" kern="1200" dirty="0">
                <a:latin typeface="Times New Roman" panose="02020603050405020304" pitchFamily="18" charset="0"/>
                <a:ea typeface="楷体" panose="02010609060101010101" pitchFamily="49" charset="-122"/>
                <a:cs typeface="+mn-cs"/>
              </a:rPr>
              <a:t>样条曲线</a:t>
            </a:r>
            <a:r>
              <a:rPr lang="en-US" altLang="zh-CN" kern="1200" dirty="0">
                <a:latin typeface="Times New Roman" panose="02020603050405020304" pitchFamily="18" charset="0"/>
                <a:ea typeface="楷体" panose="02010609060101010101" pitchFamily="49" charset="-122"/>
                <a:cs typeface="+mn-cs"/>
              </a:rPr>
              <a:t>/</a:t>
            </a:r>
            <a:r>
              <a:rPr lang="zh-CN" altLang="en-US" kern="1200" dirty="0">
                <a:latin typeface="Times New Roman" panose="02020603050405020304" pitchFamily="18" charset="0"/>
                <a:ea typeface="楷体" panose="02010609060101010101" pitchFamily="49" charset="-122"/>
                <a:cs typeface="+mn-cs"/>
              </a:rPr>
              <a:t>曲面</a:t>
            </a:r>
            <a:endParaRPr lang="zh-CN" altLang="en-US" kern="1200" dirty="0">
              <a:latin typeface="Times New Roman" panose="02020603050405020304" pitchFamily="18" charset="0"/>
              <a:ea typeface="楷体" panose="02010609060101010101" pitchFamily="49" charset="-122"/>
              <a:cs typeface="+mn-cs"/>
            </a:endParaRPr>
          </a:p>
          <a:p>
            <a:pPr eaLnBrk="1" hangingPunct="1">
              <a:lnSpc>
                <a:spcPct val="90000"/>
              </a:lnSpc>
            </a:pPr>
            <a:r>
              <a:rPr lang="en-US" altLang="zh-CN" kern="1200" dirty="0">
                <a:latin typeface="Times New Roman" panose="02020603050405020304" pitchFamily="18" charset="0"/>
                <a:ea typeface="楷体" panose="02010609060101010101" pitchFamily="49" charset="-122"/>
                <a:cs typeface="+mn-cs"/>
              </a:rPr>
              <a:t>NURBS</a:t>
            </a:r>
            <a:r>
              <a:rPr lang="zh-CN" altLang="en-US" kern="1200" dirty="0">
                <a:latin typeface="Times New Roman" panose="02020603050405020304" pitchFamily="18" charset="0"/>
                <a:ea typeface="楷体" panose="02010609060101010101" pitchFamily="49" charset="-122"/>
                <a:cs typeface="+mn-cs"/>
              </a:rPr>
              <a:t>曲线</a:t>
            </a:r>
            <a:r>
              <a:rPr lang="en-US" altLang="zh-CN" kern="1200" dirty="0">
                <a:latin typeface="Times New Roman" panose="02020603050405020304" pitchFamily="18" charset="0"/>
                <a:ea typeface="楷体" panose="02010609060101010101" pitchFamily="49" charset="-122"/>
                <a:cs typeface="+mn-cs"/>
              </a:rPr>
              <a:t>/</a:t>
            </a:r>
            <a:r>
              <a:rPr lang="zh-CN" altLang="en-US" kern="1200" dirty="0">
                <a:latin typeface="Times New Roman" panose="02020603050405020304" pitchFamily="18" charset="0"/>
                <a:ea typeface="楷体" panose="02010609060101010101" pitchFamily="49" charset="-122"/>
                <a:cs typeface="+mn-cs"/>
              </a:rPr>
              <a:t>曲面</a:t>
            </a:r>
            <a:endParaRPr lang="en-US" altLang="zh-CN" kern="1200" dirty="0">
              <a:latin typeface="Times New Roman" panose="02020603050405020304" pitchFamily="18" charset="0"/>
              <a:ea typeface="楷体" panose="02010609060101010101" pitchFamily="49" charset="-122"/>
              <a:cs typeface="+mn-cs"/>
            </a:endParaRPr>
          </a:p>
          <a:p>
            <a:pPr eaLnBrk="1" hangingPunct="1">
              <a:lnSpc>
                <a:spcPct val="90000"/>
              </a:lnSpc>
            </a:pPr>
            <a:r>
              <a:rPr lang="en-US" altLang="zh-CN" kern="1200" dirty="0">
                <a:latin typeface="Times New Roman" panose="02020603050405020304" pitchFamily="18" charset="0"/>
                <a:ea typeface="楷体" panose="02010609060101010101" pitchFamily="49" charset="-122"/>
                <a:cs typeface="+mn-cs"/>
              </a:rPr>
              <a:t>Coons</a:t>
            </a:r>
            <a:r>
              <a:rPr lang="zh-CN" altLang="en-US" kern="1200" dirty="0">
                <a:latin typeface="Times New Roman" panose="02020603050405020304" pitchFamily="18" charset="0"/>
                <a:ea typeface="楷体" panose="02010609060101010101" pitchFamily="49" charset="-122"/>
                <a:cs typeface="+mn-cs"/>
              </a:rPr>
              <a:t>曲面</a:t>
            </a:r>
            <a:endParaRPr lang="en-US" altLang="zh-CN" kern="1200" dirty="0">
              <a:latin typeface="Times New Roman" panose="02020603050405020304" pitchFamily="18" charset="0"/>
              <a:ea typeface="楷体" panose="02010609060101010101" pitchFamily="49" charset="-122"/>
              <a:cs typeface="+mn-cs"/>
            </a:endParaRPr>
          </a:p>
          <a:p>
            <a:pPr eaLnBrk="1" hangingPunct="1">
              <a:lnSpc>
                <a:spcPct val="90000"/>
              </a:lnSpc>
              <a:buFont typeface="Arial" panose="020B0604020202020204" pitchFamily="34" charset="0"/>
              <a:buNone/>
            </a:pPr>
            <a:endParaRPr lang="en-US" altLang="zh-CN" kern="1200" dirty="0">
              <a:latin typeface="Times New Roman" panose="02020603050405020304" pitchFamily="18" charset="0"/>
              <a:ea typeface="楷体" panose="02010609060101010101" pitchFamily="49" charset="-122"/>
              <a:cs typeface="+mn-cs"/>
            </a:endParaRPr>
          </a:p>
          <a:p>
            <a:pPr eaLnBrk="1" hangingPunct="1">
              <a:lnSpc>
                <a:spcPct val="90000"/>
              </a:lnSpc>
              <a:buFont typeface="Arial" panose="020B0604020202020204" pitchFamily="34" charset="0"/>
              <a:buNone/>
            </a:pPr>
            <a:r>
              <a:rPr lang="zh-CN" altLang="en-US" kern="1200" dirty="0">
                <a:latin typeface="Times New Roman" panose="02020603050405020304" pitchFamily="18" charset="0"/>
                <a:ea typeface="楷体" panose="02010609060101010101" pitchFamily="49" charset="-122"/>
                <a:cs typeface="+mn-cs"/>
              </a:rPr>
              <a:t>特点</a:t>
            </a:r>
            <a:endParaRPr lang="en-US" altLang="zh-CN" kern="1200" dirty="0">
              <a:latin typeface="Times New Roman" panose="02020603050405020304" pitchFamily="18" charset="0"/>
              <a:ea typeface="楷体" panose="02010609060101010101" pitchFamily="49" charset="-122"/>
              <a:cs typeface="+mn-cs"/>
            </a:endParaRPr>
          </a:p>
          <a:p>
            <a:pPr eaLnBrk="1" hangingPunct="1">
              <a:lnSpc>
                <a:spcPct val="90000"/>
              </a:lnSpc>
            </a:pPr>
            <a:r>
              <a:rPr lang="zh-CN" altLang="en-US" kern="1200" dirty="0">
                <a:latin typeface="Times New Roman" panose="02020603050405020304" pitchFamily="18" charset="0"/>
                <a:ea typeface="楷体" panose="02010609060101010101" pitchFamily="49" charset="-122"/>
                <a:cs typeface="+mn-cs"/>
              </a:rPr>
              <a:t>参数</a:t>
            </a:r>
            <a:r>
              <a:rPr lang="zh-CN" altLang="en-US" kern="1200" dirty="0">
                <a:solidFill>
                  <a:srgbClr val="FF0000"/>
                </a:solidFill>
                <a:latin typeface="Times New Roman" panose="02020603050405020304" pitchFamily="18" charset="0"/>
                <a:ea typeface="楷体" panose="02010609060101010101" pitchFamily="49" charset="-122"/>
                <a:cs typeface="+mn-cs"/>
              </a:rPr>
              <a:t>多项式。</a:t>
            </a:r>
            <a:r>
              <a:rPr lang="zh-CN" altLang="en-US" kern="1200" dirty="0">
                <a:latin typeface="Times New Roman" panose="02020603050405020304" pitchFamily="18" charset="0"/>
                <a:ea typeface="楷体" panose="02010609060101010101" pitchFamily="49" charset="-122"/>
                <a:cs typeface="+mn-cs"/>
              </a:rPr>
              <a:t>分段，分片</a:t>
            </a:r>
            <a:endParaRPr lang="zh-CN" altLang="en-US" kern="1200" dirty="0">
              <a:latin typeface="华文楷体" panose="02010600040101010101" pitchFamily="2" charset="-122"/>
              <a:ea typeface="华文楷体" panose="02010600040101010101" pitchFamily="2" charset="-122"/>
              <a:cs typeface="+mn-cs"/>
            </a:endParaRPr>
          </a:p>
        </p:txBody>
      </p:sp>
    </p:spTree>
  </p:cSld>
  <p:clrMapOvr>
    <a:masterClrMapping/>
  </p:clrMapOvr>
  <p:transition>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Rectangle 2"/>
          <p:cNvSpPr>
            <a:spLocks noGrp="1"/>
          </p:cNvSpPr>
          <p:nvPr>
            <p:ph type="title"/>
          </p:nvPr>
        </p:nvSpPr>
        <p:spPr/>
        <p:txBody>
          <a:bodyPr vert="horz" wrap="square" lIns="91440" tIns="45720" rIns="91440" bIns="45720" anchor="ctr" anchorCtr="0"/>
          <a:p>
            <a:pPr>
              <a:lnSpc>
                <a:spcPct val="150000"/>
              </a:lnSpc>
              <a:spcBef>
                <a:spcPct val="20000"/>
              </a:spcBef>
            </a:pPr>
            <a:r>
              <a:rPr lang="en-US" altLang="zh-CN" sz="2800" kern="1200" dirty="0">
                <a:latin typeface="Times New Roman" panose="02020603050405020304" pitchFamily="18" charset="0"/>
                <a:ea typeface="楷体" panose="02010609060101010101" pitchFamily="49" charset="-122"/>
                <a:cs typeface="+mj-cs"/>
              </a:rPr>
              <a:t>Bezier</a:t>
            </a:r>
            <a:r>
              <a:rPr lang="zh-CN" altLang="en-US" sz="2800" kern="1200" dirty="0">
                <a:latin typeface="Times New Roman" panose="02020603050405020304" pitchFamily="18" charset="0"/>
                <a:ea typeface="楷体" panose="02010609060101010101" pitchFamily="49" charset="-122"/>
                <a:cs typeface="+mj-cs"/>
              </a:rPr>
              <a:t>曲线--德卡斯特里奥</a:t>
            </a:r>
            <a:endParaRPr lang="zh-CN" altLang="en-US" sz="2800" kern="1200" dirty="0">
              <a:latin typeface="Times New Roman" panose="02020603050405020304" pitchFamily="18" charset="0"/>
              <a:ea typeface="楷体" panose="02010609060101010101" pitchFamily="49" charset="-122"/>
              <a:cs typeface="+mj-cs"/>
            </a:endParaRPr>
          </a:p>
        </p:txBody>
      </p:sp>
      <p:sp>
        <p:nvSpPr>
          <p:cNvPr id="72706" name="Rectangle 3"/>
          <p:cNvSpPr>
            <a:spLocks noGrp="1"/>
          </p:cNvSpPr>
          <p:nvPr>
            <p:ph idx="1"/>
          </p:nvPr>
        </p:nvSpPr>
        <p:spPr/>
        <p:txBody>
          <a:bodyPr vert="horz" wrap="square" lIns="91440" tIns="45720" rIns="91440" bIns="45720" anchor="t" anchorCtr="0"/>
          <a:p>
            <a:r>
              <a:rPr lang="zh-CN" altLang="en-US" sz="2400" b="1" kern="1200" dirty="0">
                <a:latin typeface="华文楷体" panose="02010600040101010101" pitchFamily="2" charset="-122"/>
                <a:ea typeface="华文楷体" panose="02010600040101010101" pitchFamily="2" charset="-122"/>
                <a:cs typeface="+mn-cs"/>
              </a:rPr>
              <a:t>三次</a:t>
            </a:r>
            <a:r>
              <a:rPr lang="en-US" altLang="zh-CN" sz="2400" b="1" kern="1200" dirty="0">
                <a:latin typeface="华文楷体" panose="02010600040101010101" pitchFamily="2" charset="-122"/>
                <a:ea typeface="华文楷体" panose="02010600040101010101" pitchFamily="2" charset="-122"/>
                <a:cs typeface="+mn-cs"/>
              </a:rPr>
              <a:t>Bezier</a:t>
            </a:r>
            <a:r>
              <a:rPr lang="zh-CN" altLang="en-US" sz="2400" b="1" kern="1200" dirty="0">
                <a:latin typeface="华文楷体" panose="02010600040101010101" pitchFamily="2" charset="-122"/>
                <a:ea typeface="华文楷体" panose="02010600040101010101" pitchFamily="2" charset="-122"/>
                <a:cs typeface="+mn-cs"/>
              </a:rPr>
              <a:t>曲线的绘制</a:t>
            </a:r>
            <a:endParaRPr lang="zh-CN" altLang="en-US" sz="2400" b="1" kern="1200" dirty="0">
              <a:latin typeface="华文楷体" panose="02010600040101010101" pitchFamily="2" charset="-122"/>
              <a:ea typeface="华文楷体" panose="02010600040101010101" pitchFamily="2" charset="-122"/>
              <a:cs typeface="+mn-cs"/>
            </a:endParaRPr>
          </a:p>
          <a:p>
            <a:pPr lvl="1"/>
            <a:r>
              <a:rPr lang="en-US" altLang="zh-CN" b="1" kern="1200" dirty="0">
                <a:latin typeface="华文楷体" panose="02010600040101010101" pitchFamily="2" charset="-122"/>
                <a:ea typeface="华文楷体" panose="02010600040101010101" pitchFamily="2" charset="-122"/>
                <a:cs typeface="+mn-cs"/>
              </a:rPr>
              <a:t>de Casteljau</a:t>
            </a:r>
            <a:r>
              <a:rPr lang="zh-CN" altLang="en-US" b="1" kern="1200" dirty="0">
                <a:latin typeface="华文楷体" panose="02010600040101010101" pitchFamily="2" charset="-122"/>
                <a:ea typeface="华文楷体" panose="02010600040101010101" pitchFamily="2" charset="-122"/>
                <a:cs typeface="+mn-cs"/>
              </a:rPr>
              <a:t>算法（三角形）</a:t>
            </a:r>
            <a:endParaRPr lang="en-US" altLang="zh-CN" b="1" kern="1200" dirty="0">
              <a:latin typeface="华文楷体" panose="02010600040101010101" pitchFamily="2" charset="-122"/>
              <a:ea typeface="华文楷体" panose="02010600040101010101" pitchFamily="2" charset="-122"/>
              <a:cs typeface="+mn-cs"/>
            </a:endParaRPr>
          </a:p>
          <a:p>
            <a:pPr>
              <a:lnSpc>
                <a:spcPct val="150000"/>
              </a:lnSpc>
            </a:pPr>
            <a:endParaRPr lang="zh-CN" altLang="en-US" kern="1200" dirty="0">
              <a:latin typeface="微软雅黑" panose="020B0503020204020204" charset="-122"/>
              <a:ea typeface="微软雅黑" panose="020B0503020204020204" charset="-122"/>
              <a:cs typeface="+mn-cs"/>
            </a:endParaRPr>
          </a:p>
        </p:txBody>
      </p:sp>
      <p:pic>
        <p:nvPicPr>
          <p:cNvPr id="72707" name="Picture 9"/>
          <p:cNvPicPr>
            <a:picLocks noChangeAspect="1"/>
          </p:cNvPicPr>
          <p:nvPr/>
        </p:nvPicPr>
        <p:blipFill>
          <a:blip r:embed="rId1"/>
          <a:stretch>
            <a:fillRect/>
          </a:stretch>
        </p:blipFill>
        <p:spPr>
          <a:xfrm>
            <a:off x="419100" y="2895600"/>
            <a:ext cx="4457700" cy="3338513"/>
          </a:xfrm>
          <a:prstGeom prst="rect">
            <a:avLst/>
          </a:prstGeom>
          <a:noFill/>
          <a:ln w="9525">
            <a:noFill/>
          </a:ln>
        </p:spPr>
      </p:pic>
      <p:pic>
        <p:nvPicPr>
          <p:cNvPr id="72708" name="Picture 7"/>
          <p:cNvPicPr>
            <a:picLocks noChangeAspect="1"/>
          </p:cNvPicPr>
          <p:nvPr/>
        </p:nvPicPr>
        <p:blipFill>
          <a:blip r:embed="rId2"/>
          <a:stretch>
            <a:fillRect/>
          </a:stretch>
        </p:blipFill>
        <p:spPr>
          <a:xfrm>
            <a:off x="5181600" y="3097213"/>
            <a:ext cx="3810000" cy="2998787"/>
          </a:xfrm>
          <a:prstGeom prst="rect">
            <a:avLst/>
          </a:prstGeom>
          <a:noFill/>
          <a:ln w="9525">
            <a:noFill/>
          </a:ln>
        </p:spPr>
      </p:pic>
      <p:sp>
        <p:nvSpPr>
          <p:cNvPr id="2" name="对话气泡: 圆角矩形 1"/>
          <p:cNvSpPr/>
          <p:nvPr/>
        </p:nvSpPr>
        <p:spPr>
          <a:xfrm>
            <a:off x="6357938" y="1071563"/>
            <a:ext cx="2438400" cy="1905000"/>
          </a:xfrm>
          <a:prstGeom prst="wedgeRoundRectCallout">
            <a:avLst>
              <a:gd name="adj1" fmla="val -65088"/>
              <a:gd name="adj2" fmla="val 87863"/>
              <a:gd name="adj3" fmla="val 16667"/>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5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P0(1,1),P1(2,3),P2(4,3),P3(3,1)</a:t>
            </a:r>
            <a:endParaRPr kumimoji="0" lang="en-US" altLang="zh-CN" sz="20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a:p>
            <a:pPr marL="0" marR="0" lvl="0" indent="0" algn="ctr" defTabSz="914400" rtl="0" eaLnBrk="0" fontAlgn="base" latinLnBrk="0" hangingPunct="0">
              <a:lnSpc>
                <a:spcPct val="15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给出</a:t>
            </a:r>
            <a:r>
              <a:rPr kumimoji="0" lang="en-US" altLang="zh-CN" sz="20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t=1/3</a:t>
            </a:r>
            <a:r>
              <a:rPr kumimoji="0" lang="zh-CN" altLang="en-US" sz="20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时，曲线上点的坐标值</a:t>
            </a:r>
            <a:endParaRPr kumimoji="0" lang="zh-CN" altLang="en-US" sz="20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3729" name="图片 8"/>
          <p:cNvPicPr>
            <a:picLocks noChangeAspect="1"/>
          </p:cNvPicPr>
          <p:nvPr/>
        </p:nvPicPr>
        <p:blipFill>
          <a:blip r:embed="rId1"/>
          <a:stretch>
            <a:fillRect/>
          </a:stretch>
        </p:blipFill>
        <p:spPr>
          <a:xfrm>
            <a:off x="214313" y="285750"/>
            <a:ext cx="8383587" cy="6386513"/>
          </a:xfrm>
          <a:prstGeom prst="rect">
            <a:avLst/>
          </a:prstGeom>
          <a:noFill/>
          <a:ln w="9525">
            <a:noFill/>
          </a:ln>
        </p:spPr>
      </p:pic>
    </p:spTree>
  </p:cSld>
  <p:clrMapOvr>
    <a:masterClrMapping/>
  </p:clrMapOvr>
  <p:transition>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1"/>
          <p:cNvSpPr txBox="1"/>
          <p:nvPr/>
        </p:nvSpPr>
        <p:spPr>
          <a:xfrm>
            <a:off x="179388" y="671513"/>
            <a:ext cx="8397875" cy="2862263"/>
          </a:xfrm>
          <a:prstGeom prst="rect">
            <a:avLst/>
          </a:prstGeom>
          <a:noFill/>
          <a:ln>
            <a:solidFill>
              <a:schemeClr val="accent1"/>
            </a:solidFill>
          </a:ln>
        </p:spPr>
        <p:txBody>
          <a:bodyPr>
            <a:spAutoFit/>
          </a:bodyPr>
          <a:lstStyle/>
          <a:p>
            <a:pPr marR="0" defTabSz="914400">
              <a:lnSpc>
                <a:spcPct val="150000"/>
              </a:lnSpc>
              <a:buClrTx/>
              <a:buSzTx/>
              <a:buFontTx/>
              <a:buNone/>
              <a:defRPr/>
            </a:pPr>
            <a:r>
              <a:rPr kumimoji="0" lang="zh-CN" altLang="en-US"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思考题：</a:t>
            </a:r>
            <a:endPar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endParaRPr>
          </a:p>
          <a:p>
            <a:pPr marR="0" defTabSz="914400">
              <a:lnSpc>
                <a:spcPct val="150000"/>
              </a:lnSpc>
              <a:buClrTx/>
              <a:buSzTx/>
              <a:buFontTx/>
              <a:buNone/>
              <a:defRPr/>
            </a:pPr>
            <a:r>
              <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1. </a:t>
            </a:r>
            <a:r>
              <a:rPr kumimoji="0" lang="zh-CN" altLang="en-US"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二次</a:t>
            </a:r>
            <a:r>
              <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Bezier</a:t>
            </a:r>
            <a:r>
              <a:rPr kumimoji="0" lang="zh-CN" altLang="en-US"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曲线的起点是（），终点是（）</a:t>
            </a:r>
            <a:endPar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endParaRPr>
          </a:p>
          <a:p>
            <a:pPr marL="342900" marR="0" indent="-342900" defTabSz="914400">
              <a:lnSpc>
                <a:spcPct val="150000"/>
              </a:lnSpc>
              <a:buClrTx/>
              <a:buSzTx/>
              <a:buFontTx/>
              <a:buAutoNum type="alphaUcPeriod"/>
              <a:defRPr/>
            </a:pPr>
            <a:r>
              <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 P</a:t>
            </a:r>
            <a:r>
              <a:rPr kumimoji="0" lang="en-US" altLang="zh-CN" sz="2000" kern="1200" cap="none" spc="0" normalizeH="0" baseline="-25000" noProof="0" dirty="0">
                <a:solidFill>
                  <a:schemeClr val="tx1"/>
                </a:solidFill>
                <a:latin typeface="华文楷体" panose="02010600040101010101" pitchFamily="2" charset="-122"/>
                <a:ea typeface="华文楷体" panose="02010600040101010101" pitchFamily="2" charset="-122"/>
                <a:cs typeface="+mn-cs"/>
              </a:rPr>
              <a:t>0</a:t>
            </a:r>
            <a:r>
              <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            B.  P</a:t>
            </a:r>
            <a:r>
              <a:rPr kumimoji="0" lang="en-US" altLang="zh-CN" sz="2000" kern="1200" cap="none" spc="0" normalizeH="0" baseline="-25000" noProof="0" dirty="0">
                <a:solidFill>
                  <a:schemeClr val="tx1"/>
                </a:solidFill>
                <a:latin typeface="华文楷体" panose="02010600040101010101" pitchFamily="2" charset="-122"/>
                <a:ea typeface="华文楷体" panose="02010600040101010101" pitchFamily="2" charset="-122"/>
                <a:cs typeface="+mn-cs"/>
              </a:rPr>
              <a:t>1</a:t>
            </a:r>
            <a:r>
              <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              C.  P</a:t>
            </a:r>
            <a:r>
              <a:rPr kumimoji="0" lang="en-US" altLang="zh-CN" sz="2000" kern="1200" cap="none" spc="0" normalizeH="0" baseline="-25000" noProof="0" dirty="0">
                <a:solidFill>
                  <a:schemeClr val="tx1"/>
                </a:solidFill>
                <a:latin typeface="华文楷体" panose="02010600040101010101" pitchFamily="2" charset="-122"/>
                <a:ea typeface="华文楷体" panose="02010600040101010101" pitchFamily="2" charset="-122"/>
                <a:cs typeface="+mn-cs"/>
              </a:rPr>
              <a:t>2</a:t>
            </a:r>
            <a:r>
              <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           D. </a:t>
            </a:r>
            <a:r>
              <a:rPr kumimoji="0" lang="zh-CN" altLang="en-US"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a:t>
            </a:r>
            <a:r>
              <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P</a:t>
            </a:r>
            <a:r>
              <a:rPr kumimoji="0" lang="en-US" altLang="zh-CN" sz="2000" kern="1200" cap="none" spc="0" normalizeH="0" baseline="-25000" noProof="0" dirty="0">
                <a:solidFill>
                  <a:schemeClr val="tx1"/>
                </a:solidFill>
                <a:latin typeface="华文楷体" panose="02010600040101010101" pitchFamily="2" charset="-122"/>
                <a:ea typeface="华文楷体" panose="02010600040101010101" pitchFamily="2" charset="-122"/>
                <a:cs typeface="+mn-cs"/>
              </a:rPr>
              <a:t>0</a:t>
            </a:r>
            <a:r>
              <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+P</a:t>
            </a:r>
            <a:r>
              <a:rPr kumimoji="0" lang="en-US" altLang="zh-CN" sz="2000" kern="1200" cap="none" spc="0" normalizeH="0" baseline="-25000" noProof="0" dirty="0">
                <a:solidFill>
                  <a:schemeClr val="tx1"/>
                </a:solidFill>
                <a:latin typeface="华文楷体" panose="02010600040101010101" pitchFamily="2" charset="-122"/>
                <a:ea typeface="华文楷体" panose="02010600040101010101" pitchFamily="2" charset="-122"/>
                <a:cs typeface="+mn-cs"/>
              </a:rPr>
              <a:t>1</a:t>
            </a:r>
            <a:r>
              <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)/2</a:t>
            </a:r>
            <a:endPar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endParaRPr>
          </a:p>
          <a:p>
            <a:pPr marR="0" defTabSz="914400">
              <a:lnSpc>
                <a:spcPct val="150000"/>
              </a:lnSpc>
              <a:buClrTx/>
              <a:buSzTx/>
              <a:buFontTx/>
              <a:buNone/>
              <a:defRPr/>
            </a:pPr>
            <a:r>
              <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2. </a:t>
            </a:r>
            <a:r>
              <a:rPr kumimoji="0" lang="zh-CN" altLang="en-US"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二次</a:t>
            </a:r>
            <a:r>
              <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Bezier</a:t>
            </a:r>
            <a:r>
              <a:rPr kumimoji="0" lang="zh-CN" altLang="en-US"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曲线的起点处切矢量是（），终点处切矢量是（）</a:t>
            </a:r>
            <a:endPar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endParaRPr>
          </a:p>
          <a:p>
            <a:pPr marR="0" defTabSz="914400">
              <a:lnSpc>
                <a:spcPct val="150000"/>
              </a:lnSpc>
              <a:buClrTx/>
              <a:buSzTx/>
              <a:buFontTx/>
              <a:buNone/>
              <a:defRPr/>
            </a:pPr>
            <a:r>
              <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A.(P</a:t>
            </a:r>
            <a:r>
              <a:rPr kumimoji="0" lang="en-US" altLang="zh-CN" sz="2000" kern="1200" cap="none" spc="0" normalizeH="0" baseline="-25000" noProof="0" dirty="0">
                <a:solidFill>
                  <a:schemeClr val="tx1"/>
                </a:solidFill>
                <a:latin typeface="华文楷体" panose="02010600040101010101" pitchFamily="2" charset="-122"/>
                <a:ea typeface="华文楷体" panose="02010600040101010101" pitchFamily="2" charset="-122"/>
                <a:cs typeface="+mn-cs"/>
              </a:rPr>
              <a:t>1 </a:t>
            </a:r>
            <a:r>
              <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 P</a:t>
            </a:r>
            <a:r>
              <a:rPr kumimoji="0" lang="en-US" altLang="zh-CN" sz="2000" kern="1200" cap="none" spc="0" normalizeH="0" baseline="-25000" noProof="0" dirty="0">
                <a:solidFill>
                  <a:schemeClr val="tx1"/>
                </a:solidFill>
                <a:latin typeface="华文楷体" panose="02010600040101010101" pitchFamily="2" charset="-122"/>
                <a:ea typeface="华文楷体" panose="02010600040101010101" pitchFamily="2" charset="-122"/>
                <a:cs typeface="+mn-cs"/>
              </a:rPr>
              <a:t>0</a:t>
            </a:r>
            <a:r>
              <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      B.  (P</a:t>
            </a:r>
            <a:r>
              <a:rPr kumimoji="0" lang="en-US" altLang="zh-CN" sz="2000" kern="1200" cap="none" spc="0" normalizeH="0" baseline="-25000" noProof="0" dirty="0">
                <a:solidFill>
                  <a:schemeClr val="tx1"/>
                </a:solidFill>
                <a:latin typeface="华文楷体" panose="02010600040101010101" pitchFamily="2" charset="-122"/>
                <a:ea typeface="华文楷体" panose="02010600040101010101" pitchFamily="2" charset="-122"/>
                <a:cs typeface="+mn-cs"/>
              </a:rPr>
              <a:t>2 </a:t>
            </a:r>
            <a:r>
              <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 P</a:t>
            </a:r>
            <a:r>
              <a:rPr kumimoji="0" lang="en-US" altLang="zh-CN" sz="2000" kern="1200" cap="none" spc="0" normalizeH="0" baseline="-25000" noProof="0" dirty="0">
                <a:solidFill>
                  <a:schemeClr val="tx1"/>
                </a:solidFill>
                <a:latin typeface="华文楷体" panose="02010600040101010101" pitchFamily="2" charset="-122"/>
                <a:ea typeface="华文楷体" panose="02010600040101010101" pitchFamily="2" charset="-122"/>
                <a:cs typeface="+mn-cs"/>
              </a:rPr>
              <a:t>1</a:t>
            </a:r>
            <a:r>
              <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      C. 2(P</a:t>
            </a:r>
            <a:r>
              <a:rPr kumimoji="0" lang="en-US" altLang="zh-CN" sz="2000" kern="1200" cap="none" spc="0" normalizeH="0" baseline="-25000" noProof="0" dirty="0">
                <a:solidFill>
                  <a:schemeClr val="tx1"/>
                </a:solidFill>
                <a:latin typeface="华文楷体" panose="02010600040101010101" pitchFamily="2" charset="-122"/>
                <a:ea typeface="华文楷体" panose="02010600040101010101" pitchFamily="2" charset="-122"/>
                <a:cs typeface="+mn-cs"/>
              </a:rPr>
              <a:t>1 </a:t>
            </a:r>
            <a:r>
              <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 P</a:t>
            </a:r>
            <a:r>
              <a:rPr kumimoji="0" lang="en-US" altLang="zh-CN" sz="2000" kern="1200" cap="none" spc="0" normalizeH="0" baseline="-25000" noProof="0" dirty="0">
                <a:solidFill>
                  <a:schemeClr val="tx1"/>
                </a:solidFill>
                <a:latin typeface="华文楷体" panose="02010600040101010101" pitchFamily="2" charset="-122"/>
                <a:ea typeface="华文楷体" panose="02010600040101010101" pitchFamily="2" charset="-122"/>
                <a:cs typeface="+mn-cs"/>
              </a:rPr>
              <a:t>0</a:t>
            </a:r>
            <a:r>
              <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       D. 2(P</a:t>
            </a:r>
            <a:r>
              <a:rPr kumimoji="0" lang="en-US" altLang="zh-CN" sz="2000" kern="1200" cap="none" spc="0" normalizeH="0" baseline="-25000" noProof="0" dirty="0">
                <a:solidFill>
                  <a:schemeClr val="tx1"/>
                </a:solidFill>
                <a:latin typeface="华文楷体" panose="02010600040101010101" pitchFamily="2" charset="-122"/>
                <a:ea typeface="华文楷体" panose="02010600040101010101" pitchFamily="2" charset="-122"/>
                <a:cs typeface="+mn-cs"/>
              </a:rPr>
              <a:t>2 </a:t>
            </a:r>
            <a:r>
              <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 P</a:t>
            </a:r>
            <a:r>
              <a:rPr kumimoji="0" lang="en-US" altLang="zh-CN" sz="2000" kern="1200" cap="none" spc="0" normalizeH="0" baseline="-25000" noProof="0" dirty="0">
                <a:solidFill>
                  <a:schemeClr val="tx1"/>
                </a:solidFill>
                <a:latin typeface="华文楷体" panose="02010600040101010101" pitchFamily="2" charset="-122"/>
                <a:ea typeface="华文楷体" panose="02010600040101010101" pitchFamily="2" charset="-122"/>
                <a:cs typeface="+mn-cs"/>
              </a:rPr>
              <a:t>1</a:t>
            </a:r>
            <a:r>
              <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       E. (P</a:t>
            </a:r>
            <a:r>
              <a:rPr kumimoji="0" lang="en-US" altLang="zh-CN" sz="2000" kern="1200" cap="none" spc="0" normalizeH="0" baseline="-25000" noProof="0" dirty="0">
                <a:solidFill>
                  <a:schemeClr val="tx1"/>
                </a:solidFill>
                <a:latin typeface="华文楷体" panose="02010600040101010101" pitchFamily="2" charset="-122"/>
                <a:ea typeface="华文楷体" panose="02010600040101010101" pitchFamily="2" charset="-122"/>
                <a:cs typeface="+mn-cs"/>
              </a:rPr>
              <a:t>1 </a:t>
            </a:r>
            <a:r>
              <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 P</a:t>
            </a:r>
            <a:r>
              <a:rPr kumimoji="0" lang="en-US" altLang="zh-CN" sz="2000" kern="1200" cap="none" spc="0" normalizeH="0" baseline="-25000" noProof="0" dirty="0">
                <a:solidFill>
                  <a:schemeClr val="tx1"/>
                </a:solidFill>
                <a:latin typeface="华文楷体" panose="02010600040101010101" pitchFamily="2" charset="-122"/>
                <a:ea typeface="华文楷体" panose="02010600040101010101" pitchFamily="2" charset="-122"/>
                <a:cs typeface="+mn-cs"/>
              </a:rPr>
              <a:t>0</a:t>
            </a:r>
            <a:r>
              <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)/2        F. (P</a:t>
            </a:r>
            <a:r>
              <a:rPr kumimoji="0" lang="en-US" altLang="zh-CN" sz="2000" kern="1200" cap="none" spc="0" normalizeH="0" baseline="-25000" noProof="0" dirty="0">
                <a:solidFill>
                  <a:schemeClr val="tx1"/>
                </a:solidFill>
                <a:latin typeface="华文楷体" panose="02010600040101010101" pitchFamily="2" charset="-122"/>
                <a:ea typeface="华文楷体" panose="02010600040101010101" pitchFamily="2" charset="-122"/>
                <a:cs typeface="+mn-cs"/>
              </a:rPr>
              <a:t>2 </a:t>
            </a:r>
            <a:r>
              <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 P</a:t>
            </a:r>
            <a:r>
              <a:rPr kumimoji="0" lang="en-US" altLang="zh-CN" sz="2000" kern="1200" cap="none" spc="0" normalizeH="0" baseline="-25000" noProof="0" dirty="0">
                <a:solidFill>
                  <a:schemeClr val="tx1"/>
                </a:solidFill>
                <a:latin typeface="华文楷体" panose="02010600040101010101" pitchFamily="2" charset="-122"/>
                <a:ea typeface="华文楷体" panose="02010600040101010101" pitchFamily="2" charset="-122"/>
                <a:cs typeface="+mn-cs"/>
              </a:rPr>
              <a:t>1</a:t>
            </a:r>
            <a:r>
              <a:rPr kumimoji="0" lang="en-US" altLang="zh-CN"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rPr>
              <a:t>)/2 </a:t>
            </a:r>
            <a:endParaRPr kumimoji="0" lang="zh-CN" altLang="en-US" sz="2000" kern="1200" cap="none" spc="0" normalizeH="0" baseline="0" noProof="0" dirty="0">
              <a:solidFill>
                <a:schemeClr val="tx1"/>
              </a:solidFill>
              <a:latin typeface="华文楷体" panose="02010600040101010101" pitchFamily="2" charset="-122"/>
              <a:ea typeface="华文楷体" panose="02010600040101010101" pitchFamily="2" charset="-122"/>
              <a:cs typeface="+mn-cs"/>
            </a:endParaRPr>
          </a:p>
        </p:txBody>
      </p:sp>
      <p:sp>
        <p:nvSpPr>
          <p:cNvPr id="74754" name="文本框 24"/>
          <p:cNvSpPr txBox="1"/>
          <p:nvPr/>
        </p:nvSpPr>
        <p:spPr>
          <a:xfrm>
            <a:off x="230188" y="3716338"/>
            <a:ext cx="8296275" cy="2862262"/>
          </a:xfrm>
          <a:prstGeom prst="rect">
            <a:avLst/>
          </a:prstGeom>
          <a:noFill/>
          <a:ln w="9525" cap="flat" cmpd="sng">
            <a:solidFill>
              <a:schemeClr val="accent1"/>
            </a:solidFill>
            <a:prstDash val="solid"/>
            <a:miter/>
            <a:headEnd type="none" w="med" len="med"/>
            <a:tailEnd type="none" w="med" len="med"/>
          </a:ln>
        </p:spPr>
        <p:txBody>
          <a:bodyPr anchor="t" anchorCtr="0">
            <a:spAutoFit/>
          </a:bodyPr>
          <a:p>
            <a:pPr>
              <a:lnSpc>
                <a:spcPct val="150000"/>
              </a:lnSpc>
              <a:buFontTx/>
            </a:pPr>
            <a:r>
              <a:rPr lang="zh-CN" altLang="en-US" sz="2000" dirty="0">
                <a:solidFill>
                  <a:schemeClr val="tx1"/>
                </a:solidFill>
                <a:latin typeface="华文楷体" panose="02010600040101010101" pitchFamily="2" charset="-122"/>
                <a:ea typeface="华文楷体" panose="02010600040101010101" pitchFamily="2" charset="-122"/>
              </a:rPr>
              <a:t>思考题：</a:t>
            </a:r>
            <a:endParaRPr lang="en-US" altLang="zh-CN" sz="2000" dirty="0">
              <a:solidFill>
                <a:schemeClr val="tx1"/>
              </a:solidFill>
              <a:latin typeface="华文楷体" panose="02010600040101010101" pitchFamily="2" charset="-122"/>
              <a:ea typeface="华文楷体" panose="02010600040101010101" pitchFamily="2" charset="-122"/>
            </a:endParaRPr>
          </a:p>
          <a:p>
            <a:pPr>
              <a:lnSpc>
                <a:spcPct val="150000"/>
              </a:lnSpc>
              <a:buFontTx/>
            </a:pPr>
            <a:r>
              <a:rPr lang="en-US" altLang="zh-CN" sz="2000" dirty="0">
                <a:solidFill>
                  <a:schemeClr val="tx1"/>
                </a:solidFill>
                <a:latin typeface="华文楷体" panose="02010600040101010101" pitchFamily="2" charset="-122"/>
                <a:ea typeface="华文楷体" panose="02010600040101010101" pitchFamily="2" charset="-122"/>
              </a:rPr>
              <a:t>1. </a:t>
            </a:r>
            <a:r>
              <a:rPr lang="zh-CN" altLang="en-US" sz="2000" dirty="0">
                <a:solidFill>
                  <a:schemeClr val="tx1"/>
                </a:solidFill>
                <a:latin typeface="华文楷体" panose="02010600040101010101" pitchFamily="2" charset="-122"/>
                <a:ea typeface="华文楷体" panose="02010600040101010101" pitchFamily="2" charset="-122"/>
              </a:rPr>
              <a:t>三次</a:t>
            </a:r>
            <a:r>
              <a:rPr lang="en-US" altLang="zh-CN" sz="2000" dirty="0">
                <a:solidFill>
                  <a:schemeClr val="tx1"/>
                </a:solidFill>
                <a:latin typeface="华文楷体" panose="02010600040101010101" pitchFamily="2" charset="-122"/>
                <a:ea typeface="华文楷体" panose="02010600040101010101" pitchFamily="2" charset="-122"/>
              </a:rPr>
              <a:t>Bezier</a:t>
            </a:r>
            <a:r>
              <a:rPr lang="zh-CN" altLang="en-US" sz="2000" dirty="0">
                <a:solidFill>
                  <a:schemeClr val="tx1"/>
                </a:solidFill>
                <a:latin typeface="华文楷体" panose="02010600040101010101" pitchFamily="2" charset="-122"/>
                <a:ea typeface="华文楷体" panose="02010600040101010101" pitchFamily="2" charset="-122"/>
              </a:rPr>
              <a:t>曲线的起点是（），终点是（）</a:t>
            </a:r>
            <a:endParaRPr lang="en-US" altLang="zh-CN" sz="2000" dirty="0">
              <a:solidFill>
                <a:schemeClr val="tx1"/>
              </a:solidFill>
              <a:latin typeface="华文楷体" panose="02010600040101010101" pitchFamily="2" charset="-122"/>
              <a:ea typeface="华文楷体" panose="02010600040101010101" pitchFamily="2" charset="-122"/>
            </a:endParaRPr>
          </a:p>
          <a:p>
            <a:pPr>
              <a:lnSpc>
                <a:spcPct val="150000"/>
              </a:lnSpc>
              <a:buFontTx/>
            </a:pPr>
            <a:r>
              <a:rPr lang="en-US" altLang="zh-CN" sz="2000" dirty="0">
                <a:solidFill>
                  <a:schemeClr val="tx1"/>
                </a:solidFill>
                <a:latin typeface="华文楷体" panose="02010600040101010101" pitchFamily="2" charset="-122"/>
                <a:ea typeface="华文楷体" panose="02010600040101010101" pitchFamily="2" charset="-122"/>
              </a:rPr>
              <a:t> P0            B.  P1              C.  P2           D. P3</a:t>
            </a:r>
            <a:endParaRPr lang="en-US" altLang="zh-CN" sz="2000" dirty="0">
              <a:solidFill>
                <a:schemeClr val="tx1"/>
              </a:solidFill>
              <a:latin typeface="华文楷体" panose="02010600040101010101" pitchFamily="2" charset="-122"/>
              <a:ea typeface="华文楷体" panose="02010600040101010101" pitchFamily="2" charset="-122"/>
            </a:endParaRPr>
          </a:p>
          <a:p>
            <a:pPr>
              <a:lnSpc>
                <a:spcPct val="150000"/>
              </a:lnSpc>
              <a:buFontTx/>
            </a:pPr>
            <a:r>
              <a:rPr lang="en-US" altLang="zh-CN" sz="2000" dirty="0">
                <a:solidFill>
                  <a:schemeClr val="tx1"/>
                </a:solidFill>
                <a:latin typeface="华文楷体" panose="02010600040101010101" pitchFamily="2" charset="-122"/>
                <a:ea typeface="华文楷体" panose="02010600040101010101" pitchFamily="2" charset="-122"/>
              </a:rPr>
              <a:t>2. </a:t>
            </a:r>
            <a:r>
              <a:rPr lang="zh-CN" altLang="en-US" sz="2000" dirty="0">
                <a:solidFill>
                  <a:schemeClr val="tx1"/>
                </a:solidFill>
                <a:latin typeface="华文楷体" panose="02010600040101010101" pitchFamily="2" charset="-122"/>
                <a:ea typeface="华文楷体" panose="02010600040101010101" pitchFamily="2" charset="-122"/>
              </a:rPr>
              <a:t>三次</a:t>
            </a:r>
            <a:r>
              <a:rPr lang="en-US" altLang="zh-CN" sz="2000" dirty="0">
                <a:solidFill>
                  <a:schemeClr val="tx1"/>
                </a:solidFill>
                <a:latin typeface="华文楷体" panose="02010600040101010101" pitchFamily="2" charset="-122"/>
                <a:ea typeface="华文楷体" panose="02010600040101010101" pitchFamily="2" charset="-122"/>
              </a:rPr>
              <a:t>Bezier</a:t>
            </a:r>
            <a:r>
              <a:rPr lang="zh-CN" altLang="en-US" sz="2000" dirty="0">
                <a:solidFill>
                  <a:schemeClr val="tx1"/>
                </a:solidFill>
                <a:latin typeface="华文楷体" panose="02010600040101010101" pitchFamily="2" charset="-122"/>
                <a:ea typeface="华文楷体" panose="02010600040101010101" pitchFamily="2" charset="-122"/>
              </a:rPr>
              <a:t>曲线的起点处切矢量是（），终点处切矢量是（）</a:t>
            </a:r>
            <a:endParaRPr lang="en-US" altLang="zh-CN" sz="2000" dirty="0">
              <a:solidFill>
                <a:schemeClr val="tx1"/>
              </a:solidFill>
              <a:latin typeface="华文楷体" panose="02010600040101010101" pitchFamily="2" charset="-122"/>
              <a:ea typeface="华文楷体" panose="02010600040101010101" pitchFamily="2" charset="-122"/>
            </a:endParaRPr>
          </a:p>
          <a:p>
            <a:pPr>
              <a:lnSpc>
                <a:spcPct val="150000"/>
              </a:lnSpc>
              <a:buFontTx/>
            </a:pPr>
            <a:r>
              <a:rPr lang="en-US" altLang="zh-CN" sz="2000" dirty="0">
                <a:solidFill>
                  <a:schemeClr val="tx1"/>
                </a:solidFill>
                <a:latin typeface="华文楷体" panose="02010600040101010101" pitchFamily="2" charset="-122"/>
                <a:ea typeface="华文楷体" panose="02010600040101010101" pitchFamily="2" charset="-122"/>
              </a:rPr>
              <a:t>A.(P1 - P0)      B.  (P2 - P1)      C. 2(P1 - P0)       D. 2(P2 - P1)       E. 3(P1 - P0)       F. 3(P2 - P1) </a:t>
            </a:r>
            <a:endParaRPr lang="zh-CN" altLang="en-US" sz="2000" dirty="0">
              <a:solidFill>
                <a:schemeClr val="tx1"/>
              </a:solidFill>
              <a:latin typeface="华文楷体" panose="02010600040101010101" pitchFamily="2" charset="-122"/>
              <a:ea typeface="华文楷体" panose="02010600040101010101" pitchFamily="2" charset="-122"/>
            </a:endParaRPr>
          </a:p>
        </p:txBody>
      </p:sp>
    </p:spTree>
  </p:cSld>
  <p:clrMapOvr>
    <a:masterClrMapping/>
  </p:clrMapOvr>
  <p:transition>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Rectangle 2"/>
          <p:cNvSpPr>
            <a:spLocks noGrp="1"/>
          </p:cNvSpPr>
          <p:nvPr>
            <p:ph type="title"/>
          </p:nvPr>
        </p:nvSpPr>
        <p:spPr/>
        <p:txBody>
          <a:bodyPr vert="horz" wrap="square" lIns="91440" tIns="45720" rIns="91440" bIns="45720" anchor="ctr" anchorCtr="0"/>
          <a:p>
            <a:r>
              <a:rPr lang="en-US" altLang="zh-CN" kern="1200" dirty="0">
                <a:latin typeface="华文楷体" panose="02010600040101010101" pitchFamily="2" charset="-122"/>
                <a:ea typeface="华文楷体" panose="02010600040101010101" pitchFamily="2" charset="-122"/>
                <a:cs typeface="+mj-cs"/>
              </a:rPr>
              <a:t>Bezier</a:t>
            </a:r>
            <a:r>
              <a:rPr lang="zh-CN" altLang="en-US" kern="1200" dirty="0">
                <a:latin typeface="华文楷体" panose="02010600040101010101" pitchFamily="2" charset="-122"/>
                <a:ea typeface="华文楷体" panose="02010600040101010101" pitchFamily="2" charset="-122"/>
                <a:cs typeface="+mj-cs"/>
              </a:rPr>
              <a:t>曲线</a:t>
            </a:r>
            <a:endParaRPr lang="zh-CN" altLang="en-US" kern="1200" dirty="0">
              <a:latin typeface="华文楷体" panose="02010600040101010101" pitchFamily="2" charset="-122"/>
              <a:ea typeface="华文楷体" panose="02010600040101010101" pitchFamily="2" charset="-122"/>
              <a:cs typeface="+mj-cs"/>
            </a:endParaRPr>
          </a:p>
        </p:txBody>
      </p:sp>
      <p:sp>
        <p:nvSpPr>
          <p:cNvPr id="106499" name="Rectangle 3"/>
          <p:cNvSpPr>
            <a:spLocks noGrp="1" noChangeArrowheads="1"/>
          </p:cNvSpPr>
          <p:nvPr>
            <p:ph idx="1"/>
          </p:nvPr>
        </p:nvSpPr>
        <p:spPr>
          <a:xfrm>
            <a:off x="107950" y="1600200"/>
            <a:ext cx="87122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
                <a:schemeClr val="accent1"/>
              </a:buClr>
              <a:buSzTx/>
              <a:buFont typeface="Wingdings" panose="05000000000000000000" pitchFamily="2" charset="2"/>
              <a:buChar char="l"/>
              <a:defRPr/>
            </a:pPr>
            <a:r>
              <a:rPr kumimoji="0" lang="zh-CN" altLang="en-US" sz="28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练习</a:t>
            </a:r>
            <a:endParaRPr kumimoji="0" lang="en-US" altLang="zh-CN" sz="28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742950" marR="0" lvl="1" indent="-285750" algn="l" defTabSz="914400" rtl="0" eaLnBrk="0" fontAlgn="base" latinLnBrk="0" hangingPunct="0">
              <a:lnSpc>
                <a:spcPct val="110000"/>
              </a:lnSpc>
              <a:spcBef>
                <a:spcPts val="600"/>
              </a:spcBef>
              <a:spcAft>
                <a:spcPct val="0"/>
              </a:spcAft>
              <a:buClr>
                <a:schemeClr val="accent1"/>
              </a:buClr>
              <a:buSzTx/>
              <a:buFont typeface="Wingdings" panose="05000000000000000000" pitchFamily="2" charset="2"/>
              <a:buChar char=""/>
              <a:defRPr/>
            </a:pPr>
            <a:r>
              <a:rPr kumimoji="0" lang="en-US"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1. </a:t>
            </a:r>
            <a:r>
              <a:rPr kumimoji="0" lang="zh-CN"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平面上给定三个顶点</a:t>
            </a:r>
            <a:r>
              <a:rPr kumimoji="0" lang="en-US"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Q</a:t>
            </a:r>
            <a:r>
              <a:rPr kumimoji="0" lang="en-US" altLang="zh-CN" sz="2400" b="1" i="0" u="none" strike="noStrike" kern="0" cap="none" spc="0" normalizeH="0" baseline="-25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i</a:t>
            </a:r>
            <a:r>
              <a:rPr kumimoji="0" lang="zh-CN"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400" b="1" i="0" u="none" strike="noStrike" kern="0" cap="none" spc="0" normalizeH="0" baseline="0" noProof="0" dirty="0" err="1">
                <a:ln>
                  <a:noFill/>
                </a:ln>
                <a:solidFill>
                  <a:schemeClr val="tx1"/>
                </a:solidFill>
                <a:effectLst/>
                <a:uLnTx/>
                <a:uFillTx/>
                <a:latin typeface="华文楷体" panose="02010600040101010101" pitchFamily="2" charset="-122"/>
                <a:ea typeface="华文楷体" panose="02010600040101010101" pitchFamily="2" charset="-122"/>
                <a:cs typeface="+mn-ea"/>
              </a:rPr>
              <a:t>i</a:t>
            </a:r>
            <a:r>
              <a:rPr kumimoji="0" lang="en-US"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=0,1,2</a:t>
            </a:r>
            <a:r>
              <a:rPr kumimoji="0" lang="zh-CN"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），试构造一条</a:t>
            </a:r>
            <a:r>
              <a:rPr kumimoji="0" lang="zh-CN" altLang="zh-CN" sz="2400" b="1" i="0" u="none" strike="noStrike" kern="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ea"/>
              </a:rPr>
              <a:t>插值</a:t>
            </a:r>
            <a:r>
              <a:rPr kumimoji="0" lang="zh-CN"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这三个顶点的二次</a:t>
            </a:r>
            <a:r>
              <a:rPr kumimoji="0" lang="en-US"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Bezier</a:t>
            </a:r>
            <a:r>
              <a:rPr kumimoji="0" lang="zh-CN"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曲线。</a:t>
            </a:r>
            <a:r>
              <a:rPr kumimoji="0" lang="zh-CN" altLang="en-US"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zh-CN"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要求简述基本原理并画出</a:t>
            </a:r>
            <a:r>
              <a:rPr kumimoji="0" lang="zh-CN" altLang="zh-CN" sz="2400" b="1" i="0" u="none" strike="noStrike" kern="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n-ea"/>
              </a:rPr>
              <a:t>示意图</a:t>
            </a: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endPar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endParaRPr>
          </a:p>
          <a:p>
            <a:pPr marL="742950" marR="0" lvl="1" indent="-285750" algn="l" defTabSz="914400" rtl="0" eaLnBrk="0" fontAlgn="base" latinLnBrk="0" hangingPunct="0">
              <a:lnSpc>
                <a:spcPct val="110000"/>
              </a:lnSpc>
              <a:spcBef>
                <a:spcPts val="600"/>
              </a:spcBef>
              <a:spcAft>
                <a:spcPct val="0"/>
              </a:spcAft>
              <a:buClr>
                <a:schemeClr val="accent1"/>
              </a:buClr>
              <a:buSzTx/>
              <a:buFont typeface="Wingdings" panose="05000000000000000000" pitchFamily="2" charset="2"/>
              <a:buChar char=""/>
              <a:defRPr/>
            </a:pP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2</a:t>
            </a:r>
            <a:r>
              <a:rPr kumimoji="0" lang="en-US"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 </a:t>
            </a:r>
            <a:r>
              <a:rPr kumimoji="0" lang="zh-CN" altLang="en-US"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给定四点</a:t>
            </a:r>
            <a:r>
              <a:rPr kumimoji="0" lang="en-US"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P</a:t>
            </a:r>
            <a:r>
              <a:rPr kumimoji="0" lang="en-US" altLang="zh-CN" sz="2400" b="1" i="0" u="none" strike="noStrike" kern="0" cap="none" spc="0" normalizeH="0" baseline="-25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0</a:t>
            </a:r>
            <a:r>
              <a:rPr kumimoji="0" lang="zh-CN" altLang="en-US"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P</a:t>
            </a:r>
            <a:r>
              <a:rPr kumimoji="0" lang="en-US" altLang="zh-CN" sz="2400" b="1" i="0" u="none" strike="noStrike" kern="0" cap="none" spc="0" normalizeH="0" baseline="-25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1</a:t>
            </a:r>
            <a:r>
              <a:rPr kumimoji="0" lang="zh-CN" altLang="en-US"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P</a:t>
            </a:r>
            <a:r>
              <a:rPr kumimoji="0" lang="en-US" altLang="zh-CN" sz="2400" b="1" i="0" u="none" strike="noStrike" kern="0" cap="none" spc="0" normalizeH="0" baseline="-25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2</a:t>
            </a:r>
            <a:r>
              <a:rPr kumimoji="0" lang="zh-CN" altLang="en-US"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P</a:t>
            </a:r>
            <a:r>
              <a:rPr kumimoji="0" lang="en-US" altLang="zh-CN" sz="2400" b="1" i="0" u="none" strike="noStrike" kern="0" cap="none" spc="0" normalizeH="0" baseline="-25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3</a:t>
            </a:r>
            <a:r>
              <a:rPr kumimoji="0" lang="zh-CN" altLang="en-US" sz="2400" b="1" i="0" u="none" strike="noStrike" kern="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令</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P</a:t>
            </a:r>
            <a:r>
              <a:rPr kumimoji="0" lang="en-US" altLang="zh-CN" sz="2400" b="1" i="0" u="none" strike="noStrike" kern="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0</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 '=3(P</a:t>
            </a:r>
            <a:r>
              <a:rPr kumimoji="0" lang="en-US" altLang="zh-CN" sz="2400" b="1" i="0" u="none" strike="noStrike" kern="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1</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-P</a:t>
            </a:r>
            <a:r>
              <a:rPr kumimoji="0" lang="en-US" altLang="zh-CN" sz="2400" b="1" i="0" u="none" strike="noStrike" kern="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0</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 ，</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P</a:t>
            </a:r>
            <a:r>
              <a:rPr kumimoji="0" lang="en-US" altLang="zh-CN" sz="2400" b="1" i="0" u="none" strike="noStrike" kern="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3</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'=3(P</a:t>
            </a:r>
            <a:r>
              <a:rPr kumimoji="0" lang="en-US" altLang="zh-CN" sz="2400" b="1" i="0" u="none" strike="noStrike" kern="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3</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-P</a:t>
            </a:r>
            <a:r>
              <a:rPr kumimoji="0" lang="en-US" altLang="zh-CN" sz="2400" b="1" i="0" u="none" strike="noStrike" kern="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2</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 </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endPar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endParaRPr>
          </a:p>
          <a:p>
            <a:pPr marL="742950" marR="0" lvl="1" indent="-285750" algn="l" defTabSz="914400" rtl="0" eaLnBrk="0" fontAlgn="base" latinLnBrk="0" hangingPunct="0">
              <a:lnSpc>
                <a:spcPct val="110000"/>
              </a:lnSpc>
              <a:spcBef>
                <a:spcPts val="600"/>
              </a:spcBef>
              <a:spcAft>
                <a:spcPct val="0"/>
              </a:spcAft>
              <a:buClr>
                <a:schemeClr val="accent1"/>
              </a:buClr>
              <a:buSzTx/>
              <a:buFont typeface="Arial" panose="020B0604020202020204" pitchFamily="34" charset="0"/>
              <a:buNone/>
              <a:defRPr/>
            </a:pP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这时用</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P</a:t>
            </a:r>
            <a:r>
              <a:rPr kumimoji="0" lang="en-US" altLang="zh-CN" sz="2400" b="1" i="0" u="none" strike="noStrike" kern="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0</a:t>
            </a: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P</a:t>
            </a:r>
            <a:r>
              <a:rPr kumimoji="0" lang="en-US" altLang="zh-CN" sz="2400" b="1" i="0" u="none" strike="noStrike" kern="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3</a:t>
            </a: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P</a:t>
            </a:r>
            <a:r>
              <a:rPr kumimoji="0" lang="en-US" altLang="zh-CN" sz="2400" b="1" i="0" u="none" strike="noStrike" kern="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0</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P</a:t>
            </a:r>
            <a:r>
              <a:rPr kumimoji="0" lang="en-US" altLang="zh-CN" sz="2400" b="1" i="0" u="none" strike="noStrike" kern="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3</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 可以确定一条</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Hermite</a:t>
            </a: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形式的三次曲线，证明所确定的曲线与用原来四点确定的</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Bezier</a:t>
            </a: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形式的三次曲线相同。</a:t>
            </a:r>
            <a:endParaRPr kumimoji="0" lang="en-US"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endParaRPr>
          </a:p>
        </p:txBody>
      </p:sp>
      <p:pic>
        <p:nvPicPr>
          <p:cNvPr id="75779" name="图片 1"/>
          <p:cNvPicPr>
            <a:picLocks noChangeAspect="1"/>
          </p:cNvPicPr>
          <p:nvPr/>
        </p:nvPicPr>
        <p:blipFill>
          <a:blip r:embed="rId1"/>
          <a:stretch>
            <a:fillRect/>
          </a:stretch>
        </p:blipFill>
        <p:spPr>
          <a:xfrm>
            <a:off x="6000750" y="428625"/>
            <a:ext cx="2543175" cy="1955800"/>
          </a:xfrm>
          <a:prstGeom prst="rect">
            <a:avLst/>
          </a:prstGeom>
          <a:noFill/>
          <a:ln w="9525">
            <a:noFill/>
          </a:ln>
        </p:spPr>
      </p:pic>
      <p:sp>
        <p:nvSpPr>
          <p:cNvPr id="2" name="椭圆 1"/>
          <p:cNvSpPr/>
          <p:nvPr/>
        </p:nvSpPr>
        <p:spPr>
          <a:xfrm>
            <a:off x="6516688" y="1989138"/>
            <a:ext cx="71438" cy="714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1" i="0" u="none" strike="noStrike" kern="1200" cap="none" spc="0" normalizeH="0" baseline="0" noProof="0">
              <a:ln>
                <a:noFill/>
              </a:ln>
              <a:solidFill>
                <a:schemeClr val="lt1"/>
              </a:solidFill>
              <a:effectLst/>
              <a:uLnTx/>
              <a:uFillTx/>
              <a:latin typeface="+mn-lt"/>
              <a:ea typeface="+mn-ea"/>
              <a:cs typeface="+mn-cs"/>
            </a:endParaRPr>
          </a:p>
        </p:txBody>
      </p:sp>
      <p:sp>
        <p:nvSpPr>
          <p:cNvPr id="6" name="椭圆 5"/>
          <p:cNvSpPr/>
          <p:nvPr/>
        </p:nvSpPr>
        <p:spPr>
          <a:xfrm>
            <a:off x="8101013" y="1952625"/>
            <a:ext cx="71438" cy="714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1" i="0" u="none" strike="noStrike" kern="1200" cap="none" spc="0" normalizeH="0" baseline="0" noProof="0">
              <a:ln>
                <a:noFill/>
              </a:ln>
              <a:solidFill>
                <a:schemeClr val="lt1"/>
              </a:solidFill>
              <a:effectLst/>
              <a:uLnTx/>
              <a:uFillTx/>
              <a:latin typeface="+mn-lt"/>
              <a:ea typeface="+mn-ea"/>
              <a:cs typeface="+mn-cs"/>
            </a:endParaRPr>
          </a:p>
        </p:txBody>
      </p:sp>
      <p:sp>
        <p:nvSpPr>
          <p:cNvPr id="7" name="椭圆 6"/>
          <p:cNvSpPr/>
          <p:nvPr/>
        </p:nvSpPr>
        <p:spPr>
          <a:xfrm>
            <a:off x="7235825" y="1196975"/>
            <a:ext cx="73025" cy="714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1"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Rectangle 2"/>
          <p:cNvSpPr>
            <a:spLocks noGrp="1"/>
          </p:cNvSpPr>
          <p:nvPr>
            <p:ph type="title"/>
          </p:nvPr>
        </p:nvSpPr>
        <p:spPr/>
        <p:txBody>
          <a:bodyPr vert="horz" wrap="square" lIns="91440" tIns="45720" rIns="91440" bIns="45720" anchor="ctr" anchorCtr="0"/>
          <a:p>
            <a:r>
              <a:rPr lang="en-US" altLang="zh-CN" kern="1200" dirty="0">
                <a:latin typeface="华文楷体" panose="02010600040101010101" pitchFamily="2" charset="-122"/>
                <a:ea typeface="华文楷体" panose="02010600040101010101" pitchFamily="2" charset="-122"/>
                <a:cs typeface="+mj-cs"/>
              </a:rPr>
              <a:t>Bezier</a:t>
            </a:r>
            <a:r>
              <a:rPr lang="zh-CN" altLang="en-US" kern="1200" dirty="0">
                <a:latin typeface="华文楷体" panose="02010600040101010101" pitchFamily="2" charset="-122"/>
                <a:ea typeface="华文楷体" panose="02010600040101010101" pitchFamily="2" charset="-122"/>
                <a:cs typeface="+mj-cs"/>
              </a:rPr>
              <a:t>曲线</a:t>
            </a:r>
            <a:endParaRPr lang="zh-CN" altLang="en-US" kern="1200" dirty="0">
              <a:latin typeface="华文楷体" panose="02010600040101010101" pitchFamily="2" charset="-122"/>
              <a:ea typeface="华文楷体" panose="02010600040101010101" pitchFamily="2" charset="-122"/>
              <a:cs typeface="+mj-cs"/>
            </a:endParaRPr>
          </a:p>
        </p:txBody>
      </p:sp>
      <p:sp>
        <p:nvSpPr>
          <p:cNvPr id="62467"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
                <a:schemeClr val="accent1"/>
              </a:buClr>
              <a:buSzTx/>
              <a:buFont typeface="Wingdings" panose="05000000000000000000" pitchFamily="2" charset="2"/>
              <a:buChar char="l"/>
              <a:defRPr/>
            </a:pPr>
            <a:r>
              <a:rPr kumimoji="0" lang="zh-CN" altLang="en-US" sz="28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练习</a:t>
            </a:r>
            <a:r>
              <a:rPr kumimoji="0" lang="en-US" altLang="zh-CN" sz="28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1--</a:t>
            </a: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答案参考</a:t>
            </a:r>
            <a:endParaRPr kumimoji="0" lang="en-US" altLang="zh-CN" sz="2800" b="1" i="0" u="none" strike="noStrike" kern="0" cap="none" spc="0" normalizeH="0" baseline="0" noProof="0" dirty="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742950" marR="0" lvl="1" indent="-28575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endParaRPr kumimoji="0" lang="en-US" altLang="zh-CN" sz="2400" b="0"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endParaRPr>
          </a:p>
        </p:txBody>
      </p:sp>
      <p:sp>
        <p:nvSpPr>
          <p:cNvPr id="9" name="TextBox 3"/>
          <p:cNvSpPr txBox="1"/>
          <p:nvPr/>
        </p:nvSpPr>
        <p:spPr>
          <a:xfrm>
            <a:off x="642938" y="2428875"/>
            <a:ext cx="7715250" cy="3322638"/>
          </a:xfrm>
          <a:prstGeom prst="rect">
            <a:avLst/>
          </a:prstGeom>
          <a:ln w="3175"/>
        </p:spPr>
        <p:style>
          <a:lnRef idx="2">
            <a:schemeClr val="accent1"/>
          </a:lnRef>
          <a:fillRef idx="1">
            <a:schemeClr val="lt1"/>
          </a:fillRef>
          <a:effectRef idx="0">
            <a:schemeClr val="accent1"/>
          </a:effectRef>
          <a:fontRef idx="minor">
            <a:schemeClr val="dk1"/>
          </a:fontRef>
        </p:style>
        <p:txBody>
          <a:bodyPr>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解：由曲线端点性质，知可以取</a:t>
            </a:r>
            <a:r>
              <a:rPr kumimoji="0" 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Bezier</a:t>
            </a:r>
            <a:r>
              <a:rPr kumimoji="0" lang="zh-CN" alt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曲线的两端点</a:t>
            </a:r>
            <a:r>
              <a:rPr kumimoji="0" 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P</a:t>
            </a:r>
            <a:r>
              <a:rPr kumimoji="0" lang="en-US" sz="2000" b="0" i="0" u="none" strike="noStrike" kern="1200" cap="none" spc="0" normalizeH="0" baseline="-2500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0</a:t>
            </a:r>
            <a:r>
              <a:rPr kumimoji="0" 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=Q</a:t>
            </a:r>
            <a:r>
              <a:rPr kumimoji="0" lang="en-US" sz="2000" b="0" i="0" u="none" strike="noStrike" kern="1200" cap="none" spc="0" normalizeH="0" baseline="-2500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0</a:t>
            </a:r>
            <a:r>
              <a:rPr kumimoji="0" lang="zh-CN" alt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a:t>
            </a:r>
            <a:r>
              <a:rPr kumimoji="0" 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P</a:t>
            </a:r>
            <a:r>
              <a:rPr kumimoji="0" lang="en-US" sz="2000" b="0" i="0" u="none" strike="noStrike" kern="1200" cap="none" spc="0" normalizeH="0" baseline="-2500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2</a:t>
            </a:r>
            <a:r>
              <a:rPr kumimoji="0" 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=Q</a:t>
            </a:r>
            <a:r>
              <a:rPr kumimoji="0" lang="en-US" sz="2000" b="0" i="0" u="none" strike="noStrike" kern="1200" cap="none" spc="0" normalizeH="0" baseline="-2500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2</a:t>
            </a:r>
            <a:r>
              <a:rPr kumimoji="0" lang="zh-CN" alt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，下面构造</a:t>
            </a:r>
            <a:r>
              <a:rPr kumimoji="0" 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P</a:t>
            </a:r>
            <a:r>
              <a:rPr kumimoji="0" lang="en-US" sz="2000" b="0" i="0" u="none" strike="noStrike" kern="1200" cap="none" spc="0" normalizeH="0" baseline="-2500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1</a:t>
            </a:r>
            <a:r>
              <a:rPr kumimoji="0" 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 </a:t>
            </a:r>
            <a:r>
              <a:rPr kumimoji="0" lang="zh-CN" alt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点：</a:t>
            </a:r>
            <a:endParaRPr kumimoji="0" lang="zh-CN" alt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因为</a:t>
            </a:r>
            <a:r>
              <a:rPr kumimoji="0" 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P(t)= P</a:t>
            </a:r>
            <a:r>
              <a:rPr kumimoji="0" lang="en-US" sz="2000" b="0" i="0" u="none" strike="noStrike" kern="1200" cap="none" spc="0" normalizeH="0" baseline="-2500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0</a:t>
            </a:r>
            <a:r>
              <a:rPr kumimoji="0" 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(1-t)</a:t>
            </a:r>
            <a:r>
              <a:rPr kumimoji="0" lang="en-US" sz="2000" b="0" i="0" u="none" strike="noStrike" kern="1200" cap="none" spc="0" normalizeH="0" baseline="3000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2</a:t>
            </a:r>
            <a:r>
              <a:rPr kumimoji="0" 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+ 2P</a:t>
            </a:r>
            <a:r>
              <a:rPr kumimoji="0" lang="en-US" sz="2000" b="0" i="0" u="none" strike="noStrike" kern="1200" cap="none" spc="0" normalizeH="0" baseline="-2500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1</a:t>
            </a:r>
            <a:r>
              <a:rPr kumimoji="0" 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(1-t)t+ P</a:t>
            </a:r>
            <a:r>
              <a:rPr kumimoji="0" lang="en-US" sz="2000" b="0" i="0" u="none" strike="noStrike" kern="1200" cap="none" spc="0" normalizeH="0" baseline="-2500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2</a:t>
            </a:r>
            <a:r>
              <a:rPr kumimoji="0" 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t</a:t>
            </a:r>
            <a:r>
              <a:rPr kumimoji="0" lang="en-US" sz="2000" b="0" i="0" u="none" strike="noStrike" kern="1200" cap="none" spc="0" normalizeH="0" baseline="3000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2</a:t>
            </a:r>
            <a:r>
              <a:rPr kumimoji="0" lang="zh-CN" altLang="en-US" sz="2000" b="0" i="0" u="none" strike="noStrike" kern="1200" cap="none" spc="0" normalizeH="0" baseline="0" noProof="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，令</a:t>
            </a:r>
            <a:r>
              <a:rPr kumimoji="0" lang="en-US" sz="2000" b="0" i="0" u="none" strike="noStrike" kern="1200" cap="none" spc="0" normalizeH="0" baseline="0" noProof="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k1</a:t>
            </a:r>
            <a:r>
              <a:rPr kumimoji="0" 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=|Q</a:t>
            </a:r>
            <a:r>
              <a:rPr kumimoji="0" lang="en-US" sz="2000" b="0" i="0" u="none" strike="noStrike" kern="1200" cap="none" spc="0" normalizeH="0" baseline="-2500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0</a:t>
            </a:r>
            <a:r>
              <a:rPr kumimoji="0" 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Q</a:t>
            </a:r>
            <a:r>
              <a:rPr kumimoji="0" lang="en-US" sz="2000" b="0" i="0" u="none" strike="noStrike" kern="1200" cap="none" spc="0" normalizeH="0" baseline="-2500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1</a:t>
            </a:r>
            <a:r>
              <a:rPr kumimoji="0" 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a:t>
            </a:r>
            <a:r>
              <a:rPr kumimoji="0" lang="zh-CN" altLang="en-US" sz="2000" b="0" i="0" u="none" strike="noStrike" kern="1200" cap="none" spc="0" normalizeH="0" baseline="0" noProof="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a:t>
            </a:r>
            <a:r>
              <a:rPr kumimoji="0" lang="zh-CN" sz="2000" b="0" i="0" u="none" strike="noStrike" kern="1200" cap="none" spc="0" normalizeH="0" baseline="0" noProof="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 </a:t>
            </a:r>
            <a:r>
              <a:rPr kumimoji="0" lang="en-US" sz="2000" b="0" i="0" u="none" strike="noStrike" kern="1200" cap="none" spc="0" normalizeH="0" baseline="0" noProof="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k2</a:t>
            </a:r>
            <a:r>
              <a:rPr kumimoji="0" 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=|Q</a:t>
            </a:r>
            <a:r>
              <a:rPr kumimoji="0" lang="en-US" sz="2000" b="0" i="0" u="none" strike="noStrike" kern="1200" cap="none" spc="0" normalizeH="0" baseline="-2500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1</a:t>
            </a:r>
            <a:r>
              <a:rPr kumimoji="0" 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Q</a:t>
            </a:r>
            <a:r>
              <a:rPr kumimoji="0" lang="en-US" sz="2000" b="0" i="0" u="none" strike="noStrike" kern="1200" cap="none" spc="0" normalizeH="0" baseline="-2500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2</a:t>
            </a:r>
            <a:r>
              <a:rPr kumimoji="0" 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a:t>
            </a:r>
            <a:r>
              <a:rPr kumimoji="0" lang="zh-CN" alt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，则可以</a:t>
            </a:r>
            <a:r>
              <a:rPr kumimoji="0" lang="zh-CN" altLang="en-US" sz="2000" b="0" i="0" u="none" strike="noStrike" kern="1200" cap="none" spc="0" normalizeH="0" baseline="0" noProof="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取</a:t>
            </a:r>
            <a:r>
              <a:rPr kumimoji="0" lang="en-US" sz="2000" b="0" i="0" u="none" strike="noStrike" kern="1200" cap="none" spc="0" normalizeH="0" baseline="0" noProof="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t1=k1/(k1+k2</a:t>
            </a:r>
            <a:r>
              <a:rPr kumimoji="0" 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a:t>
            </a:r>
            <a:r>
              <a:rPr kumimoji="0" lang="zh-CN" alt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，有：</a:t>
            </a:r>
            <a:r>
              <a:rPr kumimoji="0" 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P</a:t>
            </a:r>
            <a:r>
              <a:rPr kumimoji="0" lang="zh-CN" alt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a:t>
            </a:r>
            <a:r>
              <a:rPr kumimoji="0" 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t</a:t>
            </a:r>
            <a:r>
              <a:rPr kumimoji="0" lang="en-US" sz="2000" b="0" i="0" u="none" strike="noStrike" kern="1200" cap="none" spc="0" normalizeH="0" baseline="-2500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1</a:t>
            </a:r>
            <a:r>
              <a:rPr kumimoji="0" lang="zh-CN" alt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a:t>
            </a:r>
            <a:r>
              <a:rPr kumimoji="0" 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=Q</a:t>
            </a:r>
            <a:r>
              <a:rPr kumimoji="0" lang="en-US" sz="2000" b="0" i="0" u="none" strike="noStrike" kern="1200" cap="none" spc="0" normalizeH="0" baseline="-2500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1</a:t>
            </a:r>
            <a:endParaRPr kumimoji="0" lang="zh-CN" alt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Times New Roman" panose="02020603050405020304" pitchFamily="18" charset="0"/>
              </a:rPr>
              <a:t>从而可以求得：</a:t>
            </a:r>
            <a:endParaRPr kumimoji="0" lang="en-US" altLang="zh-CN"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 </a:t>
            </a:r>
            <a:endParaRPr kumimoji="0" lang="zh-CN" alt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这样就可以以</a:t>
            </a:r>
            <a:r>
              <a:rPr kumimoji="0" 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P</a:t>
            </a:r>
            <a:r>
              <a:rPr kumimoji="0" lang="en-US" sz="2000" b="0" i="0" u="none" strike="noStrike" kern="1200" cap="none" spc="0" normalizeH="0" baseline="-2500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0</a:t>
            </a:r>
            <a:r>
              <a:rPr kumimoji="0" 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P</a:t>
            </a:r>
            <a:r>
              <a:rPr kumimoji="0" lang="en-US" sz="2000" b="0" i="0" u="none" strike="noStrike" kern="1200" cap="none" spc="0" normalizeH="0" baseline="-2500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1</a:t>
            </a:r>
            <a:r>
              <a:rPr kumimoji="0" 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P</a:t>
            </a:r>
            <a:r>
              <a:rPr kumimoji="0" lang="en-US" sz="2000" b="0" i="0" u="none" strike="noStrike" kern="1200" cap="none" spc="0" normalizeH="0" baseline="-2500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2</a:t>
            </a:r>
            <a:r>
              <a:rPr kumimoji="0" lang="zh-CN" alt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这特征多边形画出二次</a:t>
            </a:r>
            <a:r>
              <a:rPr kumimoji="0" 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Bezier</a:t>
            </a:r>
            <a:r>
              <a:rPr kumimoji="0" lang="zh-CN" alt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曲线。</a:t>
            </a:r>
            <a:endParaRPr kumimoji="0" lang="zh-CN" altLang="en-US" sz="2000" b="0"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endParaRPr>
          </a:p>
        </p:txBody>
      </p:sp>
      <p:pic>
        <p:nvPicPr>
          <p:cNvPr id="76804" name="图片 1"/>
          <p:cNvPicPr>
            <a:picLocks noChangeAspect="1"/>
          </p:cNvPicPr>
          <p:nvPr/>
        </p:nvPicPr>
        <p:blipFill>
          <a:blip r:embed="rId1"/>
          <a:stretch>
            <a:fillRect/>
          </a:stretch>
        </p:blipFill>
        <p:spPr>
          <a:xfrm>
            <a:off x="5943600" y="219075"/>
            <a:ext cx="2886075" cy="2219325"/>
          </a:xfrm>
          <a:prstGeom prst="rect">
            <a:avLst/>
          </a:prstGeom>
          <a:noFill/>
          <a:ln w="9525">
            <a:noFill/>
          </a:ln>
        </p:spPr>
      </p:pic>
      <p:graphicFrame>
        <p:nvGraphicFramePr>
          <p:cNvPr id="76805" name="Object 1"/>
          <p:cNvGraphicFramePr>
            <a:graphicFrameLocks noChangeAspect="1"/>
          </p:cNvGraphicFramePr>
          <p:nvPr/>
        </p:nvGraphicFramePr>
        <p:xfrm>
          <a:off x="2500313" y="4429125"/>
          <a:ext cx="3490912" cy="815975"/>
        </p:xfrm>
        <a:graphic>
          <a:graphicData uri="http://schemas.openxmlformats.org/presentationml/2006/ole">
            <mc:AlternateContent xmlns:mc="http://schemas.openxmlformats.org/markup-compatibility/2006">
              <mc:Choice xmlns:v="urn:schemas-microsoft-com:vml" Requires="v">
                <p:oleObj spid="_x0000_s3157" name="" r:id="rId2" imgW="1955800" imgH="457200" progId="Equation.DSMT4">
                  <p:embed/>
                </p:oleObj>
              </mc:Choice>
              <mc:Fallback>
                <p:oleObj name="" r:id="rId2" imgW="1955800" imgH="457200" progId="Equation.DSMT4">
                  <p:embed/>
                  <p:pic>
                    <p:nvPicPr>
                      <p:cNvPr id="0" name="图片 3156"/>
                      <p:cNvPicPr/>
                      <p:nvPr/>
                    </p:nvPicPr>
                    <p:blipFill>
                      <a:blip r:embed="rId3"/>
                      <a:stretch>
                        <a:fillRect/>
                      </a:stretch>
                    </p:blipFill>
                    <p:spPr>
                      <a:xfrm>
                        <a:off x="2500313" y="4429125"/>
                        <a:ext cx="3490912" cy="815975"/>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标题 1"/>
          <p:cNvSpPr>
            <a:spLocks noGrp="1"/>
          </p:cNvSpPr>
          <p:nvPr>
            <p:ph type="title"/>
          </p:nvPr>
        </p:nvSpPr>
        <p:spPr/>
        <p:txBody>
          <a:bodyPr vert="horz" wrap="square" lIns="91440" tIns="45720" rIns="91440" bIns="45720" anchor="ctr" anchorCtr="0"/>
          <a:p>
            <a:endParaRPr lang="zh-CN" altLang="en-US" kern="1200" dirty="0">
              <a:latin typeface="华文楷体" panose="02010600040101010101" pitchFamily="2" charset="-122"/>
              <a:ea typeface="华文楷体" panose="02010600040101010101" pitchFamily="2" charset="-122"/>
              <a:cs typeface="+mj-cs"/>
            </a:endParaRPr>
          </a:p>
        </p:txBody>
      </p:sp>
      <p:sp>
        <p:nvSpPr>
          <p:cNvPr id="77826" name="内容占位符 2"/>
          <p:cNvSpPr>
            <a:spLocks noGrp="1"/>
          </p:cNvSpPr>
          <p:nvPr>
            <p:ph idx="1"/>
          </p:nvPr>
        </p:nvSpPr>
        <p:spPr/>
        <p:txBody>
          <a:bodyPr vert="horz" wrap="square" lIns="91440" tIns="45720" rIns="91440" bIns="45720" anchor="t" anchorCtr="0"/>
          <a:p>
            <a:endParaRPr lang="zh-CN" altLang="en-US" kern="1200" dirty="0">
              <a:latin typeface="华文楷体" panose="02010600040101010101" pitchFamily="2" charset="-122"/>
              <a:ea typeface="华文楷体" panose="02010600040101010101" pitchFamily="2" charset="-122"/>
              <a:cs typeface="+mn-cs"/>
            </a:endParaRPr>
          </a:p>
        </p:txBody>
      </p:sp>
      <p:pic>
        <p:nvPicPr>
          <p:cNvPr id="77827" name="Picture 2"/>
          <p:cNvPicPr>
            <a:picLocks noChangeAspect="1"/>
          </p:cNvPicPr>
          <p:nvPr/>
        </p:nvPicPr>
        <p:blipFill>
          <a:blip r:embed="rId1"/>
          <a:stretch>
            <a:fillRect/>
          </a:stretch>
        </p:blipFill>
        <p:spPr>
          <a:xfrm>
            <a:off x="827088" y="114300"/>
            <a:ext cx="7439025" cy="6743700"/>
          </a:xfrm>
          <a:prstGeom prst="rect">
            <a:avLst/>
          </a:prstGeom>
          <a:noFill/>
          <a:ln w="9525">
            <a:noFill/>
          </a:ln>
        </p:spPr>
      </p:pic>
    </p:spTree>
  </p:cSld>
  <p:clrMapOvr>
    <a:masterClrMapping/>
  </p:clrMapOvr>
  <p:transition>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Rectangle 2"/>
          <p:cNvSpPr>
            <a:spLocks noGrp="1"/>
          </p:cNvSpPr>
          <p:nvPr>
            <p:ph type="title"/>
          </p:nvPr>
        </p:nvSpPr>
        <p:spPr/>
        <p:txBody>
          <a:bodyPr vert="horz" wrap="square" lIns="91440" tIns="45720" rIns="91440" bIns="45720" anchor="ctr" anchorCtr="0"/>
          <a:p>
            <a:r>
              <a:rPr lang="en-US" altLang="zh-CN" sz="2800" dirty="0">
                <a:latin typeface="楷体" panose="02010609060101010101" pitchFamily="49" charset="-122"/>
                <a:ea typeface="楷体" panose="02010609060101010101" pitchFamily="49" charset="-122"/>
              </a:rPr>
              <a:t>Bezier</a:t>
            </a:r>
            <a:r>
              <a:rPr lang="zh-CN" altLang="en-US" sz="2800" dirty="0">
                <a:latin typeface="楷体" panose="02010609060101010101" pitchFamily="49" charset="-122"/>
                <a:ea typeface="楷体" panose="02010609060101010101" pitchFamily="49" charset="-122"/>
              </a:rPr>
              <a:t>曲线</a:t>
            </a:r>
            <a:endParaRPr lang="zh-CN" altLang="en-US" sz="2800" dirty="0">
              <a:latin typeface="楷体" panose="02010609060101010101" pitchFamily="49" charset="-122"/>
              <a:ea typeface="楷体" panose="02010609060101010101" pitchFamily="49" charset="-122"/>
            </a:endParaRPr>
          </a:p>
        </p:txBody>
      </p:sp>
      <p:sp>
        <p:nvSpPr>
          <p:cNvPr id="63491" name="Rectangle 3"/>
          <p:cNvSpPr>
            <a:spLocks noGrp="1" noChangeArrowheads="1"/>
          </p:cNvSpPr>
          <p:nvPr>
            <p:ph idx="1"/>
          </p:nvPr>
        </p:nvSpPr>
        <p:spPr>
          <a:xfrm>
            <a:off x="285750" y="1600200"/>
            <a:ext cx="85725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
                <a:schemeClr val="accent1"/>
              </a:buClr>
              <a:buSzTx/>
              <a:buFont typeface="Wingdings" panose="05000000000000000000" pitchFamily="2" charset="2"/>
              <a:buChar char="l"/>
              <a:defRPr/>
            </a:pPr>
            <a:r>
              <a:rPr kumimoji="0" lang="zh-CN" altLang="en-US" sz="28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练习</a:t>
            </a:r>
            <a:endParaRPr kumimoji="0" lang="en-US" altLang="zh-CN" sz="2800" b="1" i="0" u="none" strike="noStrike" kern="0" cap="none" spc="0" normalizeH="0" baseline="0" noProof="0" dirty="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742950" marR="0" lvl="1" indent="-285750" algn="l" defTabSz="914400" rtl="0" eaLnBrk="0" fontAlgn="base" latinLnBrk="0" hangingPunct="0">
              <a:lnSpc>
                <a:spcPct val="110000"/>
              </a:lnSpc>
              <a:spcBef>
                <a:spcPct val="20000"/>
              </a:spcBef>
              <a:spcAft>
                <a:spcPct val="0"/>
              </a:spcAft>
              <a:buClr>
                <a:srgbClr val="0066FF"/>
              </a:buClr>
              <a:buSzTx/>
              <a:buFont typeface="Wingdings" panose="05000000000000000000" pitchFamily="2" charset="2"/>
              <a:buChar char="ð"/>
              <a:defRPr/>
            </a:pP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 3.</a:t>
            </a: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三</a:t>
            </a:r>
            <a:r>
              <a:rPr kumimoji="0" lang="zh-CN" altLang="en-US" sz="2400" b="1" i="0" u="none" strike="noStrike" kern="0" cap="none" spc="0" normalizeH="0" baseline="0" noProof="0" dirty="0" smtClean="0">
                <a:ln>
                  <a:noFill/>
                </a:ln>
                <a:solidFill>
                  <a:schemeClr val="tx1"/>
                </a:solidFill>
                <a:effectLst/>
                <a:uLnTx/>
                <a:uFillTx/>
                <a:latin typeface="华文楷体" panose="02010600040101010101" pitchFamily="2" charset="-122"/>
                <a:ea typeface="华文楷体" panose="02010600040101010101" pitchFamily="2" charset="-122"/>
                <a:cs typeface="+mn-ea"/>
              </a:rPr>
              <a:t>次</a:t>
            </a:r>
            <a:r>
              <a:rPr kumimoji="0" lang="en-US" altLang="zh-CN" sz="2400" b="1" i="0" u="none" strike="noStrike" kern="0" cap="none" spc="0" normalizeH="0" baseline="0" noProof="0" dirty="0" smtClean="0">
                <a:ln>
                  <a:noFill/>
                </a:ln>
                <a:solidFill>
                  <a:schemeClr val="tx1"/>
                </a:solidFill>
                <a:effectLst/>
                <a:uLnTx/>
                <a:uFillTx/>
                <a:latin typeface="华文楷体" panose="02010600040101010101" pitchFamily="2" charset="-122"/>
                <a:ea typeface="华文楷体" panose="02010600040101010101" pitchFamily="2" charset="-122"/>
                <a:cs typeface="+mn-ea"/>
              </a:rPr>
              <a:t>Bezier</a:t>
            </a:r>
            <a:r>
              <a:rPr kumimoji="0" lang="zh-CN" altLang="en-US"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曲线可逼近</a:t>
            </a: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1/4</a:t>
            </a:r>
            <a:r>
              <a:rPr kumimoji="0" lang="zh-CN" altLang="en-US"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单位圆弧，如图所示。四个控制点的坐标分别为</a:t>
            </a: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P</a:t>
            </a:r>
            <a:r>
              <a:rPr kumimoji="0" lang="en-US" altLang="zh-CN" sz="2400" b="1" i="0" u="none" strike="noStrike" kern="120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0</a:t>
            </a: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(0,1)</a:t>
            </a:r>
            <a:r>
              <a:rPr kumimoji="0" lang="zh-CN" altLang="en-US"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a:t>
            </a: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P</a:t>
            </a:r>
            <a:r>
              <a:rPr kumimoji="0" lang="en-US" altLang="zh-CN" sz="2400" b="1" i="0" u="none" strike="noStrike" kern="120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1</a:t>
            </a: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(x,1)</a:t>
            </a:r>
            <a:r>
              <a:rPr kumimoji="0" lang="zh-CN" altLang="en-US"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a:t>
            </a: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P</a:t>
            </a:r>
            <a:r>
              <a:rPr kumimoji="0" lang="en-US" altLang="zh-CN" sz="2400" b="1" i="0" u="none" strike="noStrike" kern="120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2</a:t>
            </a: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(1,y)</a:t>
            </a:r>
            <a:r>
              <a:rPr kumimoji="0" lang="zh-CN" altLang="en-US"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a:t>
            </a: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P</a:t>
            </a:r>
            <a:r>
              <a:rPr kumimoji="0" lang="en-US" altLang="zh-CN" sz="2400" b="1" i="0" u="none" strike="noStrike" kern="120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3</a:t>
            </a: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(1,0)</a:t>
            </a:r>
            <a:r>
              <a:rPr kumimoji="0" lang="zh-CN" altLang="en-US"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，请计算</a:t>
            </a: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x</a:t>
            </a:r>
            <a:r>
              <a:rPr kumimoji="0" lang="zh-CN" altLang="en-US"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a:t>
            </a: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y</a:t>
            </a:r>
            <a:r>
              <a:rPr kumimoji="0" lang="zh-CN" altLang="en-US"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的值，给出四个控制点，并试着绘制整圆。</a:t>
            </a:r>
            <a:endParaRPr kumimoji="0" lang="zh-CN" altLang="en-US"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graphicFrame>
        <p:nvGraphicFramePr>
          <p:cNvPr id="78851" name="对象 7"/>
          <p:cNvGraphicFramePr/>
          <p:nvPr/>
        </p:nvGraphicFramePr>
        <p:xfrm>
          <a:off x="5857875" y="3929063"/>
          <a:ext cx="2303463" cy="2303462"/>
        </p:xfrm>
        <a:graphic>
          <a:graphicData uri="http://schemas.openxmlformats.org/presentationml/2006/ole">
            <mc:AlternateContent xmlns:mc="http://schemas.openxmlformats.org/markup-compatibility/2006">
              <mc:Choice xmlns:v="urn:schemas-microsoft-com:vml" Requires="v">
                <p:oleObj spid="_x0000_s3156" name="" r:id="rId1" imgW="6959600" imgH="7035800" progId="Visio.Drawing.11">
                  <p:embed/>
                </p:oleObj>
              </mc:Choice>
              <mc:Fallback>
                <p:oleObj name="" r:id="rId1" imgW="6959600" imgH="7035800" progId="Visio.Drawing.11">
                  <p:embed/>
                  <p:pic>
                    <p:nvPicPr>
                      <p:cNvPr id="0" name="图片 3155"/>
                      <p:cNvPicPr/>
                      <p:nvPr/>
                    </p:nvPicPr>
                    <p:blipFill>
                      <a:blip r:embed="rId2"/>
                      <a:stretch>
                        <a:fillRect/>
                      </a:stretch>
                    </p:blipFill>
                    <p:spPr>
                      <a:xfrm>
                        <a:off x="5857875" y="3929063"/>
                        <a:ext cx="2303463" cy="2303462"/>
                      </a:xfrm>
                      <a:prstGeom prst="rect">
                        <a:avLst/>
                      </a:prstGeom>
                      <a:noFill/>
                      <a:ln w="38100">
                        <a:noFill/>
                        <a:miter/>
                      </a:ln>
                    </p:spPr>
                  </p:pic>
                </p:oleObj>
              </mc:Fallback>
            </mc:AlternateContent>
          </a:graphicData>
        </a:graphic>
      </p:graphicFrame>
      <p:pic>
        <p:nvPicPr>
          <p:cNvPr id="78852" name="图片 1"/>
          <p:cNvPicPr>
            <a:picLocks noChangeAspect="1"/>
          </p:cNvPicPr>
          <p:nvPr/>
        </p:nvPicPr>
        <p:blipFill>
          <a:blip r:embed="rId3"/>
          <a:stretch>
            <a:fillRect/>
          </a:stretch>
        </p:blipFill>
        <p:spPr>
          <a:xfrm>
            <a:off x="500063" y="3857625"/>
            <a:ext cx="2600325" cy="2293938"/>
          </a:xfrm>
          <a:prstGeom prst="rect">
            <a:avLst/>
          </a:prstGeom>
          <a:noFill/>
          <a:ln w="9525">
            <a:noFill/>
          </a:ln>
        </p:spPr>
      </p:pic>
      <p:pic>
        <p:nvPicPr>
          <p:cNvPr id="78853" name="Picture 7" descr="https://img-blog.csdn.net/20150905104818207"/>
          <p:cNvPicPr>
            <a:picLocks noChangeAspect="1"/>
          </p:cNvPicPr>
          <p:nvPr/>
        </p:nvPicPr>
        <p:blipFill>
          <a:blip r:embed="rId4"/>
          <a:stretch>
            <a:fillRect/>
          </a:stretch>
        </p:blipFill>
        <p:spPr>
          <a:xfrm>
            <a:off x="3357563" y="4000500"/>
            <a:ext cx="2193925" cy="2119313"/>
          </a:xfrm>
          <a:prstGeom prst="rect">
            <a:avLst/>
          </a:prstGeom>
          <a:noFill/>
          <a:ln w="9525">
            <a:noFill/>
          </a:ln>
        </p:spPr>
      </p:pic>
      <p:sp>
        <p:nvSpPr>
          <p:cNvPr id="78854" name="TextBox 6"/>
          <p:cNvSpPr txBox="1"/>
          <p:nvPr/>
        </p:nvSpPr>
        <p:spPr>
          <a:xfrm>
            <a:off x="3571875" y="6072188"/>
            <a:ext cx="1714500" cy="646112"/>
          </a:xfrm>
          <a:prstGeom prst="rect">
            <a:avLst/>
          </a:prstGeom>
          <a:noFill/>
          <a:ln w="9525">
            <a:noFill/>
          </a:ln>
        </p:spPr>
        <p:txBody>
          <a:bodyPr anchor="t" anchorCtr="0">
            <a:spAutoFit/>
          </a:bodyPr>
          <a:p>
            <a:pPr>
              <a:buFontTx/>
            </a:pPr>
            <a:r>
              <a:rPr lang="en-US" altLang="zh-CN" sz="1200" b="0" dirty="0">
                <a:solidFill>
                  <a:schemeClr val="tx1"/>
                </a:solidFill>
                <a:latin typeface="Times New Roman" panose="02020603050405020304" pitchFamily="18" charset="0"/>
                <a:ea typeface="宋体" panose="02010600030101010101" pitchFamily="2" charset="-122"/>
              </a:rPr>
              <a:t>https://blog.csdn.net/nibiewuxuanze/article/details/48103059</a:t>
            </a:r>
            <a:endParaRPr lang="zh-CN" altLang="en-US" sz="12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Rectangle 2"/>
          <p:cNvSpPr>
            <a:spLocks noGrp="1"/>
          </p:cNvSpPr>
          <p:nvPr>
            <p:ph type="title"/>
          </p:nvPr>
        </p:nvSpPr>
        <p:spPr/>
        <p:txBody>
          <a:bodyPr vert="horz" wrap="square" lIns="91440" tIns="45720" rIns="91440" bIns="45720" anchor="ctr" anchorCtr="0"/>
          <a:p>
            <a:r>
              <a:rPr lang="en-US" altLang="zh-CN" sz="2800" dirty="0">
                <a:latin typeface="楷体" panose="02010609060101010101" pitchFamily="49" charset="-122"/>
                <a:ea typeface="楷体" panose="02010609060101010101" pitchFamily="49" charset="-122"/>
              </a:rPr>
              <a:t>Bezier曲线</a:t>
            </a:r>
            <a:endParaRPr lang="en-US" altLang="zh-CN" sz="2800" dirty="0">
              <a:latin typeface="楷体" panose="02010609060101010101" pitchFamily="49" charset="-122"/>
              <a:ea typeface="楷体" panose="02010609060101010101" pitchFamily="49" charset="-122"/>
            </a:endParaRPr>
          </a:p>
        </p:txBody>
      </p:sp>
      <p:sp>
        <p:nvSpPr>
          <p:cNvPr id="79874" name="Rectangle 3"/>
          <p:cNvSpPr>
            <a:spLocks noGrp="1"/>
          </p:cNvSpPr>
          <p:nvPr>
            <p:ph idx="1"/>
          </p:nvPr>
        </p:nvSpPr>
        <p:spPr/>
        <p:txBody>
          <a:bodyPr vert="horz" wrap="square" lIns="91440" tIns="45720" rIns="91440" bIns="45720" anchor="t" anchorCtr="0"/>
          <a:p>
            <a:pPr>
              <a:lnSpc>
                <a:spcPct val="150000"/>
              </a:lnSpc>
            </a:pPr>
            <a:r>
              <a:rPr lang="zh-CN" altLang="en-US" sz="2400" b="1" dirty="0">
                <a:latin typeface="华文楷体" panose="02010600040101010101" pitchFamily="2" charset="-122"/>
                <a:ea typeface="华文楷体" panose="02010600040101010101" pitchFamily="2" charset="-122"/>
              </a:rPr>
              <a:t>练习</a:t>
            </a:r>
            <a:endParaRPr lang="en-US" altLang="zh-CN" sz="2400" b="1" dirty="0">
              <a:latin typeface="华文楷体" panose="02010600040101010101" pitchFamily="2" charset="-122"/>
              <a:ea typeface="华文楷体" panose="02010600040101010101" pitchFamily="2" charset="-122"/>
            </a:endParaRPr>
          </a:p>
        </p:txBody>
      </p:sp>
      <p:pic>
        <p:nvPicPr>
          <p:cNvPr id="79875" name="图片 41"/>
          <p:cNvPicPr>
            <a:picLocks noChangeAspect="1"/>
          </p:cNvPicPr>
          <p:nvPr/>
        </p:nvPicPr>
        <p:blipFill>
          <a:blip r:embed="rId1"/>
          <a:stretch>
            <a:fillRect/>
          </a:stretch>
        </p:blipFill>
        <p:spPr>
          <a:xfrm>
            <a:off x="3000375" y="2428875"/>
            <a:ext cx="5705475" cy="2754313"/>
          </a:xfrm>
          <a:prstGeom prst="rect">
            <a:avLst/>
          </a:prstGeom>
          <a:noFill/>
          <a:ln w="9525">
            <a:noFill/>
          </a:ln>
        </p:spPr>
      </p:pic>
      <p:sp>
        <p:nvSpPr>
          <p:cNvPr id="79876" name="文本框 44"/>
          <p:cNvSpPr txBox="1"/>
          <p:nvPr/>
        </p:nvSpPr>
        <p:spPr>
          <a:xfrm>
            <a:off x="3962400" y="6184900"/>
            <a:ext cx="3151188" cy="400050"/>
          </a:xfrm>
          <a:prstGeom prst="rect">
            <a:avLst/>
          </a:prstGeom>
          <a:noFill/>
          <a:ln w="9525">
            <a:noFill/>
          </a:ln>
        </p:spPr>
        <p:txBody>
          <a:bodyPr wrap="none" anchor="t" anchorCtr="0">
            <a:spAutoFit/>
          </a:bodyPr>
          <a:p>
            <a:pPr eaLnBrk="0" hangingPunct="0">
              <a:buFontTx/>
            </a:pPr>
            <a:r>
              <a:rPr lang="zh-CN" altLang="en-US" sz="2000" dirty="0">
                <a:solidFill>
                  <a:schemeClr val="tx1"/>
                </a:solidFill>
                <a:latin typeface="Arial" panose="020B0604020202020204" pitchFamily="34" charset="0"/>
                <a:ea typeface="宋体" panose="02010600030101010101" pitchFamily="2" charset="-122"/>
              </a:rPr>
              <a:t>令</a:t>
            </a:r>
            <a:r>
              <a:rPr lang="en-US" altLang="zh-CN" sz="2000" dirty="0">
                <a:solidFill>
                  <a:schemeClr val="tx1"/>
                </a:solidFill>
                <a:latin typeface="Arial" panose="020B0604020202020204" pitchFamily="34" charset="0"/>
                <a:ea typeface="宋体" panose="02010600030101010101" pitchFamily="2" charset="-122"/>
              </a:rPr>
              <a:t>m=0.5523</a:t>
            </a:r>
            <a:r>
              <a:rPr lang="zh-CN" altLang="en-US" sz="2000" dirty="0">
                <a:solidFill>
                  <a:schemeClr val="tx1"/>
                </a:solidFill>
                <a:latin typeface="Arial" panose="020B0604020202020204" pitchFamily="34" charset="0"/>
                <a:ea typeface="宋体" panose="02010600030101010101" pitchFamily="2" charset="-122"/>
              </a:rPr>
              <a:t>，称魔术常数</a:t>
            </a:r>
            <a:endParaRPr lang="zh-CN" altLang="en-US" sz="2000" dirty="0">
              <a:solidFill>
                <a:schemeClr val="tx1"/>
              </a:solidFill>
              <a:latin typeface="Arial" panose="020B0604020202020204" pitchFamily="34" charset="0"/>
              <a:ea typeface="宋体" panose="02010600030101010101" pitchFamily="2" charset="-122"/>
            </a:endParaRPr>
          </a:p>
        </p:txBody>
      </p:sp>
      <p:graphicFrame>
        <p:nvGraphicFramePr>
          <p:cNvPr id="79877" name="对象 7"/>
          <p:cNvGraphicFramePr>
            <a:graphicFrameLocks noChangeAspect="1"/>
          </p:cNvGraphicFramePr>
          <p:nvPr/>
        </p:nvGraphicFramePr>
        <p:xfrm>
          <a:off x="152400" y="2667000"/>
          <a:ext cx="2752725" cy="2736850"/>
        </p:xfrm>
        <a:graphic>
          <a:graphicData uri="http://schemas.openxmlformats.org/presentationml/2006/ole">
            <mc:AlternateContent xmlns:mc="http://schemas.openxmlformats.org/markup-compatibility/2006">
              <mc:Choice xmlns:v="urn:schemas-microsoft-com:vml" Requires="v">
                <p:oleObj spid="_x0000_s3158" name="" r:id="rId2" imgW="4775200" imgH="4711700" progId="Visio.Drawing.11">
                  <p:embed/>
                </p:oleObj>
              </mc:Choice>
              <mc:Fallback>
                <p:oleObj name="" r:id="rId2" imgW="4775200" imgH="4711700" progId="Visio.Drawing.11">
                  <p:embed/>
                  <p:pic>
                    <p:nvPicPr>
                      <p:cNvPr id="0" name="图片 3157"/>
                      <p:cNvPicPr/>
                      <p:nvPr/>
                    </p:nvPicPr>
                    <p:blipFill>
                      <a:blip r:embed="rId3"/>
                      <a:stretch>
                        <a:fillRect/>
                      </a:stretch>
                    </p:blipFill>
                    <p:spPr>
                      <a:xfrm>
                        <a:off x="152400" y="2667000"/>
                        <a:ext cx="2752725" cy="2736850"/>
                      </a:xfrm>
                      <a:prstGeom prst="rect">
                        <a:avLst/>
                      </a:prstGeom>
                      <a:noFill/>
                      <a:ln w="38100">
                        <a:noFill/>
                        <a:miter/>
                      </a:ln>
                    </p:spPr>
                  </p:pic>
                </p:oleObj>
              </mc:Fallback>
            </mc:AlternateContent>
          </a:graphicData>
        </a:graphic>
      </p:graphicFrame>
      <p:graphicFrame>
        <p:nvGraphicFramePr>
          <p:cNvPr id="79878" name="对象 8"/>
          <p:cNvGraphicFramePr>
            <a:graphicFrameLocks noChangeAspect="1"/>
          </p:cNvGraphicFramePr>
          <p:nvPr/>
        </p:nvGraphicFramePr>
        <p:xfrm>
          <a:off x="3962400" y="5332413"/>
          <a:ext cx="3584575" cy="647700"/>
        </p:xfrm>
        <a:graphic>
          <a:graphicData uri="http://schemas.openxmlformats.org/presentationml/2006/ole">
            <mc:AlternateContent xmlns:mc="http://schemas.openxmlformats.org/markup-compatibility/2006">
              <mc:Choice xmlns:v="urn:schemas-microsoft-com:vml" Requires="v">
                <p:oleObj spid="_x0000_s3159" name="" r:id="rId4" imgW="2374900" imgH="431800" progId="Equation.DSMT4">
                  <p:embed/>
                </p:oleObj>
              </mc:Choice>
              <mc:Fallback>
                <p:oleObj name="" r:id="rId4" imgW="2374900" imgH="431800" progId="Equation.DSMT4">
                  <p:embed/>
                  <p:pic>
                    <p:nvPicPr>
                      <p:cNvPr id="0" name="图片 3158"/>
                      <p:cNvPicPr/>
                      <p:nvPr/>
                    </p:nvPicPr>
                    <p:blipFill>
                      <a:blip r:embed="rId5"/>
                      <a:stretch>
                        <a:fillRect/>
                      </a:stretch>
                    </p:blipFill>
                    <p:spPr>
                      <a:xfrm>
                        <a:off x="3962400" y="5332413"/>
                        <a:ext cx="3584575" cy="647700"/>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Rectangle 2"/>
          <p:cNvSpPr>
            <a:spLocks noGrp="1"/>
          </p:cNvSpPr>
          <p:nvPr>
            <p:ph type="title"/>
          </p:nvPr>
        </p:nvSpPr>
        <p:spPr/>
        <p:txBody>
          <a:bodyPr vert="horz" wrap="square" lIns="91440" tIns="45720" rIns="91440" bIns="45720" anchor="ctr" anchorCtr="0"/>
          <a:p>
            <a:r>
              <a:rPr lang="zh-CN" altLang="en-US" sz="2800" b="1" dirty="0">
                <a:latin typeface="Times New Roman" panose="02020603050405020304" pitchFamily="18" charset="0"/>
                <a:ea typeface="楷体" panose="02010609060101010101" pitchFamily="49" charset="-122"/>
              </a:rPr>
              <a:t>Bezier曲线</a:t>
            </a:r>
            <a:endParaRPr lang="zh-CN" altLang="en-US" sz="2800" b="1" dirty="0">
              <a:latin typeface="Times New Roman" panose="02020603050405020304" pitchFamily="18" charset="0"/>
              <a:ea typeface="楷体" panose="02010609060101010101" pitchFamily="49" charset="-122"/>
            </a:endParaRPr>
          </a:p>
        </p:txBody>
      </p:sp>
      <p:sp>
        <p:nvSpPr>
          <p:cNvPr id="68611" name="Rectangle 3"/>
          <p:cNvSpPr>
            <a:spLocks noGrp="1" noChangeArrowheads="1"/>
          </p:cNvSpPr>
          <p:nvPr>
            <p:ph idx="1"/>
          </p:nvPr>
        </p:nvSpPr>
        <p:spPr>
          <a:xfrm>
            <a:off x="285750" y="1600200"/>
            <a:ext cx="8643938"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Char char="l"/>
              <a:defRPr/>
            </a:pPr>
            <a:r>
              <a:rPr kumimoji="0" lang="en-US" altLang="zh-CN" sz="26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Bezier</a:t>
            </a:r>
            <a:r>
              <a:rPr kumimoji="0" lang="zh-CN" altLang="en-US" sz="26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曲线的</a:t>
            </a:r>
            <a:r>
              <a:rPr kumimoji="0" lang="zh-CN" altLang="en-US" sz="26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rPr>
              <a:t>连接</a:t>
            </a:r>
            <a:endParaRPr kumimoji="0" lang="zh-CN" altLang="en-US" sz="26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华文楷体" panose="02010600040101010101" pitchFamily="2" charset="-122"/>
              <a:ea typeface="华文楷体" panose="02010600040101010101" pitchFamily="2" charset="-122"/>
              <a:cs typeface="+mn-cs"/>
            </a:endParaRPr>
          </a:p>
          <a:p>
            <a:pPr marL="742950" marR="0" lvl="1" indent="-28575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Char char="¡"/>
              <a:defRPr/>
            </a:pPr>
            <a:r>
              <a:rPr kumimoji="0" lang="zh-CN" altLang="en-US"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设两段三次</a:t>
            </a:r>
            <a:r>
              <a:rPr kumimoji="0" lang="en-US"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Bezier</a:t>
            </a:r>
            <a:r>
              <a:rPr kumimoji="0" lang="zh-CN" altLang="en-US"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曲线</a:t>
            </a:r>
            <a:r>
              <a:rPr kumimoji="0" lang="en-US"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S</a:t>
            </a:r>
            <a:r>
              <a:rPr kumimoji="0" lang="en-US" altLang="zh-CN" sz="2400" b="1" i="0" u="none" strike="noStrike" kern="0" cap="none" spc="0" normalizeH="0" baseline="-25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1</a:t>
            </a:r>
            <a:r>
              <a:rPr kumimoji="0" lang="zh-CN" altLang="en-US"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和</a:t>
            </a:r>
            <a:r>
              <a:rPr kumimoji="0" lang="en-US"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S</a:t>
            </a:r>
            <a:r>
              <a:rPr kumimoji="0" lang="en-US" altLang="zh-CN" sz="2400" b="1" i="0" u="none" strike="noStrike" kern="0" cap="none" spc="0" normalizeH="0" baseline="-25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2</a:t>
            </a:r>
            <a:r>
              <a:rPr kumimoji="0" lang="zh-CN" altLang="en-US"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的控制点分别为</a:t>
            </a:r>
            <a:r>
              <a:rPr kumimoji="0" lang="en-US"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P</a:t>
            </a:r>
            <a:r>
              <a:rPr kumimoji="0" lang="en-US" altLang="zh-CN" sz="2400" b="1" i="0" u="none" strike="noStrike" kern="0" cap="none" spc="0" normalizeH="0" baseline="-25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0</a:t>
            </a:r>
            <a:r>
              <a:rPr kumimoji="0" lang="en-US"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、P</a:t>
            </a:r>
            <a:r>
              <a:rPr kumimoji="0" lang="en-US" altLang="zh-CN" sz="2400" b="1" i="0" u="none" strike="noStrike" kern="0" cap="none" spc="0" normalizeH="0" baseline="-25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1</a:t>
            </a:r>
            <a:r>
              <a:rPr kumimoji="0" lang="en-US"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、P</a:t>
            </a:r>
            <a:r>
              <a:rPr kumimoji="0" lang="en-US" altLang="zh-CN" sz="2400" b="1" i="0" u="none" strike="noStrike" kern="0" cap="none" spc="0" normalizeH="0" baseline="-25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2</a:t>
            </a:r>
            <a:r>
              <a:rPr kumimoji="0" lang="en-US"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、P</a:t>
            </a:r>
            <a:r>
              <a:rPr kumimoji="0" lang="en-US" altLang="zh-CN" sz="2400" b="1" i="0" u="none" strike="noStrike" kern="0" cap="none" spc="0" normalizeH="0" baseline="-25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3</a:t>
            </a:r>
            <a:r>
              <a:rPr kumimoji="0" lang="zh-CN" altLang="en-US"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和</a:t>
            </a:r>
            <a:r>
              <a:rPr kumimoji="0" lang="en-US"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Q</a:t>
            </a:r>
            <a:r>
              <a:rPr kumimoji="0" lang="en-US" altLang="zh-CN" sz="2400" b="1" i="0" u="none" strike="noStrike" kern="0" cap="none" spc="0" normalizeH="0" baseline="-25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0</a:t>
            </a:r>
            <a:r>
              <a:rPr kumimoji="0" lang="en-US"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、Q</a:t>
            </a:r>
            <a:r>
              <a:rPr kumimoji="0" lang="en-US" altLang="zh-CN" sz="2400" b="1" i="0" u="none" strike="noStrike" kern="0" cap="none" spc="0" normalizeH="0" baseline="-25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1</a:t>
            </a:r>
            <a:r>
              <a:rPr kumimoji="0" lang="en-US"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、Q</a:t>
            </a:r>
            <a:r>
              <a:rPr kumimoji="0" lang="en-US" altLang="zh-CN" sz="2400" b="1" i="0" u="none" strike="noStrike" kern="0" cap="none" spc="0" normalizeH="0" baseline="-25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2</a:t>
            </a:r>
            <a:r>
              <a:rPr kumimoji="0" lang="en-US"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、Q</a:t>
            </a:r>
            <a:r>
              <a:rPr kumimoji="0" lang="en-US" altLang="zh-CN" sz="2400" b="1" i="0" u="none" strike="noStrike" kern="0" cap="none" spc="0" normalizeH="0" baseline="-25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3</a:t>
            </a:r>
            <a:r>
              <a:rPr kumimoji="0" lang="en-US"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 S</a:t>
            </a:r>
            <a:r>
              <a:rPr kumimoji="0" lang="en-US" altLang="zh-CN" sz="2400" b="1" i="0" u="none" strike="noStrike" kern="0" cap="none" spc="0" normalizeH="0" baseline="-25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1</a:t>
            </a:r>
            <a:r>
              <a:rPr kumimoji="0" lang="zh-CN" altLang="en-US"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和</a:t>
            </a:r>
            <a:r>
              <a:rPr kumimoji="0" lang="en-US"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S</a:t>
            </a:r>
            <a:r>
              <a:rPr kumimoji="0" lang="en-US" altLang="zh-CN" sz="2400" b="1" i="0" u="none" strike="noStrike" kern="0" cap="none" spc="0" normalizeH="0" baseline="-25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2</a:t>
            </a:r>
            <a:r>
              <a:rPr kumimoji="0" lang="zh-CN" altLang="en-US"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连续的条件：</a:t>
            </a:r>
            <a:endParaRPr kumimoji="0" lang="zh-CN" altLang="en-US"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endParaRPr>
          </a:p>
          <a:p>
            <a:pPr marL="742950" marR="0" lvl="1" indent="-28575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Char char="¡"/>
              <a:defRPr/>
            </a:pPr>
            <a:r>
              <a:rPr kumimoji="0" lang="en-US" altLang="zh-CN" sz="22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1. C</a:t>
            </a:r>
            <a:r>
              <a:rPr kumimoji="0" lang="en-US" altLang="zh-CN" sz="2200" b="1" i="0" u="none" strike="noStrike" kern="0" cap="none" spc="0" normalizeH="0" baseline="30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0</a:t>
            </a:r>
            <a:r>
              <a:rPr kumimoji="0" lang="zh-CN" altLang="en-US" sz="22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连续：</a:t>
            </a:r>
            <a:r>
              <a:rPr kumimoji="0" lang="en-US" altLang="zh-CN" sz="22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P</a:t>
            </a:r>
            <a:r>
              <a:rPr kumimoji="0" lang="en-US" altLang="zh-CN" sz="2200" b="1" i="0" u="none" strike="noStrike" kern="0" cap="none" spc="0" normalizeH="0" baseline="-25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3</a:t>
            </a:r>
            <a:r>
              <a:rPr kumimoji="0" lang="zh-CN" altLang="en-US" sz="22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和</a:t>
            </a:r>
            <a:r>
              <a:rPr kumimoji="0" lang="en-US" altLang="zh-CN" sz="22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Q</a:t>
            </a:r>
            <a:r>
              <a:rPr kumimoji="0" lang="en-US" altLang="zh-CN" sz="2200" b="1" i="0" u="none" strike="noStrike" kern="0" cap="none" spc="0" normalizeH="0" baseline="-25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0</a:t>
            </a:r>
            <a:r>
              <a:rPr kumimoji="0" lang="zh-CN" altLang="en-US" sz="22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为同一点。</a:t>
            </a:r>
            <a:endParaRPr kumimoji="0" lang="zh-CN" altLang="en-US" sz="22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endParaRPr>
          </a:p>
          <a:p>
            <a:pPr marL="742950" marR="0" lvl="1" indent="-28575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Char char="¡"/>
              <a:defRPr/>
            </a:pPr>
            <a:r>
              <a:rPr kumimoji="0" lang="en-US" altLang="zh-CN" sz="22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2. G</a:t>
            </a:r>
            <a:r>
              <a:rPr kumimoji="0" lang="en-US" altLang="zh-CN" sz="2200" b="1" i="0" u="none" strike="noStrike" kern="0" cap="none" spc="0" normalizeH="0" baseline="30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1</a:t>
            </a:r>
            <a:r>
              <a:rPr kumimoji="0" lang="zh-CN" altLang="en-US" sz="22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连续：</a:t>
            </a:r>
            <a:r>
              <a:rPr kumimoji="0" lang="en-US" altLang="zh-CN" sz="22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a:t>
            </a:r>
            <a:endParaRPr kumimoji="0" lang="zh-CN" altLang="en-US" sz="2200" b="1" i="0" u="sng" strike="noStrike" kern="0" cap="none" spc="0" normalizeH="0" baseline="0" noProof="0" dirty="0">
              <a:ln>
                <a:noFill/>
              </a:ln>
              <a:solidFill>
                <a:srgbClr val="FF0000"/>
              </a:solidFill>
              <a:effectLst>
                <a:outerShdw blurRad="38100" dist="38100" dir="2700000" algn="tl">
                  <a:srgbClr val="C0C0C0"/>
                </a:outerShdw>
              </a:effectLst>
              <a:uLnTx/>
              <a:uFillTx/>
              <a:latin typeface="华文楷体" panose="02010600040101010101" pitchFamily="2" charset="-122"/>
              <a:ea typeface="华文楷体" panose="02010600040101010101" pitchFamily="2" charset="-122"/>
              <a:cs typeface="+mn-ea"/>
            </a:endParaRPr>
          </a:p>
        </p:txBody>
      </p:sp>
      <p:pic>
        <p:nvPicPr>
          <p:cNvPr id="80899" name="Picture 11"/>
          <p:cNvPicPr>
            <a:picLocks noChangeAspect="1"/>
          </p:cNvPicPr>
          <p:nvPr/>
        </p:nvPicPr>
        <p:blipFill>
          <a:blip r:embed="rId1"/>
          <a:stretch>
            <a:fillRect/>
          </a:stretch>
        </p:blipFill>
        <p:spPr>
          <a:xfrm>
            <a:off x="209550" y="4005263"/>
            <a:ext cx="2779713" cy="1647825"/>
          </a:xfrm>
          <a:prstGeom prst="rect">
            <a:avLst/>
          </a:prstGeom>
          <a:noFill/>
          <a:ln w="9525">
            <a:noFill/>
          </a:ln>
        </p:spPr>
      </p:pic>
      <p:pic>
        <p:nvPicPr>
          <p:cNvPr id="80900" name="Picture 12"/>
          <p:cNvPicPr>
            <a:picLocks noChangeAspect="1"/>
          </p:cNvPicPr>
          <p:nvPr/>
        </p:nvPicPr>
        <p:blipFill>
          <a:blip r:embed="rId2"/>
          <a:stretch>
            <a:fillRect/>
          </a:stretch>
        </p:blipFill>
        <p:spPr>
          <a:xfrm>
            <a:off x="3203575" y="3644900"/>
            <a:ext cx="2236788" cy="1892300"/>
          </a:xfrm>
          <a:prstGeom prst="rect">
            <a:avLst/>
          </a:prstGeom>
          <a:noFill/>
          <a:ln w="9525">
            <a:noFill/>
          </a:ln>
        </p:spPr>
      </p:pic>
      <p:graphicFrame>
        <p:nvGraphicFramePr>
          <p:cNvPr id="80901" name="Object 6"/>
          <p:cNvGraphicFramePr>
            <a:graphicFrameLocks noChangeAspect="1"/>
          </p:cNvGraphicFramePr>
          <p:nvPr/>
        </p:nvGraphicFramePr>
        <p:xfrm>
          <a:off x="5410200" y="4505325"/>
          <a:ext cx="3251200" cy="1866900"/>
        </p:xfrm>
        <a:graphic>
          <a:graphicData uri="http://schemas.openxmlformats.org/presentationml/2006/ole">
            <mc:AlternateContent xmlns:mc="http://schemas.openxmlformats.org/markup-compatibility/2006">
              <mc:Choice xmlns:v="urn:schemas-microsoft-com:vml" Requires="v">
                <p:oleObj spid="_x0000_s3160" name="" r:id="rId3" imgW="7517130" imgH="4334510" progId="Visio.Drawing.11">
                  <p:embed/>
                </p:oleObj>
              </mc:Choice>
              <mc:Fallback>
                <p:oleObj name="" r:id="rId3" imgW="7517130" imgH="4334510" progId="Visio.Drawing.11">
                  <p:embed/>
                  <p:pic>
                    <p:nvPicPr>
                      <p:cNvPr id="0" name="图片 3159"/>
                      <p:cNvPicPr/>
                      <p:nvPr/>
                    </p:nvPicPr>
                    <p:blipFill>
                      <a:blip r:embed="rId4"/>
                      <a:stretch>
                        <a:fillRect/>
                      </a:stretch>
                    </p:blipFill>
                    <p:spPr>
                      <a:xfrm>
                        <a:off x="5410200" y="4505325"/>
                        <a:ext cx="3251200" cy="1866900"/>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Rectangle 2"/>
          <p:cNvSpPr>
            <a:spLocks noGrp="1"/>
          </p:cNvSpPr>
          <p:nvPr>
            <p:ph type="title"/>
          </p:nvPr>
        </p:nvSpPr>
        <p:spPr/>
        <p:txBody>
          <a:bodyPr vert="horz" wrap="square" lIns="91440" tIns="45720" rIns="91440" bIns="45720" anchor="ctr" anchorCtr="0"/>
          <a:p>
            <a:pPr eaLnBrk="1" hangingPunct="1"/>
            <a:r>
              <a:rPr lang="en-US" altLang="zh-CN" sz="3200" dirty="0">
                <a:latin typeface="楷体" panose="02010609060101010101" pitchFamily="49" charset="-122"/>
                <a:ea typeface="楷体" panose="02010609060101010101" pitchFamily="49" charset="-122"/>
              </a:rPr>
              <a:t>Bezier曲线</a:t>
            </a:r>
            <a:endParaRPr lang="en-US" altLang="zh-CN" sz="3200" dirty="0">
              <a:latin typeface="楷体" panose="02010609060101010101" pitchFamily="49" charset="-122"/>
              <a:ea typeface="楷体" panose="02010609060101010101" pitchFamily="49" charset="-122"/>
            </a:endParaRPr>
          </a:p>
        </p:txBody>
      </p:sp>
      <p:sp>
        <p:nvSpPr>
          <p:cNvPr id="77827"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Char char="l"/>
              <a:defRPr/>
            </a:pPr>
            <a:r>
              <a:rPr kumimoji="0" lang="en-US" altLang="zh-CN" sz="26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Bezier</a:t>
            </a:r>
            <a:r>
              <a:rPr kumimoji="0" lang="zh-CN" altLang="en-US" sz="26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曲线的连接</a:t>
            </a:r>
            <a:endParaRPr kumimoji="0" lang="zh-CN" altLang="en-US" sz="26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742950" marR="0" lvl="1" indent="-28575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Char char="¡"/>
              <a:defRPr/>
            </a:pPr>
            <a:r>
              <a:rPr kumimoji="0" lang="en-US" altLang="zh-CN" sz="2400" b="0"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G</a:t>
            </a:r>
            <a:r>
              <a:rPr kumimoji="0" lang="en-US" altLang="zh-CN" sz="2400" b="0" i="0" u="none" strike="noStrike" kern="0" cap="none" spc="0" normalizeH="0" baseline="30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1</a:t>
            </a:r>
            <a:r>
              <a:rPr kumimoji="0" lang="zh-CN" altLang="en-US" sz="2400" b="0"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连续： </a:t>
            </a:r>
            <a:endParaRPr kumimoji="0" lang="en-US" altLang="zh-CN" sz="2400" b="0"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endParaRPr>
          </a:p>
        </p:txBody>
      </p:sp>
      <p:graphicFrame>
        <p:nvGraphicFramePr>
          <p:cNvPr id="81923" name="Object 4"/>
          <p:cNvGraphicFramePr>
            <a:graphicFrameLocks noChangeAspect="1"/>
          </p:cNvGraphicFramePr>
          <p:nvPr/>
        </p:nvGraphicFramePr>
        <p:xfrm>
          <a:off x="5572125" y="2500313"/>
          <a:ext cx="2817813" cy="3760787"/>
        </p:xfrm>
        <a:graphic>
          <a:graphicData uri="http://schemas.openxmlformats.org/presentationml/2006/ole">
            <mc:AlternateContent xmlns:mc="http://schemas.openxmlformats.org/markup-compatibility/2006">
              <mc:Choice xmlns:v="urn:schemas-microsoft-com:vml" Requires="v">
                <p:oleObj spid="_x0000_s3162" name="" r:id="rId1" imgW="1485900" imgH="2006600" progId="Equation.3">
                  <p:embed/>
                </p:oleObj>
              </mc:Choice>
              <mc:Fallback>
                <p:oleObj name="" r:id="rId1" imgW="1485900" imgH="2006600" progId="Equation.3">
                  <p:embed/>
                  <p:pic>
                    <p:nvPicPr>
                      <p:cNvPr id="0" name="图片 3161"/>
                      <p:cNvPicPr/>
                      <p:nvPr/>
                    </p:nvPicPr>
                    <p:blipFill>
                      <a:blip r:embed="rId2"/>
                      <a:stretch>
                        <a:fillRect/>
                      </a:stretch>
                    </p:blipFill>
                    <p:spPr>
                      <a:xfrm>
                        <a:off x="5572125" y="2500313"/>
                        <a:ext cx="2817813" cy="3760787"/>
                      </a:xfrm>
                      <a:prstGeom prst="rect">
                        <a:avLst/>
                      </a:prstGeom>
                      <a:noFill/>
                      <a:ln w="38100">
                        <a:noFill/>
                        <a:miter/>
                      </a:ln>
                    </p:spPr>
                  </p:pic>
                </p:oleObj>
              </mc:Fallback>
            </mc:AlternateContent>
          </a:graphicData>
        </a:graphic>
      </p:graphicFrame>
      <p:sp>
        <p:nvSpPr>
          <p:cNvPr id="5" name="矩形 4"/>
          <p:cNvSpPr/>
          <p:nvPr/>
        </p:nvSpPr>
        <p:spPr>
          <a:xfrm>
            <a:off x="250825" y="3213100"/>
            <a:ext cx="4572000" cy="120015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lvl1pPr>
              <a:defRPr sz="3200" b="1">
                <a:solidFill>
                  <a:srgbClr val="FFFF00"/>
                </a:solidFill>
                <a:latin typeface="Times New Roman" panose="02020603050405020304" pitchFamily="18" charset="0"/>
                <a:ea typeface="宋体" panose="02010600030101010101" pitchFamily="2" charset="-122"/>
              </a:defRPr>
            </a:lvl1pPr>
            <a:lvl2pPr>
              <a:buFont typeface="Arial" panose="020B0604020202020204" pitchFamily="34" charset="0"/>
              <a:defRPr sz="3200" b="1">
                <a:solidFill>
                  <a:srgbClr val="FFFF00"/>
                </a:solidFill>
                <a:latin typeface="Times New Roman" panose="02020603050405020304" pitchFamily="18" charset="0"/>
                <a:ea typeface="宋体" panose="02010600030101010101" pitchFamily="2" charset="-122"/>
              </a:defRPr>
            </a:lvl2pPr>
            <a:lvl3pPr>
              <a:defRPr sz="3200" b="1">
                <a:solidFill>
                  <a:srgbClr val="FFFF00"/>
                </a:solidFill>
                <a:latin typeface="Times New Roman" panose="02020603050405020304" pitchFamily="18" charset="0"/>
                <a:ea typeface="宋体" panose="02010600030101010101" pitchFamily="2" charset="-122"/>
              </a:defRPr>
            </a:lvl3pPr>
            <a:lvl4pPr>
              <a:buFont typeface="Arial" panose="020B0604020202020204" pitchFamily="34" charset="0"/>
              <a:defRPr sz="3200" b="1">
                <a:solidFill>
                  <a:srgbClr val="FFFF00"/>
                </a:solidFill>
                <a:latin typeface="Times New Roman" panose="02020603050405020304" pitchFamily="18" charset="0"/>
                <a:ea typeface="宋体" panose="02010600030101010101" pitchFamily="2" charset="-122"/>
              </a:defRPr>
            </a:lvl4pPr>
            <a:lvl5pPr>
              <a:defRPr sz="3200" b="1">
                <a:solidFill>
                  <a:srgbClr val="FFFF00"/>
                </a:solidFill>
                <a:latin typeface="Times New Roman" panose="02020603050405020304" pitchFamily="18" charset="0"/>
                <a:ea typeface="宋体" panose="02010600030101010101" pitchFamily="2" charset="-122"/>
              </a:defRPr>
            </a:lvl5pPr>
            <a:lvl6pPr fontAlgn="base">
              <a:spcBef>
                <a:spcPct val="0"/>
              </a:spcBef>
              <a:spcAft>
                <a:spcPct val="0"/>
              </a:spcAft>
              <a:defRPr sz="3200" b="1">
                <a:solidFill>
                  <a:srgbClr val="FFFF00"/>
                </a:solidFill>
                <a:latin typeface="Times New Roman" panose="02020603050405020304" pitchFamily="18" charset="0"/>
                <a:ea typeface="宋体" panose="02010600030101010101" pitchFamily="2" charset="-122"/>
              </a:defRPr>
            </a:lvl6pPr>
            <a:lvl7pPr fontAlgn="base">
              <a:spcBef>
                <a:spcPct val="0"/>
              </a:spcBef>
              <a:spcAft>
                <a:spcPct val="0"/>
              </a:spcAft>
              <a:defRPr sz="3200" b="1">
                <a:solidFill>
                  <a:srgbClr val="FFFF00"/>
                </a:solidFill>
                <a:latin typeface="Times New Roman" panose="02020603050405020304" pitchFamily="18" charset="0"/>
                <a:ea typeface="宋体" panose="02010600030101010101" pitchFamily="2" charset="-122"/>
              </a:defRPr>
            </a:lvl7pPr>
            <a:lvl8pPr fontAlgn="base">
              <a:spcBef>
                <a:spcPct val="0"/>
              </a:spcBef>
              <a:spcAft>
                <a:spcPct val="0"/>
              </a:spcAft>
              <a:defRPr sz="3200" b="1">
                <a:solidFill>
                  <a:srgbClr val="FFFF00"/>
                </a:solidFill>
                <a:latin typeface="Times New Roman" panose="02020603050405020304" pitchFamily="18" charset="0"/>
                <a:ea typeface="宋体" panose="02010600030101010101" pitchFamily="2" charset="-122"/>
              </a:defRPr>
            </a:lvl8pPr>
            <a:lvl9pPr fontAlgn="base">
              <a:spcBef>
                <a:spcPct val="0"/>
              </a:spcBef>
              <a:spcAft>
                <a:spcPct val="0"/>
              </a:spcAft>
              <a:defRPr sz="3200" b="1">
                <a:solidFill>
                  <a:srgbClr val="FFFF00"/>
                </a:solidFill>
                <a:latin typeface="Times New Roman" panose="02020603050405020304" pitchFamily="18" charset="0"/>
                <a:ea typeface="宋体" panose="02010600030101010101" pitchFamily="2" charset="-122"/>
              </a:defRPr>
            </a:lvl9pPr>
          </a:lstStyle>
          <a:p>
            <a:pPr marL="457200" marR="0" lvl="1" indent="0" algn="l" defTabSz="914400" rtl="0" eaLnBrk="1" fontAlgn="base" latinLnBrk="0" hangingPunct="1">
              <a:lnSpc>
                <a:spcPct val="150000"/>
              </a:lnSpc>
              <a:spcBef>
                <a:spcPct val="0"/>
              </a:spcBef>
              <a:spcAft>
                <a:spcPct val="0"/>
              </a:spcAft>
              <a:buClrTx/>
              <a:buSzTx/>
              <a:buFontTx/>
              <a:buNone/>
              <a:defRPr/>
            </a:pPr>
            <a:r>
              <a:rPr kumimoji="0" lang="en-US" altLang="zh-CN" sz="2400" b="1" i="0" u="sng" strike="noStrike" kern="1200" cap="none" spc="0" normalizeH="0" baseline="0" noProof="0" smtClean="0">
                <a:ln>
                  <a:noFill/>
                </a:ln>
                <a:solidFill>
                  <a:srgbClr val="FF0000"/>
                </a:solidFill>
                <a:effectLst/>
                <a:uLnTx/>
                <a:uFillTx/>
                <a:latin typeface="华文楷体" panose="02010600040101010101" pitchFamily="2" charset="-122"/>
                <a:ea typeface="华文楷体" panose="02010600040101010101" pitchFamily="2" charset="-122"/>
                <a:cs typeface="+mn-cs"/>
              </a:rPr>
              <a:t> P</a:t>
            </a:r>
            <a:r>
              <a:rPr kumimoji="0" lang="en-US" altLang="zh-CN" sz="2400" b="1" i="0" u="sng" strike="noStrike" kern="1200" cap="none" spc="0" normalizeH="0" baseline="-25000" noProof="0" smtClean="0">
                <a:ln>
                  <a:noFill/>
                </a:ln>
                <a:solidFill>
                  <a:srgbClr val="FF0000"/>
                </a:solidFill>
                <a:effectLst/>
                <a:uLnTx/>
                <a:uFillTx/>
                <a:latin typeface="华文楷体" panose="02010600040101010101" pitchFamily="2" charset="-122"/>
                <a:ea typeface="华文楷体" panose="02010600040101010101" pitchFamily="2" charset="-122"/>
                <a:cs typeface="+mn-cs"/>
              </a:rPr>
              <a:t>2</a:t>
            </a:r>
            <a:r>
              <a:rPr kumimoji="0" lang="en-US" altLang="zh-CN" sz="2400" b="1" i="0" u="sng" strike="noStrike" kern="1200" cap="none" spc="0" normalizeH="0" baseline="0" noProof="0" smtClean="0">
                <a:ln>
                  <a:noFill/>
                </a:ln>
                <a:solidFill>
                  <a:srgbClr val="FF0000"/>
                </a:solidFill>
                <a:effectLst/>
                <a:uLnTx/>
                <a:uFillTx/>
                <a:latin typeface="华文楷体" panose="02010600040101010101" pitchFamily="2" charset="-122"/>
                <a:ea typeface="华文楷体" panose="02010600040101010101" pitchFamily="2" charset="-122"/>
                <a:cs typeface="+mn-cs"/>
              </a:rPr>
              <a:t>、P</a:t>
            </a:r>
            <a:r>
              <a:rPr kumimoji="0" lang="en-US" altLang="zh-CN" sz="2400" b="1" i="0" u="sng" strike="noStrike" kern="1200" cap="none" spc="0" normalizeH="0" baseline="-25000" noProof="0" smtClean="0">
                <a:ln>
                  <a:noFill/>
                </a:ln>
                <a:solidFill>
                  <a:srgbClr val="FF0000"/>
                </a:solidFill>
                <a:effectLst/>
                <a:uLnTx/>
                <a:uFillTx/>
                <a:latin typeface="华文楷体" panose="02010600040101010101" pitchFamily="2" charset="-122"/>
                <a:ea typeface="华文楷体" panose="02010600040101010101" pitchFamily="2" charset="-122"/>
                <a:cs typeface="+mn-cs"/>
              </a:rPr>
              <a:t>3 </a:t>
            </a:r>
            <a:r>
              <a:rPr kumimoji="0" lang="en-US" altLang="zh-CN" sz="2400" b="1" i="0" u="sng" strike="noStrike" kern="1200" cap="none" spc="0" normalizeH="0" baseline="0" noProof="0" smtClean="0">
                <a:ln>
                  <a:noFill/>
                </a:ln>
                <a:solidFill>
                  <a:srgbClr val="FF0000"/>
                </a:solidFill>
                <a:effectLst/>
                <a:uLnTx/>
                <a:uFillTx/>
                <a:latin typeface="华文楷体" panose="02010600040101010101" pitchFamily="2" charset="-122"/>
                <a:ea typeface="华文楷体" panose="02010600040101010101" pitchFamily="2" charset="-122"/>
                <a:cs typeface="+mn-cs"/>
              </a:rPr>
              <a:t>(Q</a:t>
            </a:r>
            <a:r>
              <a:rPr kumimoji="0" lang="en-US" altLang="zh-CN" sz="2400" b="1" i="0" u="sng" strike="noStrike" kern="1200" cap="none" spc="0" normalizeH="0" baseline="-25000" noProof="0" smtClean="0">
                <a:ln>
                  <a:noFill/>
                </a:ln>
                <a:solidFill>
                  <a:srgbClr val="FF0000"/>
                </a:solidFill>
                <a:effectLst/>
                <a:uLnTx/>
                <a:uFillTx/>
                <a:latin typeface="华文楷体" panose="02010600040101010101" pitchFamily="2" charset="-122"/>
                <a:ea typeface="华文楷体" panose="02010600040101010101" pitchFamily="2" charset="-122"/>
                <a:cs typeface="+mn-cs"/>
              </a:rPr>
              <a:t>0</a:t>
            </a:r>
            <a:r>
              <a:rPr kumimoji="0" lang="en-US" altLang="zh-CN" sz="2400" b="1" i="0" u="sng" strike="noStrike" kern="1200" cap="none" spc="0" normalizeH="0" baseline="0" noProof="0" smtClean="0">
                <a:ln>
                  <a:noFill/>
                </a:ln>
                <a:solidFill>
                  <a:srgbClr val="FF0000"/>
                </a:solidFill>
                <a:effectLst/>
                <a:uLnTx/>
                <a:uFillTx/>
                <a:latin typeface="华文楷体" panose="02010600040101010101" pitchFamily="2" charset="-122"/>
                <a:ea typeface="华文楷体" panose="02010600040101010101" pitchFamily="2" charset="-122"/>
                <a:cs typeface="+mn-cs"/>
              </a:rPr>
              <a:t>)、Q</a:t>
            </a:r>
            <a:r>
              <a:rPr kumimoji="0" lang="en-US" altLang="zh-CN" sz="2400" b="1" i="0" u="sng" strike="noStrike" kern="1200" cap="none" spc="0" normalizeH="0" baseline="-25000" noProof="0" smtClean="0">
                <a:ln>
                  <a:noFill/>
                </a:ln>
                <a:solidFill>
                  <a:srgbClr val="FF0000"/>
                </a:solidFill>
                <a:effectLst/>
                <a:uLnTx/>
                <a:uFillTx/>
                <a:latin typeface="华文楷体" panose="02010600040101010101" pitchFamily="2" charset="-122"/>
                <a:ea typeface="华文楷体" panose="02010600040101010101" pitchFamily="2" charset="-122"/>
                <a:cs typeface="+mn-cs"/>
              </a:rPr>
              <a:t>1</a:t>
            </a:r>
            <a:r>
              <a:rPr kumimoji="0" lang="zh-CN" altLang="en-US" sz="2400" b="1" i="0" u="sng" strike="noStrike" kern="1200" cap="none" spc="0" normalizeH="0" baseline="0" noProof="0" smtClean="0">
                <a:ln>
                  <a:noFill/>
                </a:ln>
                <a:solidFill>
                  <a:srgbClr val="FF0000"/>
                </a:solidFill>
                <a:effectLst/>
                <a:uLnTx/>
                <a:uFillTx/>
                <a:latin typeface="华文楷体" panose="02010600040101010101" pitchFamily="2" charset="-122"/>
                <a:ea typeface="华文楷体" panose="02010600040101010101" pitchFamily="2" charset="-122"/>
                <a:cs typeface="+mn-cs"/>
              </a:rPr>
              <a:t>三点共线</a:t>
            </a:r>
            <a:endParaRPr kumimoji="0" lang="zh-CN" altLang="en-US" sz="2400" b="1" i="0" u="sng" strike="noStrike" kern="1200" cap="none" spc="0" normalizeH="0" baseline="0" noProof="0" smtClean="0">
              <a:ln>
                <a:noFill/>
              </a:ln>
              <a:solidFill>
                <a:srgbClr val="FF0000"/>
              </a:solidFill>
              <a:effectLst/>
              <a:uLnTx/>
              <a:uFillTx/>
              <a:latin typeface="华文楷体" panose="02010600040101010101" pitchFamily="2" charset="-122"/>
              <a:ea typeface="华文楷体" panose="02010600040101010101" pitchFamily="2" charset="-122"/>
              <a:cs typeface="+mn-cs"/>
            </a:endParaRPr>
          </a:p>
          <a:p>
            <a:pPr marL="457200" marR="0" lvl="1" indent="0" algn="l" defTabSz="914400" rtl="0" eaLnBrk="1" fontAlgn="base" latinLnBrk="0" hangingPunct="1">
              <a:lnSpc>
                <a:spcPct val="150000"/>
              </a:lnSpc>
              <a:spcBef>
                <a:spcPct val="0"/>
              </a:spcBef>
              <a:spcAft>
                <a:spcPct val="0"/>
              </a:spcAft>
              <a:buClrTx/>
              <a:buSzTx/>
              <a:buFontTx/>
              <a:buNone/>
              <a:defRPr/>
            </a:pPr>
            <a:r>
              <a:rPr kumimoji="0" lang="en-US" altLang="zh-CN" sz="2400" b="1" i="0" u="sng" strike="noStrike" kern="1200" cap="none" spc="0" normalizeH="0" baseline="0" noProof="0" smtClean="0">
                <a:ln>
                  <a:noFill/>
                </a:ln>
                <a:solidFill>
                  <a:srgbClr val="FF0000"/>
                </a:solidFill>
                <a:effectLst/>
                <a:uLnTx/>
                <a:uFillTx/>
                <a:latin typeface="华文楷体" panose="02010600040101010101" pitchFamily="2" charset="-122"/>
                <a:ea typeface="华文楷体" panose="02010600040101010101" pitchFamily="2" charset="-122"/>
                <a:cs typeface="+mn-cs"/>
              </a:rPr>
              <a:t>  P</a:t>
            </a:r>
            <a:r>
              <a:rPr kumimoji="0" lang="en-US" altLang="zh-CN" sz="2400" b="1" i="0" u="sng" strike="noStrike" kern="1200" cap="none" spc="0" normalizeH="0" baseline="-25000" noProof="0" smtClean="0">
                <a:ln>
                  <a:noFill/>
                </a:ln>
                <a:solidFill>
                  <a:srgbClr val="FF0000"/>
                </a:solidFill>
                <a:effectLst/>
                <a:uLnTx/>
                <a:uFillTx/>
                <a:latin typeface="华文楷体" panose="02010600040101010101" pitchFamily="2" charset="-122"/>
                <a:ea typeface="华文楷体" panose="02010600040101010101" pitchFamily="2" charset="-122"/>
                <a:cs typeface="+mn-cs"/>
              </a:rPr>
              <a:t>2</a:t>
            </a:r>
            <a:r>
              <a:rPr kumimoji="0" lang="en-US" altLang="zh-CN" sz="2400" b="1" i="0" u="sng" strike="noStrike" kern="1200" cap="none" spc="0" normalizeH="0" baseline="0" noProof="0" smtClean="0">
                <a:ln>
                  <a:noFill/>
                </a:ln>
                <a:solidFill>
                  <a:srgbClr val="FF0000"/>
                </a:solidFill>
                <a:effectLst/>
                <a:uLnTx/>
                <a:uFillTx/>
                <a:latin typeface="华文楷体" panose="02010600040101010101" pitchFamily="2" charset="-122"/>
                <a:ea typeface="华文楷体" panose="02010600040101010101" pitchFamily="2" charset="-122"/>
                <a:cs typeface="+mn-cs"/>
              </a:rPr>
              <a:t>、Q</a:t>
            </a:r>
            <a:r>
              <a:rPr kumimoji="0" lang="en-US" altLang="zh-CN" sz="2400" b="1" i="0" u="sng" strike="noStrike" kern="1200" cap="none" spc="0" normalizeH="0" baseline="-25000" noProof="0" smtClean="0">
                <a:ln>
                  <a:noFill/>
                </a:ln>
                <a:solidFill>
                  <a:srgbClr val="FF0000"/>
                </a:solidFill>
                <a:effectLst/>
                <a:uLnTx/>
                <a:uFillTx/>
                <a:latin typeface="华文楷体" panose="02010600040101010101" pitchFamily="2" charset="-122"/>
                <a:ea typeface="华文楷体" panose="02010600040101010101" pitchFamily="2" charset="-122"/>
                <a:cs typeface="+mn-cs"/>
              </a:rPr>
              <a:t>1</a:t>
            </a:r>
            <a:r>
              <a:rPr kumimoji="0" lang="zh-CN" altLang="en-US" sz="2400" b="1" i="0" u="sng" strike="noStrike" kern="1200" cap="none" spc="0" normalizeH="0" baseline="0" noProof="0" smtClean="0">
                <a:ln>
                  <a:noFill/>
                </a:ln>
                <a:solidFill>
                  <a:srgbClr val="FF0000"/>
                </a:solidFill>
                <a:effectLst/>
                <a:uLnTx/>
                <a:uFillTx/>
                <a:latin typeface="华文楷体" panose="02010600040101010101" pitchFamily="2" charset="-122"/>
                <a:ea typeface="华文楷体" panose="02010600040101010101" pitchFamily="2" charset="-122"/>
                <a:cs typeface="+mn-cs"/>
              </a:rPr>
              <a:t>在</a:t>
            </a:r>
            <a:r>
              <a:rPr kumimoji="0" lang="en-US" altLang="zh-CN" sz="2400" b="1" i="0" u="sng" strike="noStrike" kern="1200" cap="none" spc="0" normalizeH="0" baseline="0" noProof="0" smtClean="0">
                <a:ln>
                  <a:noFill/>
                </a:ln>
                <a:solidFill>
                  <a:srgbClr val="FF0000"/>
                </a:solidFill>
                <a:effectLst/>
                <a:uLnTx/>
                <a:uFillTx/>
                <a:latin typeface="华文楷体" panose="02010600040101010101" pitchFamily="2" charset="-122"/>
                <a:ea typeface="华文楷体" panose="02010600040101010101" pitchFamily="2" charset="-122"/>
                <a:cs typeface="+mn-cs"/>
              </a:rPr>
              <a:t>P</a:t>
            </a:r>
            <a:r>
              <a:rPr kumimoji="0" lang="en-US" altLang="zh-CN" sz="2400" b="1" i="0" u="sng" strike="noStrike" kern="1200" cap="none" spc="0" normalizeH="0" baseline="-25000" noProof="0" smtClean="0">
                <a:ln>
                  <a:noFill/>
                </a:ln>
                <a:solidFill>
                  <a:srgbClr val="FF0000"/>
                </a:solidFill>
                <a:effectLst/>
                <a:uLnTx/>
                <a:uFillTx/>
                <a:latin typeface="华文楷体" panose="02010600040101010101" pitchFamily="2" charset="-122"/>
                <a:ea typeface="华文楷体" panose="02010600040101010101" pitchFamily="2" charset="-122"/>
                <a:cs typeface="+mn-cs"/>
              </a:rPr>
              <a:t>3</a:t>
            </a:r>
            <a:r>
              <a:rPr kumimoji="0" lang="zh-CN" altLang="en-US" sz="2400" b="1" i="0" u="sng" strike="noStrike" kern="1200" cap="none" spc="0" normalizeH="0" baseline="0" noProof="0" smtClean="0">
                <a:ln>
                  <a:noFill/>
                </a:ln>
                <a:solidFill>
                  <a:srgbClr val="FF0000"/>
                </a:solidFill>
                <a:effectLst/>
                <a:uLnTx/>
                <a:uFillTx/>
                <a:latin typeface="华文楷体" panose="02010600040101010101" pitchFamily="2" charset="-122"/>
                <a:ea typeface="华文楷体" panose="02010600040101010101" pitchFamily="2" charset="-122"/>
                <a:cs typeface="+mn-cs"/>
              </a:rPr>
              <a:t>的两端</a:t>
            </a:r>
            <a:endParaRPr kumimoji="0" lang="zh-CN" altLang="en-US" sz="1800" b="1" i="0" u="none" strike="noStrike" kern="1200" cap="none" spc="0" normalizeH="0" baseline="0" noProof="0" smtClean="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标题 4"/>
          <p:cNvSpPr>
            <a:spLocks noGrp="1"/>
          </p:cNvSpPr>
          <p:nvPr>
            <p:ph type="title"/>
          </p:nvPr>
        </p:nvSpPr>
        <p:spPr/>
        <p:txBody>
          <a:bodyPr vert="horz" wrap="square" lIns="91440" tIns="45720" rIns="91440" bIns="45720" anchor="ctr" anchorCtr="0"/>
          <a:p>
            <a:r>
              <a:rPr lang="en-US" altLang="zh-CN" kern="1200" dirty="0">
                <a:latin typeface="华文楷体" panose="02010600040101010101" pitchFamily="2" charset="-122"/>
                <a:ea typeface="华文楷体" panose="02010600040101010101" pitchFamily="2" charset="-122"/>
                <a:cs typeface="+mj-cs"/>
              </a:rPr>
              <a:t>6.4.1 </a:t>
            </a:r>
            <a:r>
              <a:rPr lang="zh-CN" altLang="en-US" kern="1200" dirty="0">
                <a:latin typeface="华文楷体" panose="02010600040101010101" pitchFamily="2" charset="-122"/>
                <a:ea typeface="华文楷体" panose="02010600040101010101" pitchFamily="2" charset="-122"/>
                <a:cs typeface="+mj-cs"/>
              </a:rPr>
              <a:t>曲线</a:t>
            </a:r>
            <a:r>
              <a:rPr lang="en-US" altLang="zh-CN" kern="1200" dirty="0">
                <a:latin typeface="华文楷体" panose="02010600040101010101" pitchFamily="2" charset="-122"/>
                <a:ea typeface="华文楷体" panose="02010600040101010101" pitchFamily="2" charset="-122"/>
                <a:cs typeface="+mj-cs"/>
              </a:rPr>
              <a:t>/</a:t>
            </a:r>
            <a:r>
              <a:rPr lang="zh-CN" altLang="en-US" kern="1200" dirty="0">
                <a:latin typeface="华文楷体" panose="02010600040101010101" pitchFamily="2" charset="-122"/>
                <a:ea typeface="华文楷体" panose="02010600040101010101" pitchFamily="2" charset="-122"/>
                <a:cs typeface="+mj-cs"/>
              </a:rPr>
              <a:t>曲面基础</a:t>
            </a:r>
            <a:r>
              <a:rPr lang="en-US" altLang="zh-CN" kern="1200" dirty="0">
                <a:latin typeface="华文楷体" panose="02010600040101010101" pitchFamily="2" charset="-122"/>
                <a:ea typeface="华文楷体" panose="02010600040101010101" pitchFamily="2" charset="-122"/>
                <a:cs typeface="+mj-cs"/>
              </a:rPr>
              <a:t>-</a:t>
            </a:r>
            <a:r>
              <a:rPr lang="zh-CN" altLang="en-US" sz="2800" kern="1200" dirty="0">
                <a:latin typeface="华文楷体" panose="02010600040101010101" pitchFamily="2" charset="-122"/>
                <a:ea typeface="华文楷体" panose="02010600040101010101" pitchFamily="2" charset="-122"/>
                <a:cs typeface="+mj-cs"/>
              </a:rPr>
              <a:t>参数方程表示曲线</a:t>
            </a:r>
            <a:endParaRPr lang="zh-CN" altLang="en-US" sz="2800" kern="1200" dirty="0">
              <a:latin typeface="华文楷体" panose="02010600040101010101" pitchFamily="2" charset="-122"/>
              <a:ea typeface="华文楷体" panose="02010600040101010101" pitchFamily="2" charset="-122"/>
              <a:cs typeface="+mj-cs"/>
            </a:endParaRPr>
          </a:p>
        </p:txBody>
      </p:sp>
      <p:sp>
        <p:nvSpPr>
          <p:cNvPr id="14338" name="内容占位符 2"/>
          <p:cNvSpPr>
            <a:spLocks noGrp="1"/>
          </p:cNvSpPr>
          <p:nvPr>
            <p:ph idx="1"/>
          </p:nvPr>
        </p:nvSpPr>
        <p:spPr/>
        <p:txBody>
          <a:bodyPr vert="horz" wrap="square" lIns="91440" tIns="45720" rIns="91440" bIns="45720" anchor="t" anchorCtr="0"/>
          <a:p>
            <a:pPr eaLnBrk="1" hangingPunct="1">
              <a:spcBef>
                <a:spcPts val="400"/>
              </a:spcBef>
            </a:pPr>
            <a:r>
              <a:rPr lang="zh-CN" altLang="en-US" sz="2400" kern="1200" dirty="0">
                <a:latin typeface="楷体" panose="02010609060101010101" pitchFamily="49" charset="-122"/>
                <a:ea typeface="楷体" panose="02010609060101010101" pitchFamily="49" charset="-122"/>
                <a:cs typeface="+mn-cs"/>
              </a:rPr>
              <a:t>曲线与曲面的表示方法</a:t>
            </a:r>
            <a:endParaRPr lang="en-US" altLang="zh-CN" sz="2400" kern="1200" dirty="0">
              <a:latin typeface="楷体" panose="02010609060101010101" pitchFamily="49" charset="-122"/>
              <a:ea typeface="楷体" panose="02010609060101010101" pitchFamily="49" charset="-122"/>
              <a:cs typeface="+mn-cs"/>
            </a:endParaRPr>
          </a:p>
          <a:p>
            <a:pPr lvl="1" eaLnBrk="1" hangingPunct="1">
              <a:spcBef>
                <a:spcPts val="400"/>
              </a:spcBef>
            </a:pPr>
            <a:r>
              <a:rPr lang="zh-CN" altLang="en-US" kern="1200" dirty="0">
                <a:latin typeface="楷体" panose="02010609060101010101" pitchFamily="49" charset="-122"/>
                <a:ea typeface="楷体" panose="02010609060101010101" pitchFamily="49" charset="-122"/>
                <a:cs typeface="+mn-cs"/>
              </a:rPr>
              <a:t>显式表示</a:t>
            </a:r>
            <a:endParaRPr lang="en-US" altLang="zh-CN" kern="1200" dirty="0">
              <a:latin typeface="楷体" panose="02010609060101010101" pitchFamily="49" charset="-122"/>
              <a:ea typeface="楷体" panose="02010609060101010101" pitchFamily="49" charset="-122"/>
              <a:cs typeface="+mn-cs"/>
            </a:endParaRPr>
          </a:p>
          <a:p>
            <a:pPr lvl="1" eaLnBrk="1" hangingPunct="1">
              <a:spcBef>
                <a:spcPts val="400"/>
              </a:spcBef>
            </a:pPr>
            <a:r>
              <a:rPr lang="zh-CN" altLang="en-US" kern="1200" dirty="0">
                <a:latin typeface="楷体" panose="02010609060101010101" pitchFamily="49" charset="-122"/>
                <a:ea typeface="楷体" panose="02010609060101010101" pitchFamily="49" charset="-122"/>
                <a:cs typeface="+mn-cs"/>
              </a:rPr>
              <a:t>隐式表示</a:t>
            </a:r>
            <a:endParaRPr lang="en-US" altLang="zh-CN" kern="1200" dirty="0">
              <a:latin typeface="楷体" panose="02010609060101010101" pitchFamily="49" charset="-122"/>
              <a:ea typeface="楷体" panose="02010609060101010101" pitchFamily="49" charset="-122"/>
              <a:cs typeface="+mn-cs"/>
            </a:endParaRPr>
          </a:p>
          <a:p>
            <a:pPr lvl="1" eaLnBrk="1" hangingPunct="1">
              <a:spcBef>
                <a:spcPts val="400"/>
              </a:spcBef>
            </a:pPr>
            <a:r>
              <a:rPr lang="zh-CN" altLang="en-US" kern="1200" dirty="0">
                <a:latin typeface="楷体" panose="02010609060101010101" pitchFamily="49" charset="-122"/>
                <a:ea typeface="楷体" panose="02010609060101010101" pitchFamily="49" charset="-122"/>
                <a:cs typeface="+mn-cs"/>
              </a:rPr>
              <a:t>参数方程表示</a:t>
            </a:r>
            <a:endParaRPr lang="en-US" altLang="zh-CN" b="1" kern="1200" dirty="0">
              <a:latin typeface="楷体" panose="02010609060101010101" pitchFamily="49" charset="-122"/>
              <a:ea typeface="楷体" panose="02010609060101010101" pitchFamily="49" charset="-122"/>
              <a:cs typeface="+mn-cs"/>
            </a:endParaRPr>
          </a:p>
          <a:p>
            <a:pPr eaLnBrk="1" hangingPunct="1"/>
            <a:endParaRPr lang="zh-CN" altLang="en-US" b="1" kern="1200" dirty="0">
              <a:latin typeface="楷体_GB2312" pitchFamily="49" charset="-122"/>
              <a:ea typeface="楷体_GB2312" pitchFamily="49" charset="-122"/>
              <a:cs typeface="+mn-cs"/>
            </a:endParaRPr>
          </a:p>
          <a:p>
            <a:pPr eaLnBrk="1" hangingPunct="1"/>
            <a:endParaRPr lang="zh-CN" altLang="en-US" kern="1200" dirty="0">
              <a:latin typeface="华文楷体" panose="02010600040101010101" pitchFamily="2" charset="-122"/>
              <a:ea typeface="华文楷体" panose="02010600040101010101" pitchFamily="2" charset="-122"/>
              <a:cs typeface="+mn-cs"/>
            </a:endParaRPr>
          </a:p>
        </p:txBody>
      </p:sp>
    </p:spTree>
  </p:cSld>
  <p:clrMapOvr>
    <a:masterClrMapping/>
  </p:clrMapOvr>
  <p:transition>
    <p:rand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Rectangle 2"/>
          <p:cNvSpPr>
            <a:spLocks noGrp="1"/>
          </p:cNvSpPr>
          <p:nvPr>
            <p:ph type="title"/>
          </p:nvPr>
        </p:nvSpPr>
        <p:spPr/>
        <p:txBody>
          <a:bodyPr vert="horz" wrap="square" lIns="91440" tIns="45720" rIns="91440" bIns="45720" anchor="ctr" anchorCtr="0"/>
          <a:p>
            <a:pPr eaLnBrk="1" hangingPunct="1"/>
            <a:r>
              <a:rPr lang="en-US" altLang="zh-CN" sz="3200" dirty="0">
                <a:latin typeface="楷体" panose="02010609060101010101" pitchFamily="49" charset="-122"/>
                <a:ea typeface="楷体" panose="02010609060101010101" pitchFamily="49" charset="-122"/>
              </a:rPr>
              <a:t>Bezier曲线--德卡斯特里奥</a:t>
            </a:r>
            <a:endParaRPr lang="en-US" altLang="zh-CN" sz="3200" dirty="0">
              <a:latin typeface="楷体" panose="02010609060101010101" pitchFamily="49" charset="-122"/>
              <a:ea typeface="楷体" panose="02010609060101010101" pitchFamily="49" charset="-122"/>
            </a:endParaRPr>
          </a:p>
        </p:txBody>
      </p:sp>
      <p:sp>
        <p:nvSpPr>
          <p:cNvPr id="78851" name="Rectangle 3"/>
          <p:cNvSpPr>
            <a:spLocks noGrp="1" noChangeArrowheads="1"/>
          </p:cNvSpPr>
          <p:nvPr>
            <p:ph idx="1"/>
          </p:nvPr>
        </p:nvSpPr>
        <p:spPr>
          <a:xfrm>
            <a:off x="428625" y="1643063"/>
            <a:ext cx="82296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
                <a:schemeClr val="accent1"/>
              </a:buClr>
              <a:buSzTx/>
              <a:buFont typeface="Wingdings" panose="05000000000000000000" pitchFamily="2" charset="2"/>
              <a:buChar char="l"/>
              <a:defRPr/>
            </a:pPr>
            <a:r>
              <a:rPr kumimoji="0" lang="en-US" altLang="zh-CN" sz="26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Bezier</a:t>
            </a:r>
            <a:r>
              <a:rPr kumimoji="0" lang="zh-CN" altLang="en-US" sz="26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曲线的连接</a:t>
            </a:r>
            <a:endParaRPr kumimoji="0" lang="zh-CN" altLang="en-US" sz="26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342900" marR="0" lvl="0" indent="-342900" algn="l" defTabSz="914400" rtl="0" eaLnBrk="0" fontAlgn="base" latinLnBrk="0" hangingPunct="0">
              <a:lnSpc>
                <a:spcPct val="150000"/>
              </a:lnSpc>
              <a:spcBef>
                <a:spcPct val="20000"/>
              </a:spcBef>
              <a:spcAft>
                <a:spcPct val="0"/>
              </a:spcAft>
              <a:buClr>
                <a:schemeClr val="accent1"/>
              </a:buClr>
              <a:buSzTx/>
              <a:buFont typeface="Wingdings" panose="05000000000000000000" pitchFamily="2" charset="2"/>
              <a:buChar char="l"/>
              <a:defRPr/>
            </a:pPr>
            <a:endParaRPr kumimoji="0" lang="zh-CN" altLang="en-US" sz="26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graphicFrame>
        <p:nvGraphicFramePr>
          <p:cNvPr id="82947" name="Object 7"/>
          <p:cNvGraphicFramePr>
            <a:graphicFrameLocks noChangeAspect="1"/>
          </p:cNvGraphicFramePr>
          <p:nvPr/>
        </p:nvGraphicFramePr>
        <p:xfrm>
          <a:off x="463550" y="2312988"/>
          <a:ext cx="2868613" cy="1492250"/>
        </p:xfrm>
        <a:graphic>
          <a:graphicData uri="http://schemas.openxmlformats.org/presentationml/2006/ole">
            <mc:AlternateContent xmlns:mc="http://schemas.openxmlformats.org/markup-compatibility/2006">
              <mc:Choice xmlns:v="urn:schemas-microsoft-com:vml" Requires="v">
                <p:oleObj spid="_x0000_s3161" name="" r:id="rId1" imgW="9404985" imgH="4904740" progId="Visio.Drawing.11">
                  <p:embed/>
                </p:oleObj>
              </mc:Choice>
              <mc:Fallback>
                <p:oleObj name="" r:id="rId1" imgW="9404985" imgH="4904740" progId="Visio.Drawing.11">
                  <p:embed/>
                  <p:pic>
                    <p:nvPicPr>
                      <p:cNvPr id="0" name="图片 3160"/>
                      <p:cNvPicPr/>
                      <p:nvPr/>
                    </p:nvPicPr>
                    <p:blipFill>
                      <a:blip r:embed="rId2"/>
                      <a:stretch>
                        <a:fillRect/>
                      </a:stretch>
                    </p:blipFill>
                    <p:spPr>
                      <a:xfrm>
                        <a:off x="463550" y="2312988"/>
                        <a:ext cx="2868613" cy="1492250"/>
                      </a:xfrm>
                      <a:prstGeom prst="rect">
                        <a:avLst/>
                      </a:prstGeom>
                      <a:noFill/>
                      <a:ln w="38100">
                        <a:noFill/>
                        <a:miter/>
                      </a:ln>
                    </p:spPr>
                  </p:pic>
                </p:oleObj>
              </mc:Fallback>
            </mc:AlternateContent>
          </a:graphicData>
        </a:graphic>
      </p:graphicFrame>
      <p:graphicFrame>
        <p:nvGraphicFramePr>
          <p:cNvPr id="82948" name="Object 6"/>
          <p:cNvGraphicFramePr>
            <a:graphicFrameLocks noChangeAspect="1"/>
          </p:cNvGraphicFramePr>
          <p:nvPr/>
        </p:nvGraphicFramePr>
        <p:xfrm>
          <a:off x="3206750" y="2351088"/>
          <a:ext cx="2805113" cy="1506537"/>
        </p:xfrm>
        <a:graphic>
          <a:graphicData uri="http://schemas.openxmlformats.org/presentationml/2006/ole">
            <mc:AlternateContent xmlns:mc="http://schemas.openxmlformats.org/markup-compatibility/2006">
              <mc:Choice xmlns:v="urn:schemas-microsoft-com:vml" Requires="v">
                <p:oleObj spid="_x0000_s3163" name="" r:id="rId3" imgW="9096375" imgH="4904740" progId="Visio.Drawing.11">
                  <p:embed/>
                </p:oleObj>
              </mc:Choice>
              <mc:Fallback>
                <p:oleObj name="" r:id="rId3" imgW="9096375" imgH="4904740" progId="Visio.Drawing.11">
                  <p:embed/>
                  <p:pic>
                    <p:nvPicPr>
                      <p:cNvPr id="0" name="图片 3162"/>
                      <p:cNvPicPr/>
                      <p:nvPr/>
                    </p:nvPicPr>
                    <p:blipFill>
                      <a:blip r:embed="rId4"/>
                      <a:stretch>
                        <a:fillRect/>
                      </a:stretch>
                    </p:blipFill>
                    <p:spPr>
                      <a:xfrm>
                        <a:off x="3206750" y="2351088"/>
                        <a:ext cx="2805113" cy="1506537"/>
                      </a:xfrm>
                      <a:prstGeom prst="rect">
                        <a:avLst/>
                      </a:prstGeom>
                      <a:noFill/>
                      <a:ln w="38100">
                        <a:noFill/>
                        <a:miter/>
                      </a:ln>
                    </p:spPr>
                  </p:pic>
                </p:oleObj>
              </mc:Fallback>
            </mc:AlternateContent>
          </a:graphicData>
        </a:graphic>
      </p:graphicFrame>
      <p:graphicFrame>
        <p:nvGraphicFramePr>
          <p:cNvPr id="82949" name="Object 5"/>
          <p:cNvGraphicFramePr>
            <a:graphicFrameLocks noChangeAspect="1"/>
          </p:cNvGraphicFramePr>
          <p:nvPr/>
        </p:nvGraphicFramePr>
        <p:xfrm>
          <a:off x="6084888" y="2322513"/>
          <a:ext cx="2663825" cy="1425575"/>
        </p:xfrm>
        <a:graphic>
          <a:graphicData uri="http://schemas.openxmlformats.org/presentationml/2006/ole">
            <mc:AlternateContent xmlns:mc="http://schemas.openxmlformats.org/markup-compatibility/2006">
              <mc:Choice xmlns:v="urn:schemas-microsoft-com:vml" Requires="v">
                <p:oleObj spid="_x0000_s3164" name="" r:id="rId5" imgW="9096375" imgH="4904740" progId="Visio.Drawing.11">
                  <p:embed/>
                </p:oleObj>
              </mc:Choice>
              <mc:Fallback>
                <p:oleObj name="" r:id="rId5" imgW="9096375" imgH="4904740" progId="Visio.Drawing.11">
                  <p:embed/>
                  <p:pic>
                    <p:nvPicPr>
                      <p:cNvPr id="0" name="图片 3163"/>
                      <p:cNvPicPr/>
                      <p:nvPr/>
                    </p:nvPicPr>
                    <p:blipFill>
                      <a:blip r:embed="rId6"/>
                      <a:stretch>
                        <a:fillRect/>
                      </a:stretch>
                    </p:blipFill>
                    <p:spPr>
                      <a:xfrm>
                        <a:off x="6084888" y="2322513"/>
                        <a:ext cx="2663825" cy="1425575"/>
                      </a:xfrm>
                      <a:prstGeom prst="rect">
                        <a:avLst/>
                      </a:prstGeom>
                      <a:noFill/>
                      <a:ln w="38100">
                        <a:noFill/>
                        <a:miter/>
                      </a:ln>
                    </p:spPr>
                  </p:pic>
                </p:oleObj>
              </mc:Fallback>
            </mc:AlternateContent>
          </a:graphicData>
        </a:graphic>
      </p:graphicFrame>
      <p:sp>
        <p:nvSpPr>
          <p:cNvPr id="8" name="Rectangle 11"/>
          <p:cNvSpPr>
            <a:spLocks noChangeArrowheads="1"/>
          </p:cNvSpPr>
          <p:nvPr/>
        </p:nvSpPr>
        <p:spPr bwMode="auto">
          <a:xfrm>
            <a:off x="1066800" y="4049713"/>
            <a:ext cx="6938963" cy="400050"/>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rgbClr val="003300"/>
                </a:solidFill>
                <a:effectLst/>
                <a:uLnTx/>
                <a:uFillTx/>
                <a:latin typeface="微软雅黑" panose="020B0503020204020204" charset="-122"/>
                <a:ea typeface="微软雅黑" panose="020B0503020204020204" charset="-122"/>
                <a:cs typeface="+mn-cs"/>
              </a:rPr>
              <a:t>（</a:t>
            </a:r>
            <a:r>
              <a:rPr kumimoji="0" lang="en-US" altLang="zh-CN" sz="2000" b="0" i="0" u="none" strike="noStrike" kern="1200" cap="none" spc="0" normalizeH="0" baseline="0" noProof="0" dirty="0">
                <a:ln>
                  <a:noFill/>
                </a:ln>
                <a:solidFill>
                  <a:srgbClr val="003300"/>
                </a:solidFill>
                <a:effectLst/>
                <a:uLnTx/>
                <a:uFillTx/>
                <a:latin typeface="微软雅黑" panose="020B0503020204020204" charset="-122"/>
                <a:ea typeface="微软雅黑" panose="020B0503020204020204" charset="-122"/>
                <a:cs typeface="+mn-cs"/>
              </a:rPr>
              <a:t>a</a:t>
            </a:r>
            <a:r>
              <a:rPr kumimoji="0" lang="zh-CN" altLang="en-US" sz="2000" b="0" i="0" u="none" strike="noStrike" kern="1200" cap="none" spc="0" normalizeH="0" baseline="0" noProof="0" dirty="0">
                <a:ln>
                  <a:noFill/>
                </a:ln>
                <a:solidFill>
                  <a:srgbClr val="003300"/>
                </a:solidFill>
                <a:effectLst/>
                <a:uLnTx/>
                <a:uFillTx/>
                <a:latin typeface="微软雅黑" panose="020B0503020204020204" charset="-122"/>
                <a:ea typeface="微软雅黑" panose="020B0503020204020204" charset="-122"/>
                <a:cs typeface="+mn-cs"/>
              </a:rPr>
              <a:t>）</a:t>
            </a:r>
            <a:r>
              <a:rPr kumimoji="0" lang="zh-CN" altLang="en-US" sz="2000" b="0" i="0" u="none" strike="noStrike" kern="1200" cap="none" spc="0" normalizeH="0" baseline="0" noProof="0" dirty="0">
                <a:ln>
                  <a:noFill/>
                </a:ln>
                <a:solidFill>
                  <a:srgbClr val="003300"/>
                </a:solidFill>
                <a:effectLst/>
                <a:uLnTx/>
                <a:uFillTx/>
                <a:latin typeface="微软雅黑" panose="020B0503020204020204" charset="-122"/>
                <a:ea typeface="微软雅黑" panose="020B0503020204020204" charset="-122"/>
                <a:cs typeface="+mn-cs"/>
                <a:sym typeface="Symbol" panose="05050102010706020507" pitchFamily="18" charset="2"/>
              </a:rPr>
              <a:t></a:t>
            </a:r>
            <a:r>
              <a:rPr kumimoji="0" lang="zh-CN" altLang="en-US" sz="2000" b="0" i="0" u="none" strike="noStrike" kern="1200" cap="none" spc="0" normalizeH="0" baseline="0" noProof="0" dirty="0">
                <a:ln>
                  <a:noFill/>
                </a:ln>
                <a:solidFill>
                  <a:srgbClr val="003300"/>
                </a:solidFill>
                <a:effectLst/>
                <a:uLnTx/>
                <a:uFillTx/>
                <a:latin typeface="微软雅黑" panose="020B0503020204020204" charset="-122"/>
                <a:ea typeface="微软雅黑" panose="020B0503020204020204" charset="-122"/>
                <a:cs typeface="+mn-cs"/>
              </a:rPr>
              <a:t>＝</a:t>
            </a:r>
            <a:r>
              <a:rPr kumimoji="0" lang="en-US" altLang="zh-CN" sz="2000" b="0" i="0" u="none" strike="noStrike" kern="1200" cap="none" spc="0" normalizeH="0" baseline="0" noProof="0" dirty="0">
                <a:ln>
                  <a:noFill/>
                </a:ln>
                <a:solidFill>
                  <a:srgbClr val="003300"/>
                </a:solidFill>
                <a:effectLst/>
                <a:uLnTx/>
                <a:uFillTx/>
                <a:latin typeface="微软雅黑" panose="020B0503020204020204" charset="-122"/>
                <a:ea typeface="微软雅黑" panose="020B0503020204020204" charset="-122"/>
                <a:cs typeface="+mn-cs"/>
                <a:sym typeface="Symbol" panose="05050102010706020507" pitchFamily="18" charset="2"/>
              </a:rPr>
              <a:t>0.5            </a:t>
            </a:r>
            <a:r>
              <a:rPr kumimoji="0" lang="zh-CN" altLang="en-US" sz="2000" b="0" i="0" u="none" strike="noStrike" kern="1200" cap="none" spc="0" normalizeH="0" baseline="0" noProof="0" dirty="0">
                <a:ln>
                  <a:noFill/>
                </a:ln>
                <a:solidFill>
                  <a:srgbClr val="003300"/>
                </a:solidFill>
                <a:effectLst/>
                <a:uLnTx/>
                <a:uFillTx/>
                <a:latin typeface="微软雅黑" panose="020B0503020204020204" charset="-122"/>
                <a:ea typeface="微软雅黑" panose="020B0503020204020204" charset="-122"/>
                <a:cs typeface="+mn-cs"/>
                <a:sym typeface="Symbol" panose="05050102010706020507" pitchFamily="18" charset="2"/>
              </a:rPr>
              <a:t>（</a:t>
            </a:r>
            <a:r>
              <a:rPr kumimoji="0" lang="en-US" altLang="zh-CN" sz="2000" b="0" i="0" u="none" strike="noStrike" kern="1200" cap="none" spc="0" normalizeH="0" baseline="0" noProof="0" dirty="0">
                <a:ln>
                  <a:noFill/>
                </a:ln>
                <a:solidFill>
                  <a:srgbClr val="003300"/>
                </a:solidFill>
                <a:effectLst/>
                <a:uLnTx/>
                <a:uFillTx/>
                <a:latin typeface="微软雅黑" panose="020B0503020204020204" charset="-122"/>
                <a:ea typeface="微软雅黑" panose="020B0503020204020204" charset="-122"/>
                <a:cs typeface="+mn-cs"/>
                <a:sym typeface="Symbol" panose="05050102010706020507" pitchFamily="18" charset="2"/>
              </a:rPr>
              <a:t>b</a:t>
            </a:r>
            <a:r>
              <a:rPr kumimoji="0" lang="zh-CN" altLang="en-US" sz="2000" b="0" i="0" u="none" strike="noStrike" kern="1200" cap="none" spc="0" normalizeH="0" baseline="0" noProof="0" dirty="0">
                <a:ln>
                  <a:noFill/>
                </a:ln>
                <a:solidFill>
                  <a:srgbClr val="003300"/>
                </a:solidFill>
                <a:effectLst/>
                <a:uLnTx/>
                <a:uFillTx/>
                <a:latin typeface="微软雅黑" panose="020B0503020204020204" charset="-122"/>
                <a:ea typeface="微软雅黑" panose="020B0503020204020204" charset="-122"/>
                <a:cs typeface="+mn-cs"/>
                <a:sym typeface="Symbol" panose="05050102010706020507" pitchFamily="18" charset="2"/>
              </a:rPr>
              <a:t>）</a:t>
            </a:r>
            <a:r>
              <a:rPr kumimoji="0" lang="zh-CN" altLang="en-US" sz="2000" b="0" i="0" u="none" strike="noStrike" kern="1200" cap="none" spc="0" normalizeH="0" baseline="0" noProof="0" dirty="0">
                <a:ln>
                  <a:noFill/>
                </a:ln>
                <a:solidFill>
                  <a:srgbClr val="003300"/>
                </a:solidFill>
                <a:effectLst/>
                <a:uLnTx/>
                <a:uFillTx/>
                <a:latin typeface="微软雅黑" panose="020B0503020204020204" charset="-122"/>
                <a:ea typeface="微软雅黑" panose="020B0503020204020204" charset="-122"/>
                <a:cs typeface="+mn-cs"/>
              </a:rPr>
              <a:t>＝</a:t>
            </a:r>
            <a:r>
              <a:rPr kumimoji="0" lang="en-US" altLang="zh-CN" sz="2000" b="0" i="0" u="none" strike="noStrike" kern="1200" cap="none" spc="0" normalizeH="0" baseline="0" noProof="0" dirty="0">
                <a:ln>
                  <a:noFill/>
                </a:ln>
                <a:solidFill>
                  <a:srgbClr val="003300"/>
                </a:solidFill>
                <a:effectLst/>
                <a:uLnTx/>
                <a:uFillTx/>
                <a:latin typeface="微软雅黑" panose="020B0503020204020204" charset="-122"/>
                <a:ea typeface="微软雅黑" panose="020B0503020204020204" charset="-122"/>
                <a:cs typeface="+mn-cs"/>
                <a:sym typeface="Symbol" panose="05050102010706020507" pitchFamily="18" charset="2"/>
              </a:rPr>
              <a:t>1                          </a:t>
            </a:r>
            <a:r>
              <a:rPr kumimoji="0" lang="zh-CN" altLang="en-US" sz="2000" b="0" i="0" u="none" strike="noStrike" kern="1200" cap="none" spc="0" normalizeH="0" baseline="0" noProof="0" dirty="0">
                <a:ln>
                  <a:noFill/>
                </a:ln>
                <a:solidFill>
                  <a:srgbClr val="003300"/>
                </a:solidFill>
                <a:effectLst/>
                <a:uLnTx/>
                <a:uFillTx/>
                <a:latin typeface="微软雅黑" panose="020B0503020204020204" charset="-122"/>
                <a:ea typeface="微软雅黑" panose="020B0503020204020204" charset="-122"/>
                <a:cs typeface="+mn-cs"/>
                <a:sym typeface="Symbol" panose="05050102010706020507" pitchFamily="18" charset="2"/>
              </a:rPr>
              <a:t>（</a:t>
            </a:r>
            <a:r>
              <a:rPr kumimoji="0" lang="en-US" altLang="zh-CN" sz="2000" b="0" i="0" u="none" strike="noStrike" kern="1200" cap="none" spc="0" normalizeH="0" baseline="0" noProof="0" dirty="0">
                <a:ln>
                  <a:noFill/>
                </a:ln>
                <a:solidFill>
                  <a:srgbClr val="003300"/>
                </a:solidFill>
                <a:effectLst/>
                <a:uLnTx/>
                <a:uFillTx/>
                <a:latin typeface="微软雅黑" panose="020B0503020204020204" charset="-122"/>
                <a:ea typeface="微软雅黑" panose="020B0503020204020204" charset="-122"/>
                <a:cs typeface="+mn-cs"/>
                <a:sym typeface="Symbol" panose="05050102010706020507" pitchFamily="18" charset="2"/>
              </a:rPr>
              <a:t>c</a:t>
            </a:r>
            <a:r>
              <a:rPr kumimoji="0" lang="zh-CN" altLang="en-US" sz="2000" b="0" i="0" u="none" strike="noStrike" kern="1200" cap="none" spc="0" normalizeH="0" baseline="0" noProof="0" dirty="0">
                <a:ln>
                  <a:noFill/>
                </a:ln>
                <a:solidFill>
                  <a:srgbClr val="003300"/>
                </a:solidFill>
                <a:effectLst/>
                <a:uLnTx/>
                <a:uFillTx/>
                <a:latin typeface="微软雅黑" panose="020B0503020204020204" charset="-122"/>
                <a:ea typeface="微软雅黑" panose="020B0503020204020204" charset="-122"/>
                <a:cs typeface="+mn-cs"/>
                <a:sym typeface="Symbol" panose="05050102010706020507" pitchFamily="18" charset="2"/>
              </a:rPr>
              <a:t>）</a:t>
            </a:r>
            <a:r>
              <a:rPr kumimoji="0" lang="zh-CN" altLang="en-US" sz="2000" b="0" i="0" u="none" strike="noStrike" kern="1200" cap="none" spc="0" normalizeH="0" baseline="0" noProof="0" dirty="0">
                <a:ln>
                  <a:noFill/>
                </a:ln>
                <a:solidFill>
                  <a:srgbClr val="003300"/>
                </a:solidFill>
                <a:effectLst/>
                <a:uLnTx/>
                <a:uFillTx/>
                <a:latin typeface="微软雅黑" panose="020B0503020204020204" charset="-122"/>
                <a:ea typeface="微软雅黑" panose="020B0503020204020204" charset="-122"/>
                <a:cs typeface="+mn-cs"/>
              </a:rPr>
              <a:t>＝</a:t>
            </a:r>
            <a:r>
              <a:rPr kumimoji="0" lang="en-US" altLang="zh-CN" sz="2000" b="0" i="0" u="none" strike="noStrike" kern="1200" cap="none" spc="0" normalizeH="0" baseline="0" noProof="0" dirty="0">
                <a:ln>
                  <a:noFill/>
                </a:ln>
                <a:solidFill>
                  <a:srgbClr val="003300"/>
                </a:solidFill>
                <a:effectLst/>
                <a:uLnTx/>
                <a:uFillTx/>
                <a:latin typeface="微软雅黑" panose="020B0503020204020204" charset="-122"/>
                <a:ea typeface="微软雅黑" panose="020B0503020204020204" charset="-122"/>
                <a:cs typeface="+mn-cs"/>
                <a:sym typeface="Symbol" panose="05050102010706020507" pitchFamily="18" charset="2"/>
              </a:rPr>
              <a:t>2</a:t>
            </a:r>
            <a:endParaRPr kumimoji="0" lang="en-US" altLang="zh-CN" sz="2000" b="0" i="0" u="none" strike="noStrike" kern="1200" cap="none" spc="0" normalizeH="0" baseline="0" noProof="0" dirty="0">
              <a:ln>
                <a:noFill/>
              </a:ln>
              <a:solidFill>
                <a:srgbClr val="003300"/>
              </a:solidFill>
              <a:effectLst/>
              <a:uLnTx/>
              <a:uFillTx/>
              <a:latin typeface="微软雅黑" panose="020B0503020204020204" charset="-122"/>
              <a:ea typeface="微软雅黑" panose="020B0503020204020204" charset="-122"/>
              <a:cs typeface="+mn-cs"/>
              <a:sym typeface="Symbol" panose="05050102010706020507" pitchFamily="18" charset="2"/>
            </a:endParaRPr>
          </a:p>
        </p:txBody>
      </p:sp>
      <p:sp>
        <p:nvSpPr>
          <p:cNvPr id="9" name="矩形 8"/>
          <p:cNvSpPr/>
          <p:nvPr/>
        </p:nvSpPr>
        <p:spPr>
          <a:xfrm>
            <a:off x="882650" y="4941888"/>
            <a:ext cx="7239000" cy="1108075"/>
          </a:xfrm>
          <a:prstGeom prst="rect">
            <a:avLst/>
          </a:prstGeom>
          <a:ln w="3175"/>
        </p:spPr>
        <p:style>
          <a:lnRef idx="2">
            <a:schemeClr val="accent1"/>
          </a:lnRef>
          <a:fillRef idx="1">
            <a:schemeClr val="lt1"/>
          </a:fillRef>
          <a:effectRef idx="0">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200" b="1"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对三次</a:t>
            </a:r>
            <a:r>
              <a:rPr kumimoji="0" lang="en-US" altLang="zh-CN" sz="2200" b="1"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Bezier</a:t>
            </a:r>
            <a:r>
              <a:rPr kumimoji="0" lang="zh-CN" altLang="en-US" sz="2200" b="1"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曲线的拼接一般不要求满足</a:t>
            </a:r>
            <a:r>
              <a:rPr kumimoji="0" lang="en-US" altLang="zh-CN" sz="2200" b="1"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G</a:t>
            </a:r>
            <a:r>
              <a:rPr kumimoji="0" lang="en-US" altLang="zh-CN" sz="2200" b="1" i="0" u="none" strike="noStrike" kern="1200" cap="none" spc="0" normalizeH="0" baseline="3000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2</a:t>
            </a:r>
            <a:r>
              <a:rPr kumimoji="0" lang="zh-CN" altLang="en-US" sz="2200" b="1"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连续性。因为每段三次</a:t>
            </a:r>
            <a:r>
              <a:rPr kumimoji="0" lang="en-US" altLang="zh-CN" sz="2200" b="1"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Bezier</a:t>
            </a:r>
            <a:r>
              <a:rPr kumimoji="0" lang="zh-CN" altLang="en-US" sz="2200" b="1"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曲线仅有</a:t>
            </a:r>
            <a:r>
              <a:rPr kumimoji="0" lang="en-US" altLang="zh-CN" sz="2200" b="1"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4</a:t>
            </a:r>
            <a:r>
              <a:rPr kumimoji="0" lang="zh-CN" altLang="en-US" sz="2200" b="1"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rPr>
              <a:t>个控制点，若二阶连续，则只能留下一个控制点调整曲线的形状。 </a:t>
            </a:r>
            <a:endParaRPr kumimoji="0" lang="zh-CN" altLang="en-US" sz="2200" b="1" i="0" u="none" strike="noStrike" kern="1200" cap="none" spc="0" normalizeH="0" baseline="0" noProof="0" dirty="0">
              <a:ln>
                <a:noFill/>
              </a:ln>
              <a:solidFill>
                <a:schemeClr val="dk1"/>
              </a:solidFill>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p:transition>
    <p:rand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3969" name="Picture 4" descr="D:\teaching\sem12004_05\CAD_CAE\bs-motiv-1.jpg"/>
          <p:cNvPicPr>
            <a:picLocks noChangeAspect="1"/>
          </p:cNvPicPr>
          <p:nvPr/>
        </p:nvPicPr>
        <p:blipFill>
          <a:blip r:embed="rId1"/>
          <a:stretch>
            <a:fillRect/>
          </a:stretch>
        </p:blipFill>
        <p:spPr>
          <a:xfrm>
            <a:off x="7143750" y="2643188"/>
            <a:ext cx="1752600" cy="2857500"/>
          </a:xfrm>
          <a:prstGeom prst="rect">
            <a:avLst/>
          </a:prstGeom>
          <a:noFill/>
          <a:ln w="9525">
            <a:noFill/>
          </a:ln>
        </p:spPr>
      </p:pic>
      <p:sp>
        <p:nvSpPr>
          <p:cNvPr id="83970" name="标题 2"/>
          <p:cNvSpPr>
            <a:spLocks noGrp="1"/>
          </p:cNvSpPr>
          <p:nvPr>
            <p:ph type="title"/>
          </p:nvPr>
        </p:nvSpPr>
        <p:spPr>
          <a:xfrm>
            <a:off x="457200" y="274638"/>
            <a:ext cx="8229600" cy="677862"/>
          </a:xfrm>
        </p:spPr>
        <p:txBody>
          <a:bodyPr vert="horz" wrap="square" lIns="91440" tIns="45720" rIns="91440" bIns="45720" anchor="ctr" anchorCtr="0"/>
          <a:p>
            <a:r>
              <a:rPr lang="zh-CN" altLang="en-US" sz="4000" kern="1200" dirty="0">
                <a:latin typeface="Times New Roman" panose="02020603050405020304" pitchFamily="18" charset="0"/>
                <a:ea typeface="楷体" panose="02010609060101010101" pitchFamily="49" charset="-122"/>
                <a:cs typeface="+mj-cs"/>
              </a:rPr>
              <a:t>　</a:t>
            </a:r>
            <a:r>
              <a:rPr lang="en-US" altLang="zh-CN" kern="1200" dirty="0">
                <a:latin typeface="Times New Roman" panose="02020603050405020304" pitchFamily="18" charset="0"/>
                <a:ea typeface="楷体" panose="02010609060101010101" pitchFamily="49" charset="-122"/>
                <a:cs typeface="+mj-cs"/>
              </a:rPr>
              <a:t>6.6.4  B</a:t>
            </a:r>
            <a:r>
              <a:rPr lang="zh-CN" altLang="en-US" kern="1200" dirty="0">
                <a:latin typeface="Times New Roman" panose="02020603050405020304" pitchFamily="18" charset="0"/>
                <a:ea typeface="楷体" panose="02010609060101010101" pitchFamily="49" charset="-122"/>
                <a:cs typeface="+mj-cs"/>
              </a:rPr>
              <a:t>样条曲线</a:t>
            </a:r>
            <a:r>
              <a:rPr lang="en-US" altLang="zh-CN" kern="1200" dirty="0">
                <a:latin typeface="Times New Roman" panose="02020603050405020304" pitchFamily="18" charset="0"/>
                <a:ea typeface="楷体" panose="02010609060101010101" pitchFamily="49" charset="-122"/>
                <a:cs typeface="+mj-cs"/>
              </a:rPr>
              <a:t>/</a:t>
            </a:r>
            <a:r>
              <a:rPr lang="zh-CN" altLang="en-US" kern="1200" dirty="0">
                <a:latin typeface="Times New Roman" panose="02020603050405020304" pitchFamily="18" charset="0"/>
                <a:ea typeface="楷体" panose="02010609060101010101" pitchFamily="49" charset="-122"/>
                <a:cs typeface="+mj-cs"/>
              </a:rPr>
              <a:t>曲面</a:t>
            </a:r>
            <a:endParaRPr lang="zh-CN" altLang="en-US" kern="1200" dirty="0">
              <a:latin typeface="Times New Roman" panose="02020603050405020304" pitchFamily="18" charset="0"/>
              <a:ea typeface="楷体" panose="02010609060101010101" pitchFamily="49" charset="-122"/>
              <a:cs typeface="+mj-cs"/>
            </a:endParaRPr>
          </a:p>
        </p:txBody>
      </p:sp>
      <p:sp>
        <p:nvSpPr>
          <p:cNvPr id="59394" name="内容占位符 3"/>
          <p:cNvSpPr>
            <a:spLocks noGrp="1"/>
          </p:cNvSpPr>
          <p:nvPr>
            <p:ph idx="1"/>
          </p:nvPr>
        </p:nvSpPr>
        <p:spPr>
          <a:xfrm>
            <a:off x="250825" y="1196975"/>
            <a:ext cx="8569325" cy="4865688"/>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ts val="1200"/>
              </a:spcAft>
              <a:buClrTx/>
              <a:buSzTx/>
              <a:buFont typeface="Arial" panose="020B0604020202020204" pitchFamily="34" charset="0"/>
              <a:buNone/>
              <a:defRPr/>
            </a:pP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Bezier </a:t>
            </a:r>
            <a:r>
              <a:rPr kumimoji="0" lang="zh-CN"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曲线的不足</a:t>
            </a:r>
            <a:endParaRPr kumimoji="0" lang="zh-CN"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342900" marR="0" lvl="0" indent="0" algn="l" defTabSz="914400" rtl="0" eaLnBrk="0" fontAlgn="base" latinLnBrk="0" hangingPunct="0">
              <a:lnSpc>
                <a:spcPct val="110000"/>
              </a:lnSpc>
              <a:spcBef>
                <a:spcPct val="0"/>
              </a:spcBef>
              <a:spcAft>
                <a:spcPct val="0"/>
              </a:spcAft>
              <a:buClrTx/>
              <a:buSzTx/>
              <a:buFont typeface="Arial" panose="020B0604020202020204" pitchFamily="34" charset="0"/>
              <a:buChar char="‒"/>
              <a:defRPr/>
            </a:pPr>
            <a:r>
              <a:rPr kumimoji="0" lang="zh-CN" altLang="en-US" sz="2400" b="1" i="0" u="none" strike="noStrike" kern="1200" cap="none" spc="0" normalizeH="0" baseline="0" noProof="1">
                <a:ln>
                  <a:noFill/>
                </a:ln>
                <a:solidFill>
                  <a:srgbClr val="0000FF"/>
                </a:solidFill>
                <a:effectLst/>
                <a:uLnTx/>
                <a:uFillTx/>
                <a:latin typeface="Times New Roman" panose="02020603050405020304" pitchFamily="18" charset="0"/>
                <a:ea typeface="楷体" panose="02010609060101010101" pitchFamily="49" charset="-122"/>
                <a:cs typeface="+mn-cs"/>
                <a:sym typeface="Monotype Sorts"/>
              </a:rPr>
              <a:t>  控制性</a:t>
            </a:r>
            <a:r>
              <a:rPr kumimoji="0" lang="zh-CN" altLang="en-US" sz="2400" b="1" i="0" u="none" strike="noStrike" kern="1200" cap="none" spc="0" normalizeH="0" baseline="0" noProof="1" smtClean="0">
                <a:ln>
                  <a:noFill/>
                </a:ln>
                <a:solidFill>
                  <a:srgbClr val="0000FF"/>
                </a:solidFill>
                <a:effectLst/>
                <a:uLnTx/>
                <a:uFillTx/>
                <a:latin typeface="Times New Roman" panose="02020603050405020304" pitchFamily="18" charset="0"/>
                <a:ea typeface="楷体" panose="02010609060101010101" pitchFamily="49" charset="-122"/>
                <a:cs typeface="+mn-cs"/>
                <a:sym typeface="Monotype Sorts"/>
              </a:rPr>
              <a:t>差</a:t>
            </a:r>
            <a:r>
              <a:rPr kumimoji="0" lang="en-US" altLang="zh-CN"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onotype Sorts"/>
              </a:rPr>
              <a:t>:</a:t>
            </a:r>
            <a:r>
              <a:rPr kumimoji="0" lang="zh-CN" altLang="en-US"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onotype Sorts"/>
              </a:rPr>
              <a:t>顶点</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onotype Sorts"/>
              </a:rPr>
              <a:t>较多时，曲线的阶次较高，特征多边形对曲线形状的控制将明显减弱；</a:t>
            </a:r>
            <a:endPar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onotype Sorts"/>
            </a:endParaRPr>
          </a:p>
          <a:p>
            <a:pPr marL="1143000" marR="0" lvl="2" indent="0" algn="l" defTabSz="914400" rtl="0" eaLnBrk="0" fontAlgn="base" latinLnBrk="0" hangingPunct="0">
              <a:lnSpc>
                <a:spcPct val="110000"/>
              </a:lnSpc>
              <a:spcBef>
                <a:spcPct val="0"/>
              </a:spcBef>
              <a:spcAft>
                <a:spcPct val="0"/>
              </a:spcAft>
              <a:buClrTx/>
              <a:buSzTx/>
              <a:buFont typeface="Arial" panose="020B0604020202020204" pitchFamily="34" charset="0"/>
              <a:buChar char="•"/>
              <a:defRPr/>
            </a:pPr>
            <a:r>
              <a:rPr kumimoji="0" lang="en-US" altLang="zh-CN" sz="2400" b="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sym typeface="+mn-ea"/>
              </a:rPr>
              <a:t>P</a:t>
            </a:r>
            <a:r>
              <a:rPr kumimoji="0" lang="en-US" altLang="zh-CN" sz="2400" b="0" i="0" u="none" strike="noStrike" kern="1200" cap="none" spc="0" normalizeH="0" baseline="-30000" noProof="1">
                <a:ln>
                  <a:noFill/>
                </a:ln>
                <a:solidFill>
                  <a:schemeClr val="tx1"/>
                </a:solidFill>
                <a:effectLst/>
                <a:uLnTx/>
                <a:uFillTx/>
                <a:latin typeface="楷体" panose="02010609060101010101" pitchFamily="49" charset="-122"/>
                <a:ea typeface="楷体" panose="02010609060101010101" pitchFamily="49" charset="-122"/>
                <a:cs typeface="+mn-cs"/>
                <a:sym typeface="+mn-ea"/>
              </a:rPr>
              <a:t>4</a:t>
            </a:r>
            <a:r>
              <a:rPr kumimoji="0" lang="en-US" altLang="zh-CN" sz="2400" b="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sym typeface="+mn-ea"/>
              </a:rPr>
              <a:t>P</a:t>
            </a:r>
            <a:r>
              <a:rPr kumimoji="0" lang="en-US" altLang="zh-CN" sz="2400" b="0" i="0" u="none" strike="noStrike" kern="1200" cap="none" spc="0" normalizeH="0" baseline="-30000" noProof="1">
                <a:ln>
                  <a:noFill/>
                </a:ln>
                <a:solidFill>
                  <a:schemeClr val="tx1"/>
                </a:solidFill>
                <a:effectLst/>
                <a:uLnTx/>
                <a:uFillTx/>
                <a:latin typeface="楷体" panose="02010609060101010101" pitchFamily="49" charset="-122"/>
                <a:ea typeface="楷体" panose="02010609060101010101" pitchFamily="49" charset="-122"/>
                <a:cs typeface="+mn-cs"/>
                <a:sym typeface="+mn-ea"/>
              </a:rPr>
              <a:t>5</a:t>
            </a:r>
            <a:r>
              <a:rPr kumimoji="0" lang="zh-CN" altLang="en-US" sz="2400" b="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sym typeface="+mn-ea"/>
              </a:rPr>
              <a:t>线段不易</a:t>
            </a:r>
            <a:r>
              <a:rPr kumimoji="0" lang="zh-CN" altLang="en-US" sz="2400" b="0"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sym typeface="+mn-ea"/>
              </a:rPr>
              <a:t>弯曲。如何</a:t>
            </a:r>
            <a:r>
              <a:rPr kumimoji="0" lang="zh-CN" altLang="en-US" sz="2400" b="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sym typeface="+mn-ea"/>
              </a:rPr>
              <a:t>解决？</a:t>
            </a:r>
            <a:endParaRPr kumimoji="0" lang="zh-CN" altLang="en-US" sz="2400" b="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sym typeface="+mn-ea"/>
            </a:endParaRPr>
          </a:p>
          <a:p>
            <a:pPr marL="1143000" marR="0" lvl="2" indent="0" algn="l" defTabSz="914400" rtl="0" eaLnBrk="0" fontAlgn="base" latinLnBrk="0" hangingPunct="0">
              <a:lnSpc>
                <a:spcPct val="110000"/>
              </a:lnSpc>
              <a:spcBef>
                <a:spcPct val="0"/>
              </a:spcBef>
              <a:spcAft>
                <a:spcPct val="0"/>
              </a:spcAft>
              <a:buClrTx/>
              <a:buSzTx/>
              <a:buFont typeface="Arial" panose="020B0604020202020204" pitchFamily="34" charset="0"/>
              <a:buChar char="•"/>
              <a:defRPr/>
            </a:pPr>
            <a:r>
              <a:rPr kumimoji="0" lang="zh-CN" altLang="en-US" sz="2400" b="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sym typeface="+mn-ea"/>
              </a:rPr>
              <a:t>次数越高，逼近程度越差；</a:t>
            </a:r>
            <a:endParaRPr kumimoji="0" lang="zh-CN" altLang="en-US" sz="2400" b="1"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sym typeface="+mn-ea"/>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mn-cs"/>
                <a:sym typeface="Monotype Sorts" pitchFamily="2" charset="2"/>
              </a:rPr>
              <a:t>不能局部修改</a:t>
            </a: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sym typeface="Monotype Sorts" pitchFamily="2" charset="2"/>
              </a:rPr>
              <a:t>　</a:t>
            </a:r>
            <a:endPar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sym typeface="Monotype Sorts" pitchFamily="2" charset="2"/>
            </a:endParaRPr>
          </a:p>
          <a:p>
            <a:pPr marL="1143000" marR="0" lvl="2" indent="-22860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dirty="0" smtClean="0">
                <a:ln>
                  <a:noFill/>
                </a:ln>
                <a:solidFill>
                  <a:srgbClr val="000086"/>
                </a:solidFill>
                <a:effectLst/>
                <a:uLnTx/>
                <a:uFillTx/>
                <a:latin typeface="Times New Roman" panose="02020603050405020304" pitchFamily="18" charset="0"/>
                <a:ea typeface="楷体" panose="02010609060101010101" pitchFamily="49" charset="-122"/>
                <a:cs typeface="+mn-cs"/>
                <a:sym typeface="Monotype Sorts" pitchFamily="2" charset="2"/>
              </a:rPr>
              <a:t>混合函数值在区间 </a:t>
            </a:r>
            <a:r>
              <a:rPr kumimoji="0" lang="en-US" altLang="zh-CN" sz="2400" b="1" i="0" u="none" strike="noStrike" kern="1200" cap="none" spc="0" normalizeH="0" baseline="0" noProof="0" dirty="0" smtClean="0">
                <a:ln>
                  <a:noFill/>
                </a:ln>
                <a:solidFill>
                  <a:srgbClr val="000086"/>
                </a:solidFill>
                <a:effectLst/>
                <a:uLnTx/>
                <a:uFillTx/>
                <a:latin typeface="Times New Roman" panose="02020603050405020304" pitchFamily="18" charset="0"/>
                <a:ea typeface="楷体" panose="02010609060101010101" pitchFamily="49" charset="-122"/>
                <a:cs typeface="+mn-cs"/>
                <a:sym typeface="Monotype Sorts" pitchFamily="2" charset="2"/>
              </a:rPr>
              <a:t>( 0 , 1 ) </a:t>
            </a:r>
            <a:r>
              <a:rPr kumimoji="0" lang="zh-CN" altLang="en-US" sz="2400" b="1" i="0" u="none" strike="noStrike" kern="1200" cap="none" spc="0" normalizeH="0" baseline="0" noProof="0" dirty="0" smtClean="0">
                <a:ln>
                  <a:noFill/>
                </a:ln>
                <a:solidFill>
                  <a:srgbClr val="000086"/>
                </a:solidFill>
                <a:effectLst/>
                <a:uLnTx/>
                <a:uFillTx/>
                <a:latin typeface="Times New Roman" panose="02020603050405020304" pitchFamily="18" charset="0"/>
                <a:ea typeface="楷体" panose="02010609060101010101" pitchFamily="49" charset="-122"/>
                <a:cs typeface="+mn-cs"/>
                <a:sym typeface="Monotype Sorts" pitchFamily="2" charset="2"/>
              </a:rPr>
              <a:t>内均不为零。</a:t>
            </a:r>
            <a:endParaRPr kumimoji="0" lang="zh-CN" altLang="en-US" sz="2400" b="1" i="0" u="none" strike="noStrike" kern="1200" cap="none" spc="0" normalizeH="0" baseline="0" noProof="0" dirty="0" smtClean="0">
              <a:ln>
                <a:noFill/>
              </a:ln>
              <a:solidFill>
                <a:srgbClr val="000086"/>
              </a:solidFill>
              <a:effectLst/>
              <a:uLnTx/>
              <a:uFillTx/>
              <a:latin typeface="Times New Roman" panose="02020603050405020304" pitchFamily="18" charset="0"/>
              <a:ea typeface="楷体" panose="02010609060101010101" pitchFamily="49" charset="-122"/>
              <a:cs typeface="+mn-cs"/>
              <a:sym typeface="Monotype Sorts" pitchFamily="2" charset="2"/>
            </a:endParaRPr>
          </a:p>
          <a:p>
            <a:pPr marL="1143000" marR="0" lvl="2" indent="-22860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dirty="0" smtClean="0">
                <a:ln>
                  <a:noFill/>
                </a:ln>
                <a:solidFill>
                  <a:srgbClr val="000086"/>
                </a:solidFill>
                <a:effectLst/>
                <a:uLnTx/>
                <a:uFillTx/>
                <a:latin typeface="Times New Roman" panose="02020603050405020304" pitchFamily="18" charset="0"/>
                <a:ea typeface="楷体" panose="02010609060101010101" pitchFamily="49" charset="-122"/>
                <a:cs typeface="+mn-cs"/>
                <a:sym typeface="Monotype Sorts" pitchFamily="2" charset="2"/>
              </a:rPr>
              <a:t>曲线任一点受到全部控制点影响，不能局部修改。</a:t>
            </a:r>
            <a:endParaRPr kumimoji="0" lang="zh-CN" altLang="en-US" sz="2400" b="1" i="0" u="none" strike="noStrike" kern="1200" cap="none" spc="0" normalizeH="0" baseline="0" noProof="0" dirty="0" smtClean="0">
              <a:ln>
                <a:noFill/>
              </a:ln>
              <a:solidFill>
                <a:srgbClr val="000086"/>
              </a:solidFill>
              <a:effectLst/>
              <a:uLnTx/>
              <a:uFillTx/>
              <a:latin typeface="Times New Roman" panose="02020603050405020304" pitchFamily="18" charset="0"/>
              <a:ea typeface="楷体" panose="02010609060101010101" pitchFamily="49" charset="-122"/>
              <a:cs typeface="+mn-cs"/>
              <a:sym typeface="Monotype Sorts" pitchFamily="2" charset="2"/>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zh-CN" altLang="en-US" sz="2400" b="1" i="0" u="none" strike="noStrike" kern="1200" cap="none" spc="0" normalizeH="0" baseline="0" noProof="1">
                <a:ln>
                  <a:noFill/>
                </a:ln>
                <a:solidFill>
                  <a:srgbClr val="0000FF"/>
                </a:solidFill>
                <a:effectLst/>
                <a:uLnTx/>
                <a:uFillTx/>
                <a:latin typeface="Times New Roman" panose="02020603050405020304" pitchFamily="18" charset="0"/>
                <a:ea typeface="楷体" panose="02010609060101010101" pitchFamily="49" charset="-122"/>
                <a:cs typeface="+mn-cs"/>
                <a:sym typeface="Monotype Sorts"/>
              </a:rPr>
              <a:t>拼接不方便</a:t>
            </a:r>
            <a:endParaRPr kumimoji="0" lang="zh-CN" altLang="en-US" sz="2400" b="1" i="0" u="none" strike="noStrike" kern="1200" cap="none" spc="0" normalizeH="0" baseline="0" noProof="1">
              <a:ln>
                <a:noFill/>
              </a:ln>
              <a:solidFill>
                <a:srgbClr val="0000FF"/>
              </a:solidFill>
              <a:effectLst/>
              <a:uLnTx/>
              <a:uFillTx/>
              <a:latin typeface="Times New Roman" panose="02020603050405020304" pitchFamily="18" charset="0"/>
              <a:ea typeface="楷体" panose="02010609060101010101" pitchFamily="49" charset="-122"/>
              <a:cs typeface="+mn-cs"/>
              <a:sym typeface="Monotype Sorts"/>
            </a:endParaRPr>
          </a:p>
          <a:p>
            <a:pPr marL="1143000" marR="0" lvl="2" indent="-22860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onotype Sorts"/>
              </a:rPr>
              <a:t>连接光滑</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onotype Sorts"/>
              </a:rPr>
              <a:t>(</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onotype Sorts"/>
              </a:rPr>
              <a:t>导数相同</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onotype Sorts"/>
              </a:rPr>
              <a:t>)</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onotype Sorts"/>
              </a:rPr>
              <a:t>比较难，</a:t>
            </a:r>
            <a:endPar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onotype Sorts"/>
            </a:endParaRPr>
          </a:p>
          <a:p>
            <a:pPr marL="914400" marR="0" lvl="2"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onotype Sorts"/>
              </a:rPr>
              <a:t>  需要插入一些点来保证光滑</a:t>
            </a:r>
            <a:r>
              <a:rPr kumimoji="0" lang="zh-CN" altLang="en-US"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onotype Sorts"/>
              </a:rPr>
              <a:t>连接</a:t>
            </a:r>
            <a:endParaRPr kumimoji="0" lang="zh-CN" altLang="en-US" sz="28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onotype Sorts"/>
            </a:endParaRPr>
          </a:p>
        </p:txBody>
      </p:sp>
    </p:spTree>
  </p:cSld>
  <p:clrMapOvr>
    <a:masterClrMapping/>
  </p:clrMapOvr>
  <p:transition>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内容占位符 3"/>
          <p:cNvSpPr>
            <a:spLocks noGrp="1"/>
          </p:cNvSpPr>
          <p:nvPr>
            <p:ph idx="1"/>
          </p:nvPr>
        </p:nvSpPr>
        <p:spPr>
          <a:xfrm>
            <a:off x="214313" y="1214438"/>
            <a:ext cx="8786812" cy="4911725"/>
          </a:xfrm>
        </p:spPr>
        <p:txBody>
          <a:bodyPr vert="horz" wrap="square" lIns="91440" tIns="45720" rIns="91440" bIns="45720" anchor="t" anchorCtr="0"/>
          <a:p>
            <a:r>
              <a:rPr lang="zh-CN" altLang="en-US" sz="2400" b="1" kern="1200" dirty="0">
                <a:latin typeface="Times New Roman" panose="02020603050405020304" pitchFamily="18" charset="0"/>
                <a:ea typeface="楷体" panose="02010609060101010101" pitchFamily="49" charset="-122"/>
                <a:cs typeface="+mn-cs"/>
              </a:rPr>
              <a:t>为了克服 </a:t>
            </a:r>
            <a:r>
              <a:rPr lang="en-US" altLang="zh-CN" sz="2400" b="1" kern="1200" dirty="0">
                <a:latin typeface="Times New Roman" panose="02020603050405020304" pitchFamily="18" charset="0"/>
                <a:ea typeface="楷体" panose="02010609060101010101" pitchFamily="49" charset="-122"/>
                <a:cs typeface="+mn-cs"/>
              </a:rPr>
              <a:t>Bezier </a:t>
            </a:r>
            <a:r>
              <a:rPr lang="zh-CN" altLang="zh-CN" sz="2400" b="1" kern="1200" dirty="0">
                <a:latin typeface="Times New Roman" panose="02020603050405020304" pitchFamily="18" charset="0"/>
                <a:ea typeface="楷体" panose="02010609060101010101" pitchFamily="49" charset="-122"/>
                <a:cs typeface="+mn-cs"/>
              </a:rPr>
              <a:t>曲线存在的问题，</a:t>
            </a:r>
            <a:r>
              <a:rPr lang="en-US" altLang="zh-CN" sz="2400" b="1" kern="1200" dirty="0">
                <a:latin typeface="Times New Roman" panose="02020603050405020304" pitchFamily="18" charset="0"/>
                <a:ea typeface="楷体" panose="02010609060101010101" pitchFamily="49" charset="-122"/>
                <a:cs typeface="+mn-cs"/>
              </a:rPr>
              <a:t>Gordon </a:t>
            </a:r>
            <a:r>
              <a:rPr lang="zh-CN" altLang="zh-CN" sz="2400" b="1" kern="1200" dirty="0">
                <a:latin typeface="Times New Roman" panose="02020603050405020304" pitchFamily="18" charset="0"/>
                <a:ea typeface="楷体" panose="02010609060101010101" pitchFamily="49" charset="-122"/>
                <a:cs typeface="+mn-cs"/>
              </a:rPr>
              <a:t>等人扩展了</a:t>
            </a:r>
            <a:r>
              <a:rPr lang="en-US" altLang="zh-CN" sz="2400" b="1" kern="1200" dirty="0">
                <a:latin typeface="Times New Roman" panose="02020603050405020304" pitchFamily="18" charset="0"/>
                <a:ea typeface="楷体" panose="02010609060101010101" pitchFamily="49" charset="-122"/>
                <a:cs typeface="+mn-cs"/>
              </a:rPr>
              <a:t>Bezier</a:t>
            </a:r>
            <a:r>
              <a:rPr lang="zh-CN" altLang="zh-CN" sz="2400" b="1" kern="1200" dirty="0">
                <a:latin typeface="Times New Roman" panose="02020603050405020304" pitchFamily="18" charset="0"/>
                <a:ea typeface="楷体" panose="02010609060101010101" pitchFamily="49" charset="-122"/>
                <a:cs typeface="+mn-cs"/>
              </a:rPr>
              <a:t>曲线，就外形设计的需求出发，希望新的曲线要</a:t>
            </a:r>
            <a:endParaRPr lang="zh-CN" altLang="zh-CN" sz="2400" b="1" kern="1200" dirty="0">
              <a:latin typeface="Times New Roman" panose="02020603050405020304" pitchFamily="18" charset="0"/>
              <a:ea typeface="楷体" panose="02010609060101010101" pitchFamily="49" charset="-122"/>
              <a:cs typeface="+mn-cs"/>
            </a:endParaRPr>
          </a:p>
          <a:p>
            <a:pPr marL="800100" lvl="1" indent="0" algn="just">
              <a:spcBef>
                <a:spcPts val="300"/>
              </a:spcBef>
              <a:buSzPct val="50000"/>
              <a:buFont typeface="华文楷体" panose="02010600040101010101" pitchFamily="2" charset="-122"/>
              <a:buChar char="◆"/>
            </a:pPr>
            <a:r>
              <a:rPr lang="zh-CN" altLang="zh-CN" b="1" kern="1200" dirty="0">
                <a:latin typeface="Times New Roman" panose="02020603050405020304" pitchFamily="18" charset="0"/>
                <a:ea typeface="楷体" panose="02010609060101010101" pitchFamily="49" charset="-122"/>
                <a:cs typeface="+mn-cs"/>
                <a:sym typeface="Monotype Sorts"/>
              </a:rPr>
              <a:t>易于进行局部修改；</a:t>
            </a:r>
            <a:endParaRPr lang="zh-CN" altLang="zh-CN" b="1" kern="1200" dirty="0">
              <a:latin typeface="Times New Roman" panose="02020603050405020304" pitchFamily="18" charset="0"/>
              <a:ea typeface="楷体" panose="02010609060101010101" pitchFamily="49" charset="-122"/>
              <a:cs typeface="+mn-cs"/>
              <a:sym typeface="Monotype Sorts"/>
            </a:endParaRPr>
          </a:p>
          <a:p>
            <a:pPr marL="800100" lvl="1" indent="0" algn="just">
              <a:spcBef>
                <a:spcPts val="300"/>
              </a:spcBef>
              <a:buSzPct val="50000"/>
              <a:buFont typeface="华文楷体" panose="02010600040101010101" pitchFamily="2" charset="-122"/>
              <a:buChar char="◆"/>
            </a:pPr>
            <a:r>
              <a:rPr lang="zh-CN" altLang="zh-CN" b="1" kern="1200" dirty="0">
                <a:latin typeface="Times New Roman" panose="02020603050405020304" pitchFamily="18" charset="0"/>
                <a:ea typeface="楷体" panose="02010609060101010101" pitchFamily="49" charset="-122"/>
                <a:cs typeface="+mn-cs"/>
                <a:sym typeface="Monotype Sorts"/>
              </a:rPr>
              <a:t>更逼近特征多边形；</a:t>
            </a:r>
            <a:endParaRPr lang="zh-CN" altLang="zh-CN" b="1" kern="1200" dirty="0">
              <a:latin typeface="Times New Roman" panose="02020603050405020304" pitchFamily="18" charset="0"/>
              <a:ea typeface="楷体" panose="02010609060101010101" pitchFamily="49" charset="-122"/>
              <a:cs typeface="+mn-cs"/>
              <a:sym typeface="Monotype Sorts"/>
            </a:endParaRPr>
          </a:p>
          <a:p>
            <a:pPr marL="800100" lvl="1" indent="0" algn="just">
              <a:spcBef>
                <a:spcPts val="300"/>
              </a:spcBef>
              <a:buSzPct val="50000"/>
              <a:buFont typeface="华文楷体" panose="02010600040101010101" pitchFamily="2" charset="-122"/>
              <a:buChar char="◆"/>
            </a:pPr>
            <a:r>
              <a:rPr lang="zh-CN" altLang="zh-CN" b="1" kern="1200" dirty="0">
                <a:latin typeface="Times New Roman" panose="02020603050405020304" pitchFamily="18" charset="0"/>
                <a:ea typeface="楷体" panose="02010609060101010101" pitchFamily="49" charset="-122"/>
                <a:cs typeface="+mn-cs"/>
                <a:sym typeface="Monotype Sorts"/>
              </a:rPr>
              <a:t>是低阶次曲线。</a:t>
            </a:r>
            <a:endParaRPr lang="zh-CN" altLang="zh-CN" b="1" kern="1200" dirty="0">
              <a:latin typeface="Times New Roman" panose="02020603050405020304" pitchFamily="18" charset="0"/>
              <a:ea typeface="楷体" panose="02010609060101010101" pitchFamily="49" charset="-122"/>
              <a:cs typeface="+mn-cs"/>
            </a:endParaRPr>
          </a:p>
          <a:p>
            <a:pPr>
              <a:spcBef>
                <a:spcPts val="600"/>
              </a:spcBef>
              <a:buFont typeface="Arial" panose="020B0604020202020204" pitchFamily="34" charset="0"/>
              <a:buNone/>
            </a:pPr>
            <a:r>
              <a:rPr lang="zh-CN" altLang="zh-CN" sz="2400" b="1" kern="1200" dirty="0">
                <a:latin typeface="Times New Roman" panose="02020603050405020304" pitchFamily="18" charset="0"/>
                <a:ea typeface="楷体" panose="02010609060101010101" pitchFamily="49" charset="-122"/>
                <a:cs typeface="+mn-cs"/>
              </a:rPr>
              <a:t>　于是，用 </a:t>
            </a:r>
            <a:r>
              <a:rPr lang="en-US" altLang="zh-CN" sz="2400" b="1" kern="1200" dirty="0">
                <a:latin typeface="Times New Roman" panose="02020603050405020304" pitchFamily="18" charset="0"/>
                <a:ea typeface="楷体" panose="02010609060101010101" pitchFamily="49" charset="-122"/>
                <a:cs typeface="+mn-cs"/>
              </a:rPr>
              <a:t>n</a:t>
            </a:r>
            <a:r>
              <a:rPr lang="zh-CN" altLang="zh-CN" sz="2400" b="1" kern="1200" dirty="0">
                <a:latin typeface="Times New Roman" panose="02020603050405020304" pitchFamily="18" charset="0"/>
                <a:ea typeface="楷体" panose="02010609060101010101" pitchFamily="49" charset="-122"/>
                <a:cs typeface="+mn-cs"/>
              </a:rPr>
              <a:t>次</a:t>
            </a:r>
            <a:r>
              <a:rPr lang="en-US" altLang="zh-CN" sz="2400" b="1" kern="1200" dirty="0">
                <a:solidFill>
                  <a:srgbClr val="0000FF"/>
                </a:solidFill>
                <a:latin typeface="Times New Roman" panose="02020603050405020304" pitchFamily="18" charset="0"/>
                <a:ea typeface="楷体" panose="02010609060101010101" pitchFamily="49" charset="-122"/>
                <a:cs typeface="+mn-cs"/>
              </a:rPr>
              <a:t>B</a:t>
            </a:r>
            <a:r>
              <a:rPr lang="zh-CN" altLang="zh-CN" sz="2400" b="1" kern="1200" dirty="0">
                <a:solidFill>
                  <a:srgbClr val="0000FF"/>
                </a:solidFill>
                <a:latin typeface="Times New Roman" panose="02020603050405020304" pitchFamily="18" charset="0"/>
                <a:ea typeface="楷体" panose="02010609060101010101" pitchFamily="49" charset="-122"/>
                <a:cs typeface="+mn-cs"/>
              </a:rPr>
              <a:t>样条基函数</a:t>
            </a:r>
            <a:r>
              <a:rPr lang="zh-CN" altLang="zh-CN" sz="2400" b="1" kern="1200" dirty="0">
                <a:latin typeface="Times New Roman" panose="02020603050405020304" pitchFamily="18" charset="0"/>
                <a:ea typeface="楷体" panose="02010609060101010101" pitchFamily="49" charset="-122"/>
                <a:cs typeface="+mn-cs"/>
              </a:rPr>
              <a:t>替换了伯恩斯坦基函数，构造了称为</a:t>
            </a:r>
            <a:r>
              <a:rPr lang="en-US" altLang="zh-CN" sz="2400" b="1" kern="1200" dirty="0">
                <a:latin typeface="Times New Roman" panose="02020603050405020304" pitchFamily="18" charset="0"/>
                <a:ea typeface="楷体" panose="02010609060101010101" pitchFamily="49" charset="-122"/>
                <a:cs typeface="+mn-cs"/>
              </a:rPr>
              <a:t>B</a:t>
            </a:r>
            <a:r>
              <a:rPr lang="zh-CN" altLang="zh-CN" sz="2400" b="1" kern="1200" dirty="0">
                <a:latin typeface="Times New Roman" panose="02020603050405020304" pitchFamily="18" charset="0"/>
                <a:ea typeface="楷体" panose="02010609060101010101" pitchFamily="49" charset="-122"/>
                <a:cs typeface="+mn-cs"/>
              </a:rPr>
              <a:t>样条</a:t>
            </a:r>
            <a:r>
              <a:rPr lang="zh-CN" altLang="en-US" sz="2400" b="1" kern="1200" dirty="0">
                <a:latin typeface="Times New Roman" panose="02020603050405020304" pitchFamily="18" charset="0"/>
                <a:ea typeface="楷体" panose="02010609060101010101" pitchFamily="49" charset="-122"/>
                <a:cs typeface="+mn-cs"/>
              </a:rPr>
              <a:t>（</a:t>
            </a:r>
            <a:r>
              <a:rPr lang="en-US" altLang="zh-CN" sz="2400" kern="1200" dirty="0">
                <a:latin typeface="华文楷体" panose="02010600040101010101" pitchFamily="2" charset="-122"/>
                <a:ea typeface="华文楷体" panose="02010600040101010101" pitchFamily="2" charset="-122"/>
                <a:cs typeface="+mn-cs"/>
              </a:rPr>
              <a:t>B-Spline</a:t>
            </a:r>
            <a:r>
              <a:rPr lang="zh-CN" altLang="en-US" sz="2400" b="1" kern="1200" dirty="0">
                <a:latin typeface="Times New Roman" panose="02020603050405020304" pitchFamily="18" charset="0"/>
                <a:ea typeface="楷体" panose="02010609060101010101" pitchFamily="49" charset="-122"/>
                <a:cs typeface="+mn-cs"/>
              </a:rPr>
              <a:t>）</a:t>
            </a:r>
            <a:r>
              <a:rPr lang="zh-CN" altLang="zh-CN" sz="2400" b="1" kern="1200" dirty="0">
                <a:latin typeface="Times New Roman" panose="02020603050405020304" pitchFamily="18" charset="0"/>
                <a:ea typeface="楷体" panose="02010609060101010101" pitchFamily="49" charset="-122"/>
                <a:cs typeface="+mn-cs"/>
              </a:rPr>
              <a:t>曲线的新型曲线。</a:t>
            </a:r>
            <a:endParaRPr lang="en-US" altLang="zh-CN" sz="2400" b="1" kern="1200" dirty="0">
              <a:latin typeface="Times New Roman" panose="02020603050405020304" pitchFamily="18" charset="0"/>
              <a:ea typeface="楷体" panose="02010609060101010101" pitchFamily="49" charset="-122"/>
              <a:cs typeface="+mn-cs"/>
            </a:endParaRPr>
          </a:p>
          <a:p>
            <a:pPr>
              <a:spcBef>
                <a:spcPts val="600"/>
              </a:spcBef>
            </a:pPr>
            <a:r>
              <a:rPr lang="zh-CN" altLang="en-US" sz="2400" b="1" kern="1200" dirty="0">
                <a:latin typeface="Times New Roman" panose="02020603050405020304" pitchFamily="18" charset="0"/>
                <a:ea typeface="楷体" panose="02010609060101010101" pitchFamily="49" charset="-122"/>
                <a:cs typeface="+mn-cs"/>
              </a:rPr>
              <a:t>样条：分段连续多项式</a:t>
            </a:r>
            <a:endParaRPr lang="zh-CN" altLang="en-US" sz="2400" b="1" kern="1200" dirty="0">
              <a:latin typeface="Times New Roman" panose="02020603050405020304" pitchFamily="18" charset="0"/>
              <a:ea typeface="楷体" panose="02010609060101010101" pitchFamily="49" charset="-122"/>
              <a:cs typeface="+mn-cs"/>
            </a:endParaRPr>
          </a:p>
        </p:txBody>
      </p:sp>
      <p:pic>
        <p:nvPicPr>
          <p:cNvPr id="86018" name="Picture 2" descr="spline: 计算机曲线简史(转载)"/>
          <p:cNvPicPr>
            <a:picLocks noChangeAspect="1"/>
          </p:cNvPicPr>
          <p:nvPr/>
        </p:nvPicPr>
        <p:blipFill>
          <a:blip r:embed="rId1"/>
          <a:stretch>
            <a:fillRect/>
          </a:stretch>
        </p:blipFill>
        <p:spPr>
          <a:xfrm>
            <a:off x="928688" y="4572000"/>
            <a:ext cx="3051175" cy="2028825"/>
          </a:xfrm>
          <a:prstGeom prst="rect">
            <a:avLst/>
          </a:prstGeom>
          <a:noFill/>
          <a:ln w="9525">
            <a:noFill/>
          </a:ln>
        </p:spPr>
      </p:pic>
      <p:sp>
        <p:nvSpPr>
          <p:cNvPr id="86019" name="TextBox 3"/>
          <p:cNvSpPr txBox="1"/>
          <p:nvPr/>
        </p:nvSpPr>
        <p:spPr>
          <a:xfrm>
            <a:off x="714375" y="6550025"/>
            <a:ext cx="3340100" cy="307975"/>
          </a:xfrm>
          <a:prstGeom prst="rect">
            <a:avLst/>
          </a:prstGeom>
          <a:noFill/>
          <a:ln w="9525">
            <a:noFill/>
          </a:ln>
        </p:spPr>
        <p:txBody>
          <a:bodyPr anchor="t" anchorCtr="0">
            <a:spAutoFit/>
          </a:bodyPr>
          <a:p>
            <a:pPr>
              <a:buFontTx/>
            </a:pPr>
            <a:r>
              <a:rPr lang="en-US" altLang="zh-CN" sz="1400" dirty="0">
                <a:solidFill>
                  <a:schemeClr val="tx1"/>
                </a:solidFill>
                <a:latin typeface="Times New Roman" panose="02020603050405020304" pitchFamily="18" charset="0"/>
                <a:ea typeface="宋体" panose="02010600030101010101" pitchFamily="2" charset="-122"/>
              </a:rPr>
              <a:t>https://zhuanlan.zhihu.com/p/145333903</a:t>
            </a:r>
            <a:endParaRPr lang="zh-CN" altLang="en-US" sz="1400" dirty="0">
              <a:solidFill>
                <a:schemeClr val="tx1"/>
              </a:solidFill>
              <a:latin typeface="Times New Roman" panose="02020603050405020304" pitchFamily="18" charset="0"/>
              <a:ea typeface="宋体" panose="02010600030101010101" pitchFamily="2" charset="-122"/>
            </a:endParaRPr>
          </a:p>
        </p:txBody>
      </p:sp>
      <p:pic>
        <p:nvPicPr>
          <p:cNvPr id="86020" name="Picture 9" descr="ducks_and_spline_lofting_copy"/>
          <p:cNvPicPr>
            <a:picLocks noChangeAspect="1"/>
          </p:cNvPicPr>
          <p:nvPr/>
        </p:nvPicPr>
        <p:blipFill>
          <a:blip r:embed="rId2"/>
          <a:stretch>
            <a:fillRect/>
          </a:stretch>
        </p:blipFill>
        <p:spPr>
          <a:xfrm>
            <a:off x="4572000" y="4500563"/>
            <a:ext cx="2684463" cy="2200275"/>
          </a:xfrm>
          <a:prstGeom prst="rect">
            <a:avLst/>
          </a:prstGeom>
          <a:noFill/>
          <a:ln w="9525">
            <a:noFill/>
          </a:ln>
        </p:spPr>
      </p:pic>
      <p:sp>
        <p:nvSpPr>
          <p:cNvPr id="86021" name="Rectangle 2"/>
          <p:cNvSpPr>
            <a:spLocks noGrp="1"/>
          </p:cNvSpPr>
          <p:nvPr>
            <p:ph type="title"/>
          </p:nvPr>
        </p:nvSpPr>
        <p:spPr/>
        <p:txBody>
          <a:bodyPr vert="horz" wrap="square" lIns="91440" tIns="45720" rIns="91440" bIns="45720" anchor="ctr" anchorCtr="0"/>
          <a:p>
            <a:pPr eaLnBrk="1" hangingPunct="1"/>
            <a:r>
              <a:rPr lang="en-US" altLang="zh-CN" kern="1200" dirty="0">
                <a:latin typeface="华文楷体" panose="02010600040101010101" pitchFamily="2" charset="-122"/>
                <a:ea typeface="华文楷体" panose="02010600040101010101" pitchFamily="2" charset="-122"/>
                <a:cs typeface="+mj-cs"/>
              </a:rPr>
              <a:t>B</a:t>
            </a:r>
            <a:r>
              <a:rPr lang="zh-CN" altLang="en-US" kern="1200" dirty="0">
                <a:latin typeface="华文楷体" panose="02010600040101010101" pitchFamily="2" charset="-122"/>
                <a:ea typeface="华文楷体" panose="02010600040101010101" pitchFamily="2" charset="-122"/>
                <a:cs typeface="+mj-cs"/>
              </a:rPr>
              <a:t>样条</a:t>
            </a:r>
            <a:r>
              <a:rPr lang="en-US" altLang="zh-CN" kern="1200" dirty="0">
                <a:latin typeface="华文楷体" panose="02010600040101010101" pitchFamily="2" charset="-122"/>
                <a:ea typeface="华文楷体" panose="02010600040101010101" pitchFamily="2" charset="-122"/>
                <a:cs typeface="+mj-cs"/>
              </a:rPr>
              <a:t>(B-Spline)</a:t>
            </a:r>
            <a:r>
              <a:rPr lang="zh-CN" altLang="en-US" kern="1200" dirty="0">
                <a:latin typeface="华文楷体" panose="02010600040101010101" pitchFamily="2" charset="-122"/>
                <a:ea typeface="华文楷体" panose="02010600040101010101" pitchFamily="2" charset="-122"/>
                <a:cs typeface="+mj-cs"/>
              </a:rPr>
              <a:t>曲线</a:t>
            </a:r>
            <a:endParaRPr lang="en-US" altLang="zh-CN" kern="1200" dirty="0">
              <a:latin typeface="华文楷体" panose="02010600040101010101" pitchFamily="2" charset="-122"/>
              <a:ea typeface="华文楷体" panose="02010600040101010101" pitchFamily="2" charset="-122"/>
              <a:cs typeface="+mj-cs"/>
            </a:endParaRPr>
          </a:p>
        </p:txBody>
      </p:sp>
    </p:spTree>
  </p:cSld>
  <p:clrMapOvr>
    <a:masterClrMapping/>
  </p:clrMapOvr>
  <p:transition>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Rectangle 2"/>
          <p:cNvSpPr>
            <a:spLocks noGrp="1"/>
          </p:cNvSpPr>
          <p:nvPr>
            <p:ph type="title"/>
          </p:nvPr>
        </p:nvSpPr>
        <p:spPr/>
        <p:txBody>
          <a:bodyPr vert="horz" wrap="square" lIns="91440" tIns="45720" rIns="91440" bIns="45720" anchor="ctr" anchorCtr="0"/>
          <a:p>
            <a:pPr eaLnBrk="1" hangingPunct="1"/>
            <a:r>
              <a:rPr lang="en-US" altLang="zh-CN" kern="1200" dirty="0">
                <a:latin typeface="华文楷体" panose="02010600040101010101" pitchFamily="2" charset="-122"/>
                <a:ea typeface="华文楷体" panose="02010600040101010101" pitchFamily="2" charset="-122"/>
                <a:cs typeface="+mj-cs"/>
              </a:rPr>
              <a:t>B</a:t>
            </a:r>
            <a:r>
              <a:rPr lang="zh-CN" altLang="en-US" kern="1200" dirty="0">
                <a:latin typeface="华文楷体" panose="02010600040101010101" pitchFamily="2" charset="-122"/>
                <a:ea typeface="华文楷体" panose="02010600040101010101" pitchFamily="2" charset="-122"/>
                <a:cs typeface="+mj-cs"/>
              </a:rPr>
              <a:t>样条</a:t>
            </a:r>
            <a:r>
              <a:rPr lang="en-US" altLang="zh-CN" kern="1200" dirty="0">
                <a:latin typeface="华文楷体" panose="02010600040101010101" pitchFamily="2" charset="-122"/>
                <a:ea typeface="华文楷体" panose="02010600040101010101" pitchFamily="2" charset="-122"/>
                <a:cs typeface="+mj-cs"/>
              </a:rPr>
              <a:t>(B-Spline)</a:t>
            </a:r>
            <a:r>
              <a:rPr lang="zh-CN" altLang="en-US" kern="1200" dirty="0">
                <a:latin typeface="华文楷体" panose="02010600040101010101" pitchFamily="2" charset="-122"/>
                <a:ea typeface="华文楷体" panose="02010600040101010101" pitchFamily="2" charset="-122"/>
                <a:cs typeface="+mj-cs"/>
              </a:rPr>
              <a:t>曲线</a:t>
            </a:r>
            <a:endParaRPr lang="en-US" altLang="zh-CN" kern="1200" dirty="0">
              <a:latin typeface="华文楷体" panose="02010600040101010101" pitchFamily="2" charset="-122"/>
              <a:ea typeface="华文楷体" panose="02010600040101010101" pitchFamily="2" charset="-122"/>
              <a:cs typeface="+mj-cs"/>
            </a:endParaRPr>
          </a:p>
        </p:txBody>
      </p:sp>
      <p:sp>
        <p:nvSpPr>
          <p:cNvPr id="88066" name="Rectangle 3"/>
          <p:cNvSpPr>
            <a:spLocks noGrp="1"/>
          </p:cNvSpPr>
          <p:nvPr>
            <p:ph idx="1"/>
          </p:nvPr>
        </p:nvSpPr>
        <p:spPr>
          <a:xfrm>
            <a:off x="395288" y="1341438"/>
            <a:ext cx="8424862" cy="4487862"/>
          </a:xfrm>
        </p:spPr>
        <p:txBody>
          <a:bodyPr vert="horz" wrap="square" lIns="91440" tIns="45720" rIns="91440" bIns="45720" anchor="t" anchorCtr="0"/>
          <a:p>
            <a:pPr eaLnBrk="1" hangingPunct="1"/>
            <a:r>
              <a:rPr lang="en-US" altLang="zh-CN" sz="2400" b="1" kern="1200" dirty="0">
                <a:latin typeface="Times New Roman" panose="02020603050405020304" pitchFamily="18" charset="0"/>
                <a:ea typeface="楷体" panose="02010609060101010101" pitchFamily="49" charset="-122"/>
                <a:cs typeface="+mn-cs"/>
              </a:rPr>
              <a:t>B</a:t>
            </a:r>
            <a:r>
              <a:rPr lang="en-US" altLang="en-US" sz="2400" b="1" kern="1200" dirty="0">
                <a:latin typeface="Times New Roman" panose="02020603050405020304" pitchFamily="18" charset="0"/>
                <a:ea typeface="楷体" panose="02010609060101010101" pitchFamily="49" charset="-122"/>
                <a:cs typeface="+mn-cs"/>
              </a:rPr>
              <a:t>样条是</a:t>
            </a:r>
            <a:r>
              <a:rPr lang="en-US" altLang="zh-CN" sz="2400" b="1" kern="1200" dirty="0">
                <a:latin typeface="Times New Roman" panose="02020603050405020304" pitchFamily="18" charset="0"/>
                <a:ea typeface="楷体" panose="02010609060101010101" pitchFamily="49" charset="-122"/>
                <a:cs typeface="+mn-cs"/>
              </a:rPr>
              <a:t>Bezier</a:t>
            </a:r>
            <a:r>
              <a:rPr lang="en-US" altLang="en-US" sz="2400" b="1" kern="1200" dirty="0">
                <a:latin typeface="Times New Roman" panose="02020603050405020304" pitchFamily="18" charset="0"/>
                <a:ea typeface="楷体" panose="02010609060101010101" pitchFamily="49" charset="-122"/>
                <a:cs typeface="+mn-cs"/>
              </a:rPr>
              <a:t>的推广</a:t>
            </a:r>
            <a:r>
              <a:rPr lang="zh-CN" altLang="en-US" sz="2400" b="1" kern="1200" dirty="0">
                <a:latin typeface="Times New Roman" panose="02020603050405020304" pitchFamily="18" charset="0"/>
                <a:ea typeface="楷体" panose="02010609060101010101" pitchFamily="49" charset="-122"/>
                <a:cs typeface="+mn-cs"/>
              </a:rPr>
              <a:t>、拓展</a:t>
            </a:r>
            <a:endParaRPr lang="en-US" altLang="en-US" sz="2400" b="1" kern="1200" dirty="0">
              <a:latin typeface="Times New Roman" panose="02020603050405020304" pitchFamily="18" charset="0"/>
              <a:ea typeface="楷体" panose="02010609060101010101" pitchFamily="49" charset="-122"/>
              <a:cs typeface="+mn-cs"/>
            </a:endParaRPr>
          </a:p>
          <a:p>
            <a:pPr lvl="1" eaLnBrk="1" hangingPunct="1"/>
            <a:r>
              <a:rPr lang="en-US" altLang="en-US" b="1" u="sng" kern="1200" dirty="0">
                <a:solidFill>
                  <a:srgbClr val="0000FF"/>
                </a:solidFill>
                <a:latin typeface="Times New Roman" panose="02020603050405020304" pitchFamily="18" charset="0"/>
                <a:ea typeface="楷体" panose="02010609060101010101" pitchFamily="49" charset="-122"/>
                <a:cs typeface="+mn-cs"/>
              </a:rPr>
              <a:t>分段</a:t>
            </a:r>
            <a:endParaRPr lang="en-US" altLang="zh-CN" b="1" u="sng" kern="1200" dirty="0">
              <a:solidFill>
                <a:srgbClr val="0000FF"/>
              </a:solidFill>
              <a:latin typeface="Times New Roman" panose="02020603050405020304" pitchFamily="18" charset="0"/>
              <a:ea typeface="楷体" panose="02010609060101010101" pitchFamily="49" charset="-122"/>
              <a:cs typeface="+mn-cs"/>
            </a:endParaRPr>
          </a:p>
          <a:p>
            <a:pPr lvl="1" eaLnBrk="1" hangingPunct="1"/>
            <a:r>
              <a:rPr lang="en-US" altLang="en-US" b="1" kern="1200" dirty="0">
                <a:latin typeface="Times New Roman" panose="02020603050405020304" pitchFamily="18" charset="0"/>
                <a:ea typeface="楷体" panose="02010609060101010101" pitchFamily="49" charset="-122"/>
                <a:cs typeface="+mn-cs"/>
              </a:rPr>
              <a:t>曲线次数和控制点个数无关</a:t>
            </a:r>
            <a:endParaRPr lang="en-US" altLang="zh-CN" b="1" kern="1200" dirty="0">
              <a:latin typeface="Times New Roman" panose="02020603050405020304" pitchFamily="18" charset="0"/>
              <a:ea typeface="楷体" panose="02010609060101010101" pitchFamily="49" charset="-122"/>
              <a:cs typeface="+mn-cs"/>
            </a:endParaRPr>
          </a:p>
          <a:p>
            <a:pPr lvl="1" eaLnBrk="1" hangingPunct="1"/>
            <a:r>
              <a:rPr lang="en-US" altLang="en-US" b="1" kern="1200" dirty="0">
                <a:latin typeface="Times New Roman" panose="02020603050405020304" pitchFamily="18" charset="0"/>
                <a:ea typeface="楷体" panose="02010609060101010101" pitchFamily="49" charset="-122"/>
                <a:cs typeface="+mn-cs"/>
              </a:rPr>
              <a:t>保持了</a:t>
            </a:r>
            <a:r>
              <a:rPr lang="en-US" altLang="zh-CN" b="1" kern="1200" dirty="0">
                <a:latin typeface="Times New Roman" panose="02020603050405020304" pitchFamily="18" charset="0"/>
                <a:ea typeface="楷体" panose="02010609060101010101" pitchFamily="49" charset="-122"/>
                <a:cs typeface="+mn-cs"/>
              </a:rPr>
              <a:t>Bezier</a:t>
            </a:r>
            <a:r>
              <a:rPr lang="en-US" altLang="en-US" b="1" kern="1200" dirty="0">
                <a:latin typeface="Times New Roman" panose="02020603050405020304" pitchFamily="18" charset="0"/>
                <a:ea typeface="楷体" panose="02010609060101010101" pitchFamily="49" charset="-122"/>
                <a:cs typeface="+mn-cs"/>
              </a:rPr>
              <a:t>曲线的直观性和凸包性</a:t>
            </a:r>
            <a:endParaRPr lang="en-US" altLang="zh-CN" b="1" kern="1200" dirty="0">
              <a:latin typeface="Times New Roman" panose="02020603050405020304" pitchFamily="18" charset="0"/>
              <a:ea typeface="楷体" panose="02010609060101010101" pitchFamily="49" charset="-122"/>
              <a:cs typeface="+mn-cs"/>
            </a:endParaRPr>
          </a:p>
          <a:p>
            <a:pPr lvl="1" eaLnBrk="1" hangingPunct="1"/>
            <a:r>
              <a:rPr lang="en-US" altLang="en-US" b="1" kern="1200" dirty="0">
                <a:latin typeface="Times New Roman" panose="02020603050405020304" pitchFamily="18" charset="0"/>
                <a:ea typeface="楷体" panose="02010609060101010101" pitchFamily="49" charset="-122"/>
                <a:cs typeface="+mn-cs"/>
                <a:sym typeface="Marlett" pitchFamily="2" charset="2"/>
              </a:rPr>
              <a:t>更逼近特征多边形</a:t>
            </a:r>
            <a:endParaRPr lang="en-US" altLang="en-US" kern="1200" dirty="0">
              <a:solidFill>
                <a:srgbClr val="000000"/>
              </a:solidFill>
              <a:latin typeface="Times New Roman" panose="02020603050405020304" pitchFamily="18" charset="0"/>
              <a:ea typeface="华文楷体" panose="02010600040101010101" pitchFamily="2" charset="-122"/>
              <a:cs typeface="+mn-cs"/>
              <a:sym typeface="Marlett" pitchFamily="2" charset="2"/>
            </a:endParaRPr>
          </a:p>
          <a:p>
            <a:pPr lvl="1" eaLnBrk="1" hangingPunct="1"/>
            <a:r>
              <a:rPr lang="en-US" altLang="en-US" b="1" kern="1200" dirty="0">
                <a:latin typeface="Times New Roman" panose="02020603050405020304" pitchFamily="18" charset="0"/>
                <a:ea typeface="楷体" panose="02010609060101010101" pitchFamily="49" charset="-122"/>
                <a:cs typeface="+mn-cs"/>
              </a:rPr>
              <a:t>能够局部修改</a:t>
            </a:r>
            <a:endParaRPr lang="en-US" altLang="zh-CN" b="1" kern="1200" dirty="0">
              <a:latin typeface="Times New Roman" panose="02020603050405020304" pitchFamily="18" charset="0"/>
              <a:ea typeface="楷体" panose="02010609060101010101" pitchFamily="49" charset="-122"/>
              <a:cs typeface="+mn-cs"/>
            </a:endParaRPr>
          </a:p>
          <a:p>
            <a:pPr lvl="1" eaLnBrk="1" hangingPunct="1"/>
            <a:r>
              <a:rPr lang="en-US" altLang="en-US" b="1" kern="1200" dirty="0">
                <a:latin typeface="Times New Roman" panose="02020603050405020304" pitchFamily="18" charset="0"/>
                <a:ea typeface="楷体" panose="02010609060101010101" pitchFamily="49" charset="-122"/>
                <a:cs typeface="+mn-cs"/>
              </a:rPr>
              <a:t>连续光滑拼接，更易</a:t>
            </a:r>
            <a:r>
              <a:rPr lang="en-US" altLang="zh-CN" b="1" kern="1200" dirty="0">
                <a:latin typeface="Times New Roman" panose="02020603050405020304" pitchFamily="18" charset="0"/>
                <a:ea typeface="楷体" panose="02010609060101010101" pitchFamily="49" charset="-122"/>
                <a:cs typeface="+mn-cs"/>
              </a:rPr>
              <a:t>C2</a:t>
            </a:r>
            <a:r>
              <a:rPr lang="en-US" altLang="en-US" b="1" kern="1200" dirty="0">
                <a:latin typeface="Times New Roman" panose="02020603050405020304" pitchFamily="18" charset="0"/>
                <a:ea typeface="楷体" panose="02010609060101010101" pitchFamily="49" charset="-122"/>
                <a:cs typeface="+mn-cs"/>
              </a:rPr>
              <a:t>连续</a:t>
            </a:r>
            <a:endParaRPr lang="en-US" altLang="zh-CN" b="1" kern="1200" dirty="0">
              <a:latin typeface="Times New Roman" panose="02020603050405020304" pitchFamily="18" charset="0"/>
              <a:ea typeface="楷体" panose="02010609060101010101" pitchFamily="49" charset="-122"/>
              <a:cs typeface="+mn-cs"/>
            </a:endParaRPr>
          </a:p>
        </p:txBody>
      </p:sp>
      <p:pic>
        <p:nvPicPr>
          <p:cNvPr id="88067" name="Picture 4" descr="D:\teaching\sem12004_05\CAD_CAE\bs-motiv-3.jpg"/>
          <p:cNvPicPr>
            <a:picLocks noChangeAspect="1"/>
          </p:cNvPicPr>
          <p:nvPr/>
        </p:nvPicPr>
        <p:blipFill>
          <a:blip r:embed="rId1"/>
          <a:srcRect r="13893"/>
          <a:stretch>
            <a:fillRect/>
          </a:stretch>
        </p:blipFill>
        <p:spPr>
          <a:xfrm>
            <a:off x="7451725" y="3130550"/>
            <a:ext cx="1570038" cy="2646363"/>
          </a:xfrm>
          <a:prstGeom prst="rect">
            <a:avLst/>
          </a:prstGeom>
          <a:noFill/>
          <a:ln w="9525">
            <a:noFill/>
          </a:ln>
        </p:spPr>
      </p:pic>
      <p:pic>
        <p:nvPicPr>
          <p:cNvPr id="88068" name="Picture 5" descr="bs-cv-comp-1"/>
          <p:cNvPicPr>
            <a:picLocks noChangeAspect="1"/>
          </p:cNvPicPr>
          <p:nvPr/>
        </p:nvPicPr>
        <p:blipFill>
          <a:blip r:embed="rId2"/>
          <a:stretch>
            <a:fillRect/>
          </a:stretch>
        </p:blipFill>
        <p:spPr>
          <a:xfrm>
            <a:off x="2335213" y="5002213"/>
            <a:ext cx="2286000" cy="1714500"/>
          </a:xfrm>
          <a:prstGeom prst="rect">
            <a:avLst/>
          </a:prstGeom>
          <a:noFill/>
          <a:ln w="9525">
            <a:noFill/>
          </a:ln>
        </p:spPr>
      </p:pic>
      <p:pic>
        <p:nvPicPr>
          <p:cNvPr id="88069" name="Picture 7" descr="bs-cv-comp-2"/>
          <p:cNvPicPr>
            <a:picLocks noChangeAspect="1"/>
          </p:cNvPicPr>
          <p:nvPr/>
        </p:nvPicPr>
        <p:blipFill>
          <a:blip r:embed="rId3"/>
          <a:stretch>
            <a:fillRect/>
          </a:stretch>
        </p:blipFill>
        <p:spPr>
          <a:xfrm>
            <a:off x="23813" y="5016500"/>
            <a:ext cx="2308225" cy="1731963"/>
          </a:xfrm>
          <a:prstGeom prst="rect">
            <a:avLst/>
          </a:prstGeom>
          <a:noFill/>
          <a:ln w="9525">
            <a:noFill/>
          </a:ln>
        </p:spPr>
      </p:pic>
      <p:sp>
        <p:nvSpPr>
          <p:cNvPr id="88070" name="TextBox 6"/>
          <p:cNvSpPr txBox="1"/>
          <p:nvPr/>
        </p:nvSpPr>
        <p:spPr>
          <a:xfrm>
            <a:off x="3132138" y="4646613"/>
            <a:ext cx="1008062" cy="400050"/>
          </a:xfrm>
          <a:prstGeom prst="rect">
            <a:avLst/>
          </a:prstGeom>
          <a:noFill/>
          <a:ln w="9525">
            <a:noFill/>
          </a:ln>
        </p:spPr>
        <p:txBody>
          <a:bodyPr anchor="t" anchorCtr="0">
            <a:spAutoFit/>
          </a:bodyPr>
          <a:p>
            <a:pPr>
              <a:buFontTx/>
            </a:pPr>
            <a:r>
              <a:rPr lang="en-US" altLang="zh-CN" sz="2000" dirty="0">
                <a:solidFill>
                  <a:srgbClr val="0000FF"/>
                </a:solidFill>
                <a:latin typeface="华文楷体" panose="02010600040101010101" pitchFamily="2" charset="-122"/>
                <a:ea typeface="华文楷体" panose="02010600040101010101" pitchFamily="2" charset="-122"/>
              </a:rPr>
              <a:t>B </a:t>
            </a:r>
            <a:r>
              <a:rPr lang="zh-CN" altLang="en-US" sz="2000" dirty="0">
                <a:solidFill>
                  <a:srgbClr val="0000FF"/>
                </a:solidFill>
                <a:latin typeface="华文楷体" panose="02010600040101010101" pitchFamily="2" charset="-122"/>
                <a:ea typeface="华文楷体" panose="02010600040101010101" pitchFamily="2" charset="-122"/>
              </a:rPr>
              <a:t>样条</a:t>
            </a:r>
            <a:endParaRPr lang="zh-CN" altLang="en-US" sz="2000" dirty="0">
              <a:solidFill>
                <a:srgbClr val="0000FF"/>
              </a:solidFill>
              <a:latin typeface="华文楷体" panose="02010600040101010101" pitchFamily="2" charset="-122"/>
              <a:ea typeface="华文楷体" panose="02010600040101010101" pitchFamily="2" charset="-122"/>
            </a:endParaRPr>
          </a:p>
        </p:txBody>
      </p:sp>
      <p:sp>
        <p:nvSpPr>
          <p:cNvPr id="88071" name="TextBox 7"/>
          <p:cNvSpPr txBox="1"/>
          <p:nvPr/>
        </p:nvSpPr>
        <p:spPr>
          <a:xfrm>
            <a:off x="557213" y="4630738"/>
            <a:ext cx="1090612" cy="401637"/>
          </a:xfrm>
          <a:prstGeom prst="rect">
            <a:avLst/>
          </a:prstGeom>
          <a:noFill/>
          <a:ln w="9525">
            <a:noFill/>
          </a:ln>
        </p:spPr>
        <p:txBody>
          <a:bodyPr anchor="t" anchorCtr="0">
            <a:spAutoFit/>
          </a:bodyPr>
          <a:p>
            <a:pPr>
              <a:buFontTx/>
            </a:pPr>
            <a:r>
              <a:rPr lang="en-US" altLang="zh-CN" sz="2000" dirty="0">
                <a:solidFill>
                  <a:srgbClr val="0000FF"/>
                </a:solidFill>
                <a:latin typeface="华文楷体" panose="02010600040101010101" pitchFamily="2" charset="-122"/>
                <a:ea typeface="华文楷体" panose="02010600040101010101" pitchFamily="2" charset="-122"/>
              </a:rPr>
              <a:t>Bezier</a:t>
            </a:r>
            <a:endParaRPr lang="zh-CN" altLang="en-US" sz="2000" dirty="0">
              <a:solidFill>
                <a:srgbClr val="0000FF"/>
              </a:solidFill>
              <a:latin typeface="华文楷体" panose="02010600040101010101" pitchFamily="2" charset="-122"/>
              <a:ea typeface="华文楷体" panose="02010600040101010101" pitchFamily="2" charset="-122"/>
            </a:endParaRPr>
          </a:p>
        </p:txBody>
      </p:sp>
      <p:pic>
        <p:nvPicPr>
          <p:cNvPr id="88072" name="Picture 4" descr="D:\teaching\sem12004_05\CAD_CAE\bs-motiv-1.jpg"/>
          <p:cNvPicPr>
            <a:picLocks noChangeAspect="1"/>
          </p:cNvPicPr>
          <p:nvPr/>
        </p:nvPicPr>
        <p:blipFill>
          <a:blip r:embed="rId4"/>
          <a:stretch>
            <a:fillRect/>
          </a:stretch>
        </p:blipFill>
        <p:spPr>
          <a:xfrm>
            <a:off x="5857875" y="3024188"/>
            <a:ext cx="1752600" cy="2857500"/>
          </a:xfrm>
          <a:prstGeom prst="rect">
            <a:avLst/>
          </a:prstGeom>
          <a:noFill/>
          <a:ln w="9525">
            <a:noFill/>
          </a:ln>
        </p:spPr>
      </p:pic>
      <p:sp>
        <p:nvSpPr>
          <p:cNvPr id="88073" name="TextBox 7"/>
          <p:cNvSpPr txBox="1"/>
          <p:nvPr/>
        </p:nvSpPr>
        <p:spPr>
          <a:xfrm>
            <a:off x="5880100" y="2497138"/>
            <a:ext cx="1071563" cy="400050"/>
          </a:xfrm>
          <a:prstGeom prst="rect">
            <a:avLst/>
          </a:prstGeom>
          <a:noFill/>
          <a:ln w="9525">
            <a:noFill/>
          </a:ln>
        </p:spPr>
        <p:txBody>
          <a:bodyPr anchor="t" anchorCtr="0">
            <a:spAutoFit/>
          </a:bodyPr>
          <a:p>
            <a:pPr>
              <a:buFontTx/>
            </a:pPr>
            <a:r>
              <a:rPr lang="en-US" altLang="zh-CN" sz="2000" dirty="0">
                <a:solidFill>
                  <a:srgbClr val="0000FF"/>
                </a:solidFill>
                <a:latin typeface="华文楷体" panose="02010600040101010101" pitchFamily="2" charset="-122"/>
                <a:ea typeface="华文楷体" panose="02010600040101010101" pitchFamily="2" charset="-122"/>
              </a:rPr>
              <a:t>Bezier</a:t>
            </a:r>
            <a:endParaRPr lang="zh-CN" altLang="en-US" sz="2000" dirty="0">
              <a:solidFill>
                <a:srgbClr val="0000FF"/>
              </a:solidFill>
              <a:latin typeface="华文楷体" panose="02010600040101010101" pitchFamily="2" charset="-122"/>
              <a:ea typeface="华文楷体" panose="02010600040101010101" pitchFamily="2" charset="-122"/>
            </a:endParaRPr>
          </a:p>
        </p:txBody>
      </p:sp>
      <p:sp>
        <p:nvSpPr>
          <p:cNvPr id="88074" name="TextBox 6"/>
          <p:cNvSpPr txBox="1"/>
          <p:nvPr/>
        </p:nvSpPr>
        <p:spPr>
          <a:xfrm>
            <a:off x="7524750" y="2497138"/>
            <a:ext cx="1028700" cy="400050"/>
          </a:xfrm>
          <a:prstGeom prst="rect">
            <a:avLst/>
          </a:prstGeom>
          <a:noFill/>
          <a:ln w="9525">
            <a:noFill/>
          </a:ln>
        </p:spPr>
        <p:txBody>
          <a:bodyPr anchor="t" anchorCtr="0">
            <a:spAutoFit/>
          </a:bodyPr>
          <a:p>
            <a:pPr>
              <a:buFontTx/>
            </a:pPr>
            <a:r>
              <a:rPr lang="en-US" altLang="zh-CN" sz="2000" dirty="0">
                <a:solidFill>
                  <a:srgbClr val="0000FF"/>
                </a:solidFill>
                <a:latin typeface="华文楷体" panose="02010600040101010101" pitchFamily="2" charset="-122"/>
                <a:ea typeface="华文楷体" panose="02010600040101010101" pitchFamily="2" charset="-122"/>
              </a:rPr>
              <a:t>B </a:t>
            </a:r>
            <a:r>
              <a:rPr lang="zh-CN" altLang="en-US" sz="2000" dirty="0">
                <a:solidFill>
                  <a:srgbClr val="0000FF"/>
                </a:solidFill>
                <a:latin typeface="华文楷体" panose="02010600040101010101" pitchFamily="2" charset="-122"/>
                <a:ea typeface="华文楷体" panose="02010600040101010101" pitchFamily="2" charset="-122"/>
              </a:rPr>
              <a:t>样条</a:t>
            </a:r>
            <a:endParaRPr lang="zh-CN" altLang="en-US" sz="2000" dirty="0">
              <a:solidFill>
                <a:srgbClr val="0000FF"/>
              </a:solidFill>
              <a:latin typeface="华文楷体" panose="02010600040101010101" pitchFamily="2" charset="-122"/>
              <a:ea typeface="华文楷体" panose="02010600040101010101" pitchFamily="2" charset="-122"/>
            </a:endParaRPr>
          </a:p>
        </p:txBody>
      </p:sp>
    </p:spTree>
  </p:cSld>
  <p:clrMapOvr>
    <a:masterClrMapping/>
  </p:clrMapOvr>
  <p:transition>
    <p:rand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50825" y="1341438"/>
            <a:ext cx="8569325" cy="5194300"/>
          </a:xfrm>
        </p:spPr>
        <p:txBody>
          <a:bodyPr vert="horz" wrap="square" lIns="91440" tIns="45720" rIns="91440" bIns="45720" numCol="1" anchor="t" anchorCtr="0" compatLnSpc="1"/>
          <a:lstStyle/>
          <a:p>
            <a:pPr marL="288290" marR="0" lvl="1" indent="-28829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B</a:t>
            </a:r>
            <a:r>
              <a:rPr kumimoji="0" lang="zh-CN" altLang="en-US"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样条其实质和</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Bezier</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曲线是一样</a:t>
            </a:r>
            <a:r>
              <a:rPr kumimoji="0" lang="zh-CN" altLang="en-US"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的，都是多项式参数曲线，</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只不过</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B</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样条是</a:t>
            </a:r>
            <a:r>
              <a:rPr kumimoji="0" lang="zh-CN" altLang="en-US" sz="2400" b="1" i="0" u="none" strike="noStrike" kern="1200" cap="none" spc="0" normalizeH="0" baseline="0" noProof="1" smtClean="0">
                <a:ln>
                  <a:noFill/>
                </a:ln>
                <a:solidFill>
                  <a:srgbClr val="0000FF"/>
                </a:solidFill>
                <a:effectLst/>
                <a:uLnTx/>
                <a:uFillTx/>
                <a:latin typeface="Times New Roman" panose="02020603050405020304" pitchFamily="18" charset="0"/>
                <a:ea typeface="楷体" panose="02010609060101010101" pitchFamily="49" charset="-122"/>
                <a:cs typeface="+mn-cs"/>
                <a:sym typeface="+mn-ea"/>
              </a:rPr>
              <a:t>分段</a:t>
            </a:r>
            <a:r>
              <a:rPr kumimoji="0" lang="zh-CN" altLang="en-US"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曲线段</a:t>
            </a:r>
            <a:endParaRPr kumimoji="0" lang="en-US" altLang="zh-CN"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endParaRPr>
          </a:p>
          <a:p>
            <a:pPr marL="742950" marR="0" lvl="2" indent="-342900" algn="l" defTabSz="914400" rtl="0" eaLnBrk="0" fontAlgn="base" latinLnBrk="0" hangingPunct="0">
              <a:lnSpc>
                <a:spcPct val="100000"/>
              </a:lnSpc>
              <a:spcBef>
                <a:spcPct val="20000"/>
              </a:spcBef>
              <a:spcAft>
                <a:spcPct val="0"/>
              </a:spcAft>
              <a:buClrTx/>
              <a:buSzPct val="70000"/>
              <a:buFont typeface="Wingdings" panose="05000000000000000000" pitchFamily="2" charset="2"/>
              <a:buChar char="p"/>
              <a:defRPr/>
            </a:pPr>
            <a:r>
              <a:rPr kumimoji="0" lang="zh-CN" altLang="en-US"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对于</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三次</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B</a:t>
            </a:r>
            <a:r>
              <a:rPr kumimoji="0" lang="zh-CN" altLang="en-US"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样条曲线</a:t>
            </a:r>
            <a:endParaRPr kumimoji="0" lang="en-US" altLang="zh-CN"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endParaRPr>
          </a:p>
          <a:p>
            <a:pPr marL="1200150" marR="0" lvl="3" indent="-342900" algn="l" defTabSz="914400" rtl="0" eaLnBrk="0" fontAlgn="base" latinLnBrk="0" hangingPunct="0">
              <a:lnSpc>
                <a:spcPct val="100000"/>
              </a:lnSpc>
              <a:spcBef>
                <a:spcPct val="20000"/>
              </a:spcBef>
              <a:spcAft>
                <a:spcPct val="0"/>
              </a:spcAft>
              <a:buClrTx/>
              <a:buSzTx/>
              <a:buFont typeface="Times New Roman" panose="02020603050405020304" pitchFamily="18" charset="0"/>
              <a:buChar char="─"/>
              <a:defRPr/>
            </a:pPr>
            <a:r>
              <a:rPr kumimoji="0" lang="zh-CN" altLang="en-US"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其中</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每一段拥有四个</a:t>
            </a:r>
            <a:r>
              <a:rPr kumimoji="0" lang="zh-CN" altLang="en-US"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控制点。</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将整条曲线分为多个曲线段实际上就是将</a:t>
            </a:r>
            <a:r>
              <a:rPr kumimoji="0" lang="zh-CN" altLang="en-US"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多个三</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次</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B</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曲线合并成一条更复杂的</a:t>
            </a:r>
            <a:r>
              <a:rPr kumimoji="0" lang="zh-CN" altLang="en-US"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曲线</a:t>
            </a:r>
            <a:endParaRPr kumimoji="0" lang="en-US" altLang="zh-CN"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endParaRPr>
          </a:p>
          <a:p>
            <a:pPr marL="1200150" marR="0" lvl="3" indent="-342900" algn="l" defTabSz="914400" rtl="0" eaLnBrk="0" fontAlgn="base" latinLnBrk="0" hangingPunct="0">
              <a:lnSpc>
                <a:spcPct val="100000"/>
              </a:lnSpc>
              <a:spcBef>
                <a:spcPct val="20000"/>
              </a:spcBef>
              <a:spcAft>
                <a:spcPct val="0"/>
              </a:spcAft>
              <a:buClrTx/>
              <a:buSzTx/>
              <a:buFont typeface="Times New Roman" panose="02020603050405020304" pitchFamily="18" charset="0"/>
              <a:buChar char="─"/>
              <a:defRPr/>
            </a:pPr>
            <a:r>
              <a:rPr kumimoji="0" lang="zh-CN" altLang="en-US"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每</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段曲线的形状只受到最近的四个控制点的</a:t>
            </a:r>
            <a:r>
              <a:rPr kumimoji="0" lang="zh-CN" altLang="en-US"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影响</a:t>
            </a:r>
            <a:endParaRPr kumimoji="0" lang="en-US" altLang="zh-CN"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endParaRPr>
          </a:p>
          <a:p>
            <a:pPr marL="1200150" marR="0" lvl="3" indent="-342900" algn="l" defTabSz="914400" rtl="0" eaLnBrk="0" fontAlgn="base" latinLnBrk="0" hangingPunct="0">
              <a:lnSpc>
                <a:spcPct val="100000"/>
              </a:lnSpc>
              <a:spcBef>
                <a:spcPct val="20000"/>
              </a:spcBef>
              <a:spcAft>
                <a:spcPct val="0"/>
              </a:spcAft>
              <a:buClrTx/>
              <a:buSzTx/>
              <a:buFont typeface="Times New Roman" panose="02020603050405020304" pitchFamily="18" charset="0"/>
              <a:buChar char="─"/>
              <a:defRPr/>
            </a:pPr>
            <a:r>
              <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3</a:t>
            </a: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次</a:t>
            </a:r>
            <a:r>
              <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B</a:t>
            </a: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样条分段：</a:t>
            </a:r>
            <a:r>
              <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 0-1-2-3, 1-2-3-4, 2-3-4-5, </a:t>
            </a:r>
            <a:r>
              <a:rPr kumimoji="0" lang="en-US" altLang="zh-CN" sz="2400" b="1"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rPr>
              <a:t>3-4-5-6 </a:t>
            </a:r>
            <a:endParaRPr kumimoji="0" lang="en-US" altLang="zh-CN" sz="2400" b="1" i="0" u="none" strike="noStrike" kern="1200" cap="none" spc="0" normalizeH="0" baseline="0" noProof="0" smtClean="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742950" marR="0" lvl="2" indent="-342900" algn="l" defTabSz="914400" rtl="0" eaLnBrk="0" fontAlgn="base" latinLnBrk="0" hangingPunct="0">
              <a:lnSpc>
                <a:spcPct val="100000"/>
              </a:lnSpc>
              <a:spcBef>
                <a:spcPct val="20000"/>
              </a:spcBef>
              <a:spcAft>
                <a:spcPct val="0"/>
              </a:spcAft>
              <a:buClrTx/>
              <a:buSzPct val="70000"/>
              <a:buFont typeface="Wingdings" panose="05000000000000000000" pitchFamily="2" charset="2"/>
              <a:buChar char="p"/>
              <a:defRPr/>
            </a:pPr>
            <a:r>
              <a:rPr kumimoji="0" lang="zh-CN" altLang="en-US" sz="2400" b="1" i="0" u="none" strike="noStrike" kern="1200" cap="none" spc="0" normalizeH="0" baseline="0" noProof="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连接</a:t>
            </a:r>
            <a:r>
              <a:rPr kumimoji="0" lang="zh-CN" altLang="en-US"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全部曲线段所组成的整条曲线称为 </a:t>
            </a:r>
            <a:r>
              <a:rPr kumimoji="0" lang="en-US" altLang="zh-CN"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n </a:t>
            </a:r>
            <a:r>
              <a:rPr kumimoji="0" lang="zh-CN" altLang="zh-CN"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次</a:t>
            </a:r>
            <a:r>
              <a:rPr kumimoji="0" lang="en-US" altLang="zh-CN"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B</a:t>
            </a:r>
            <a:r>
              <a:rPr kumimoji="0" lang="zh-CN" altLang="zh-CN" sz="2400" b="1" i="0" u="none" strike="noStrike" kern="1200" cap="none" spc="0" normalizeH="0" baseline="0" noProof="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样条曲线。</a:t>
            </a:r>
            <a:endPar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endParaRPr>
          </a:p>
        </p:txBody>
      </p:sp>
      <p:graphicFrame>
        <p:nvGraphicFramePr>
          <p:cNvPr id="58368" name="Object 2"/>
          <p:cNvGraphicFramePr/>
          <p:nvPr/>
        </p:nvGraphicFramePr>
        <p:xfrm>
          <a:off x="5724525" y="5157788"/>
          <a:ext cx="3168650" cy="1584325"/>
        </p:xfrm>
        <a:graphic>
          <a:graphicData uri="http://schemas.openxmlformats.org/presentationml/2006/ole">
            <mc:AlternateContent xmlns:mc="http://schemas.openxmlformats.org/markup-compatibility/2006">
              <mc:Choice xmlns:v="urn:schemas-microsoft-com:vml" Requires="v">
                <p:oleObj spid="_x0000_s3139" name="" r:id="rId1" imgW="5086350" imgH="2819400" progId="">
                  <p:embed/>
                </p:oleObj>
              </mc:Choice>
              <mc:Fallback>
                <p:oleObj name="" r:id="rId1" imgW="5086350" imgH="2819400" progId="">
                  <p:embed/>
                  <p:pic>
                    <p:nvPicPr>
                      <p:cNvPr id="0" name="图片 3138"/>
                      <p:cNvPicPr/>
                      <p:nvPr/>
                    </p:nvPicPr>
                    <p:blipFill>
                      <a:blip r:embed="rId2"/>
                      <a:stretch>
                        <a:fillRect/>
                      </a:stretch>
                    </p:blipFill>
                    <p:spPr>
                      <a:xfrm>
                        <a:off x="5724525" y="5157788"/>
                        <a:ext cx="3168650" cy="1584325"/>
                      </a:xfrm>
                      <a:prstGeom prst="rect">
                        <a:avLst/>
                      </a:prstGeom>
                      <a:noFill/>
                      <a:ln w="38100">
                        <a:noFill/>
                        <a:miter/>
                      </a:ln>
                    </p:spPr>
                  </p:pic>
                </p:oleObj>
              </mc:Fallback>
            </mc:AlternateContent>
          </a:graphicData>
        </a:graphic>
      </p:graphicFrame>
      <p:sp>
        <p:nvSpPr>
          <p:cNvPr id="90115" name="Rectangle 2"/>
          <p:cNvSpPr>
            <a:spLocks noGrp="1"/>
          </p:cNvSpPr>
          <p:nvPr>
            <p:ph type="title"/>
          </p:nvPr>
        </p:nvSpPr>
        <p:spPr>
          <a:xfrm>
            <a:off x="346710" y="332740"/>
            <a:ext cx="8515350" cy="927100"/>
          </a:xfrm>
        </p:spPr>
        <p:txBody>
          <a:bodyPr vert="horz" wrap="square" lIns="91440" tIns="45720" rIns="91440" bIns="45720" anchor="ctr" anchorCtr="0"/>
          <a:p>
            <a:pPr eaLnBrk="1" hangingPunct="1"/>
            <a:r>
              <a:rPr lang="en-US" altLang="zh-CN" kern="1200" dirty="0">
                <a:latin typeface="华文楷体" panose="02010600040101010101" pitchFamily="2" charset="-122"/>
                <a:ea typeface="华文楷体" panose="02010600040101010101" pitchFamily="2" charset="-122"/>
                <a:cs typeface="+mj-cs"/>
              </a:rPr>
              <a:t>B-Spline</a:t>
            </a:r>
            <a:endParaRPr lang="en-US" altLang="zh-CN" kern="1200" dirty="0">
              <a:latin typeface="华文楷体" panose="02010600040101010101" pitchFamily="2" charset="-122"/>
              <a:ea typeface="华文楷体" panose="02010600040101010101" pitchFamily="2" charset="-122"/>
              <a:cs typeface="+mj-cs"/>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58368"/>
                                        </p:tgtEl>
                                        <p:attrNameLst>
                                          <p:attrName>style.visibility</p:attrName>
                                        </p:attrNameLst>
                                      </p:cBhvr>
                                      <p:to>
                                        <p:strVal val="visible"/>
                                      </p:to>
                                    </p:set>
                                    <p:animEffect transition="in" filter="box(out)">
                                      <p:cBhvr>
                                        <p:cTn id="7" dur="500"/>
                                        <p:tgtEl>
                                          <p:spTgt spid="58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Rectangle 3"/>
          <p:cNvSpPr>
            <a:spLocks noGrp="1"/>
          </p:cNvSpPr>
          <p:nvPr>
            <p:ph idx="1"/>
          </p:nvPr>
        </p:nvSpPr>
        <p:spPr>
          <a:xfrm>
            <a:off x="323850" y="1611313"/>
            <a:ext cx="8447088" cy="4530725"/>
          </a:xfrm>
        </p:spPr>
        <p:txBody>
          <a:bodyPr vert="horz" wrap="square" lIns="91440" tIns="45720" rIns="91440" bIns="45720" numCol="1" anchor="t" anchorCtr="0" compatLnSpc="1"/>
          <a:lstStyle/>
          <a:p>
            <a:pPr marL="360045" marR="0" lvl="0" indent="-360045" algn="l" defTabSz="914400" rtl="0" eaLnBrk="0" fontAlgn="base" latinLnBrk="0" hangingPunct="0">
              <a:lnSpc>
                <a:spcPct val="110000"/>
              </a:lnSpc>
              <a:spcBef>
                <a:spcPts val="600"/>
              </a:spcBef>
              <a:spcAft>
                <a:spcPct val="0"/>
              </a:spcAft>
              <a:buClrTx/>
              <a:buSzTx/>
              <a:buFont typeface="Arial" panose="020B0604020202020204" pitchFamily="34" charset="0"/>
              <a:buChar char="•"/>
              <a:defRPr/>
            </a:pPr>
            <a:r>
              <a:rPr lang="zh-CN" altLang="en-US" sz="2400" b="1" smtClean="0">
                <a:ln>
                  <a:noFill/>
                </a:ln>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若</a:t>
            </a:r>
            <a:r>
              <a:rPr lang="zh-CN" altLang="en-US" sz="2400" b="1">
                <a:ln>
                  <a:noFill/>
                </a:ln>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给定</a:t>
            </a:r>
            <a:r>
              <a:rPr lang="en-US" altLang="zh-CN" sz="2400" b="1">
                <a:ln>
                  <a:noFill/>
                </a:ln>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m+n+1</a:t>
            </a:r>
            <a:r>
              <a:rPr lang="zh-CN" altLang="en-US" sz="2400" b="1">
                <a:ln>
                  <a:noFill/>
                </a:ln>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个控制点</a:t>
            </a:r>
            <a:r>
              <a:rPr lang="zh-CN" altLang="en-US" sz="2400" b="1"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sym typeface="+mn-ea"/>
              </a:rPr>
              <a:t> </a:t>
            </a:r>
            <a:r>
              <a:rPr lang="en-US" altLang="zh-CN" sz="2400" b="1"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sym typeface="+mn-ea"/>
              </a:rPr>
              <a:t>P</a:t>
            </a:r>
            <a:r>
              <a:rPr lang="en-US" altLang="zh-CN" sz="2400" b="1" i="1" baseline="-2500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sym typeface="+mn-ea"/>
              </a:rPr>
              <a:t>i</a:t>
            </a:r>
            <a:r>
              <a:rPr lang="en-US" altLang="zh-CN" sz="2400" b="1"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sym typeface="+mn-ea"/>
              </a:rPr>
              <a:t> ( </a:t>
            </a:r>
            <a:r>
              <a:rPr lang="en-US" altLang="zh-CN" sz="2400" b="1" noProof="0" dirty="0" err="1" smtClean="0">
                <a:ln>
                  <a:noFill/>
                </a:ln>
                <a:solidFill>
                  <a:schemeClr val="tx2">
                    <a:lumMod val="50000"/>
                  </a:schemeClr>
                </a:solidFill>
                <a:effectLst/>
                <a:uLnTx/>
                <a:uFillTx/>
                <a:latin typeface="Times New Roman" panose="02020603050405020304" pitchFamily="18" charset="0"/>
                <a:ea typeface="楷体" panose="02010609060101010101" pitchFamily="49" charset="-122"/>
                <a:sym typeface="+mn-ea"/>
              </a:rPr>
              <a:t>i</a:t>
            </a:r>
            <a:r>
              <a:rPr lang="en-US" altLang="zh-CN" sz="2400" b="1"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sym typeface="+mn-ea"/>
              </a:rPr>
              <a:t>=0, 1, 2,…, </a:t>
            </a:r>
            <a:r>
              <a:rPr lang="en-US" altLang="zh-CN" sz="2400" b="1" noProof="0" dirty="0" err="1" smtClean="0">
                <a:ln>
                  <a:noFill/>
                </a:ln>
                <a:solidFill>
                  <a:schemeClr val="tx2">
                    <a:lumMod val="50000"/>
                  </a:schemeClr>
                </a:solidFill>
                <a:effectLst/>
                <a:uLnTx/>
                <a:uFillTx/>
                <a:latin typeface="Times New Roman" panose="02020603050405020304" pitchFamily="18" charset="0"/>
                <a:ea typeface="楷体" panose="02010609060101010101" pitchFamily="49" charset="-122"/>
                <a:sym typeface="+mn-ea"/>
              </a:rPr>
              <a:t>m+n</a:t>
            </a:r>
            <a:r>
              <a:rPr lang="en-US" altLang="zh-CN" sz="2400" b="1"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sym typeface="+mn-ea"/>
              </a:rPr>
              <a:t>)</a:t>
            </a:r>
            <a:r>
              <a:rPr lang="zh-CN" altLang="en-US" sz="2400" b="1">
                <a:ln>
                  <a:noFill/>
                </a:ln>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，可以构造一条</a:t>
            </a:r>
            <a:r>
              <a:rPr lang="en-US" altLang="zh-CN" sz="2400" b="1">
                <a:ln>
                  <a:noFill/>
                </a:ln>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n</a:t>
            </a:r>
            <a:r>
              <a:rPr lang="zh-CN" altLang="en-US" sz="2400" b="1">
                <a:ln>
                  <a:noFill/>
                </a:ln>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次</a:t>
            </a:r>
            <a:r>
              <a:rPr lang="en-US" altLang="zh-CN" sz="2400" b="1">
                <a:ln>
                  <a:noFill/>
                </a:ln>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B</a:t>
            </a:r>
            <a:r>
              <a:rPr lang="zh-CN" altLang="en-US" sz="2400" b="1">
                <a:ln>
                  <a:noFill/>
                </a:ln>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样条曲线，它是由</a:t>
            </a:r>
            <a:r>
              <a:rPr lang="en-US" altLang="zh-CN" sz="2400" b="1">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m+1</a:t>
            </a:r>
            <a:r>
              <a:rPr lang="zh-CN" altLang="en-US" sz="2400" b="1">
                <a:ln>
                  <a:noFill/>
                </a:ln>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段</a:t>
            </a:r>
            <a:r>
              <a:rPr lang="en-US" altLang="zh-CN" sz="2400" b="1">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n</a:t>
            </a:r>
            <a:r>
              <a:rPr lang="zh-CN" altLang="en-US" sz="2400" b="1">
                <a:ln>
                  <a:noFill/>
                </a:ln>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次曲线</a:t>
            </a:r>
            <a:r>
              <a:rPr lang="zh-CN" altLang="en-US" sz="2400" b="1">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首尾相接</a:t>
            </a:r>
            <a:r>
              <a:rPr lang="zh-CN" altLang="en-US" sz="2400" b="1">
                <a:ln>
                  <a:noFill/>
                </a:ln>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而成，而每段曲线则由</a:t>
            </a:r>
            <a:r>
              <a:rPr lang="en-US" altLang="zh-CN" sz="2400" b="1">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n+1</a:t>
            </a:r>
            <a:r>
              <a:rPr lang="zh-CN" altLang="en-US" sz="2400" b="1">
                <a:ln>
                  <a:noFill/>
                </a:ln>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个顶点所构造</a:t>
            </a:r>
            <a:r>
              <a:rPr lang="zh-CN" altLang="en-US" sz="2400" b="1" smtClean="0">
                <a:ln>
                  <a:noFill/>
                </a:ln>
                <a:effectLst/>
                <a:uLnTx/>
                <a:uFillTx/>
                <a:latin typeface="Times New Roman" panose="02020603050405020304" pitchFamily="18" charset="0"/>
                <a:ea typeface="楷体" panose="02010609060101010101" pitchFamily="49" charset="-122"/>
                <a:cs typeface="Times New Roman" panose="02020603050405020304" pitchFamily="18" charset="0"/>
                <a:sym typeface="+mn-ea"/>
              </a:rPr>
              <a:t>。</a:t>
            </a:r>
            <a:endParaRPr kumimoji="0" lang="en-US" altLang="zh-CN"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360045" marR="0" lvl="0" indent="-360045" algn="l" defTabSz="914400" rtl="0" eaLnBrk="0" fontAlgn="base" latinLnBrk="0" hangingPunct="0">
              <a:lnSpc>
                <a:spcPct val="110000"/>
              </a:lnSpc>
              <a:spcBef>
                <a:spcPts val="600"/>
              </a:spcBef>
              <a:spcAft>
                <a:spcPct val="0"/>
              </a:spcAft>
              <a:buClrTx/>
              <a:buSzTx/>
              <a:buFont typeface="Arial" panose="020B0604020202020204" pitchFamily="34" charset="0"/>
              <a:buChar char="•"/>
              <a:defRPr/>
            </a:pPr>
            <a:r>
              <a:rPr kumimoji="0" lang="zh-CN" altLang="en-US"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由于</a:t>
            </a:r>
            <a:r>
              <a:rPr kumimoji="0" lang="en-US" altLang="zh-CN"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B</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样条曲线是分段构成的，</a:t>
            </a:r>
            <a:r>
              <a:rPr lang="zh-CN" sz="2400" b="1" noProof="0">
                <a:ln>
                  <a:noFill/>
                </a:ln>
                <a:effectLst/>
                <a:uLnTx/>
                <a:uFillTx/>
                <a:sym typeface="+mn-ea"/>
              </a:rPr>
              <a:t>改变其中一个</a:t>
            </a:r>
            <a:r>
              <a:rPr lang="zh-CN" altLang="en-US" sz="2400" b="1" noProof="0">
                <a:ln>
                  <a:noFill/>
                </a:ln>
                <a:effectLst/>
                <a:uLnTx/>
                <a:uFillTx/>
                <a:sym typeface="+mn-ea"/>
              </a:rPr>
              <a:t>控制点只会影响整个曲线的一部分，从而实现了局部修改。</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所以相对于</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Bezier</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曲线，</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B</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样条对曲线形状的控制更灵活直观</a:t>
            </a:r>
            <a:r>
              <a:rPr kumimoji="0" lang="zh-CN" altLang="en-US"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en-US" altLang="zh-CN"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360045" marR="0" lvl="0" indent="-360045" algn="l" defTabSz="914400" rtl="0" eaLnBrk="0" fontAlgn="base" latinLnBrk="0" hangingPunct="0">
              <a:lnSpc>
                <a:spcPct val="110000"/>
              </a:lnSpc>
              <a:spcBef>
                <a:spcPts val="600"/>
              </a:spcBef>
              <a:spcAft>
                <a:spcPct val="0"/>
              </a:spcAft>
              <a:buClrTx/>
              <a:buSzTx/>
              <a:buFont typeface="Arial" panose="020B0604020202020204" pitchFamily="34" charset="0"/>
              <a:buChar char="•"/>
              <a:defRPr/>
            </a:pPr>
            <a:endPar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1138" name="Rectangle 2"/>
          <p:cNvSpPr>
            <a:spLocks noGrp="1"/>
          </p:cNvSpPr>
          <p:nvPr>
            <p:ph type="title"/>
          </p:nvPr>
        </p:nvSpPr>
        <p:spPr/>
        <p:txBody>
          <a:bodyPr vert="horz" wrap="square" lIns="91440" tIns="45720" rIns="91440" bIns="45720" anchor="ctr" anchorCtr="0"/>
          <a:p>
            <a:pPr eaLnBrk="1" hangingPunct="1"/>
            <a:r>
              <a:rPr lang="en-US" altLang="zh-CN" kern="1200" dirty="0">
                <a:latin typeface="华文楷体" panose="02010600040101010101" pitchFamily="2" charset="-122"/>
                <a:ea typeface="华文楷体" panose="02010600040101010101" pitchFamily="2" charset="-122"/>
                <a:cs typeface="+mj-cs"/>
              </a:rPr>
              <a:t>B-Spline</a:t>
            </a:r>
            <a:endParaRPr lang="en-US" altLang="zh-CN" kern="1200" dirty="0">
              <a:latin typeface="华文楷体" panose="02010600040101010101" pitchFamily="2" charset="-122"/>
              <a:ea typeface="华文楷体" panose="02010600040101010101" pitchFamily="2" charset="-122"/>
              <a:cs typeface="+mj-cs"/>
            </a:endParaRPr>
          </a:p>
        </p:txBody>
      </p:sp>
    </p:spTree>
  </p:cSld>
  <p:clrMapOvr>
    <a:masterClrMapping/>
  </p:clrMapOvr>
  <p:transition>
    <p:rand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标题 1"/>
          <p:cNvSpPr>
            <a:spLocks noGrp="1"/>
          </p:cNvSpPr>
          <p:nvPr>
            <p:ph type="title"/>
          </p:nvPr>
        </p:nvSpPr>
        <p:spPr/>
        <p:txBody>
          <a:bodyPr vert="horz" wrap="square" lIns="91440" tIns="45720" rIns="91440" bIns="45720" anchor="ctr" anchorCtr="0"/>
          <a:p>
            <a:r>
              <a:rPr lang="zh-CN" altLang="en-US" kern="1200" dirty="0">
                <a:latin typeface="华文楷体" panose="02010600040101010101" pitchFamily="2" charset="-122"/>
                <a:ea typeface="华文楷体" panose="02010600040101010101" pitchFamily="2" charset="-122"/>
                <a:cs typeface="+mj-cs"/>
              </a:rPr>
              <a:t>略</a:t>
            </a:r>
            <a:endParaRPr lang="zh-CN" altLang="en-US" kern="1200" dirty="0">
              <a:latin typeface="华文楷体" panose="02010600040101010101" pitchFamily="2" charset="-122"/>
              <a:ea typeface="华文楷体" panose="02010600040101010101" pitchFamily="2" charset="-122"/>
              <a:cs typeface="+mj-cs"/>
            </a:endParaRPr>
          </a:p>
        </p:txBody>
      </p:sp>
      <p:sp>
        <p:nvSpPr>
          <p:cNvPr id="93186" name="内容占位符 2"/>
          <p:cNvSpPr>
            <a:spLocks noGrp="1"/>
          </p:cNvSpPr>
          <p:nvPr>
            <p:ph idx="1"/>
          </p:nvPr>
        </p:nvSpPr>
        <p:spPr>
          <a:xfrm>
            <a:off x="214313" y="1571625"/>
            <a:ext cx="8715375" cy="4525963"/>
          </a:xfrm>
        </p:spPr>
        <p:txBody>
          <a:bodyPr vert="horz" wrap="square" lIns="91440" tIns="45720" rIns="91440" bIns="45720" anchor="t" anchorCtr="0"/>
          <a:p>
            <a:r>
              <a:rPr lang="en-US" altLang="zh-CN" sz="2000" kern="1200" dirty="0">
                <a:latin typeface="华文楷体" panose="02010600040101010101" pitchFamily="2" charset="-122"/>
                <a:ea typeface="华文楷体" panose="02010600040101010101" pitchFamily="2" charset="-122"/>
                <a:cs typeface="+mn-cs"/>
              </a:rPr>
              <a:t>Bezier</a:t>
            </a:r>
            <a:r>
              <a:rPr lang="zh-CN" altLang="en-US" sz="2000" kern="1200" dirty="0">
                <a:latin typeface="华文楷体" panose="02010600040101010101" pitchFamily="2" charset="-122"/>
                <a:ea typeface="华文楷体" panose="02010600040101010101" pitchFamily="2" charset="-122"/>
                <a:cs typeface="+mn-cs"/>
              </a:rPr>
              <a:t>曲线中的每个控制点都会影响整个曲线的形状，而</a:t>
            </a:r>
            <a:r>
              <a:rPr lang="en-US" altLang="zh-CN" sz="2000" kern="1200" dirty="0">
                <a:latin typeface="华文楷体" panose="02010600040101010101" pitchFamily="2" charset="-122"/>
                <a:ea typeface="华文楷体" panose="02010600040101010101" pitchFamily="2" charset="-122"/>
                <a:cs typeface="+mn-cs"/>
              </a:rPr>
              <a:t>B</a:t>
            </a:r>
            <a:r>
              <a:rPr lang="zh-CN" altLang="en-US" sz="2000" kern="1200" dirty="0">
                <a:latin typeface="华文楷体" panose="02010600040101010101" pitchFamily="2" charset="-122"/>
                <a:ea typeface="华文楷体" panose="02010600040101010101" pitchFamily="2" charset="-122"/>
                <a:cs typeface="+mn-cs"/>
              </a:rPr>
              <a:t>样条中的控制点只会影响整个曲线的一部分，显然</a:t>
            </a:r>
            <a:r>
              <a:rPr lang="en-US" altLang="zh-CN" sz="2000" kern="1200" dirty="0">
                <a:latin typeface="华文楷体" panose="02010600040101010101" pitchFamily="2" charset="-122"/>
                <a:ea typeface="华文楷体" panose="02010600040101010101" pitchFamily="2" charset="-122"/>
                <a:cs typeface="+mn-cs"/>
              </a:rPr>
              <a:t>B</a:t>
            </a:r>
            <a:r>
              <a:rPr lang="zh-CN" altLang="en-US" sz="2000" kern="1200" dirty="0">
                <a:latin typeface="华文楷体" panose="02010600040101010101" pitchFamily="2" charset="-122"/>
                <a:ea typeface="华文楷体" panose="02010600040101010101" pitchFamily="2" charset="-122"/>
                <a:cs typeface="+mn-cs"/>
              </a:rPr>
              <a:t>样条提供了更多的灵活性；</a:t>
            </a:r>
            <a:endParaRPr lang="zh-CN" altLang="en-US" sz="2000" kern="1200" dirty="0">
              <a:latin typeface="华文楷体" panose="02010600040101010101" pitchFamily="2" charset="-122"/>
              <a:ea typeface="华文楷体" panose="02010600040101010101" pitchFamily="2" charset="-122"/>
              <a:cs typeface="+mn-cs"/>
            </a:endParaRPr>
          </a:p>
          <a:p>
            <a:r>
              <a:rPr lang="en-US" altLang="zh-CN" sz="2000" kern="1200" dirty="0">
                <a:latin typeface="华文楷体" panose="02010600040101010101" pitchFamily="2" charset="-122"/>
                <a:ea typeface="华文楷体" panose="02010600040101010101" pitchFamily="2" charset="-122"/>
                <a:cs typeface="+mn-cs"/>
              </a:rPr>
              <a:t>Bezier</a:t>
            </a:r>
            <a:r>
              <a:rPr lang="zh-CN" altLang="en-US" sz="2000" kern="1200" dirty="0">
                <a:latin typeface="华文楷体" panose="02010600040101010101" pitchFamily="2" charset="-122"/>
                <a:ea typeface="华文楷体" panose="02010600040101010101" pitchFamily="2" charset="-122"/>
                <a:cs typeface="+mn-cs"/>
              </a:rPr>
              <a:t>和</a:t>
            </a:r>
            <a:r>
              <a:rPr lang="en-US" altLang="zh-CN" sz="2000" kern="1200" dirty="0">
                <a:latin typeface="华文楷体" panose="02010600040101010101" pitchFamily="2" charset="-122"/>
                <a:ea typeface="华文楷体" panose="02010600040101010101" pitchFamily="2" charset="-122"/>
                <a:cs typeface="+mn-cs"/>
              </a:rPr>
              <a:t>B</a:t>
            </a:r>
            <a:r>
              <a:rPr lang="zh-CN" altLang="en-US" sz="2000" kern="1200" dirty="0">
                <a:latin typeface="华文楷体" panose="02010600040101010101" pitchFamily="2" charset="-122"/>
                <a:ea typeface="华文楷体" panose="02010600040101010101" pitchFamily="2" charset="-122"/>
                <a:cs typeface="+mn-cs"/>
              </a:rPr>
              <a:t>样条都是多项式参数曲线，不能表示一些基本的曲线，比如圆，所以引入了</a:t>
            </a:r>
            <a:r>
              <a:rPr lang="en-US" altLang="zh-CN" sz="2000" kern="1200" dirty="0">
                <a:latin typeface="华文楷体" panose="02010600040101010101" pitchFamily="2" charset="-122"/>
                <a:ea typeface="华文楷体" panose="02010600040101010101" pitchFamily="2" charset="-122"/>
                <a:cs typeface="+mn-cs"/>
              </a:rPr>
              <a:t>NURBS</a:t>
            </a:r>
            <a:r>
              <a:rPr lang="zh-CN" altLang="en-US" sz="2000" kern="1200" dirty="0">
                <a:latin typeface="华文楷体" panose="02010600040101010101" pitchFamily="2" charset="-122"/>
                <a:ea typeface="华文楷体" panose="02010600040101010101" pitchFamily="2" charset="-122"/>
                <a:cs typeface="+mn-cs"/>
              </a:rPr>
              <a:t>，即非均匀有理</a:t>
            </a:r>
            <a:r>
              <a:rPr lang="en-US" altLang="zh-CN" sz="2000" kern="1200" dirty="0">
                <a:latin typeface="华文楷体" panose="02010600040101010101" pitchFamily="2" charset="-122"/>
                <a:ea typeface="华文楷体" panose="02010600040101010101" pitchFamily="2" charset="-122"/>
                <a:cs typeface="+mn-cs"/>
              </a:rPr>
              <a:t>B</a:t>
            </a:r>
            <a:r>
              <a:rPr lang="zh-CN" altLang="en-US" sz="2000" kern="1200" dirty="0">
                <a:latin typeface="华文楷体" panose="02010600040101010101" pitchFamily="2" charset="-122"/>
                <a:ea typeface="华文楷体" panose="02010600040101010101" pitchFamily="2" charset="-122"/>
                <a:cs typeface="+mn-cs"/>
              </a:rPr>
              <a:t>样条来解决这个问题； </a:t>
            </a:r>
            <a:endParaRPr lang="zh-CN" altLang="en-US" sz="2000" kern="1200" dirty="0">
              <a:latin typeface="华文楷体" panose="02010600040101010101" pitchFamily="2" charset="-122"/>
              <a:ea typeface="华文楷体" panose="02010600040101010101" pitchFamily="2" charset="-122"/>
              <a:cs typeface="+mn-cs"/>
            </a:endParaRPr>
          </a:p>
          <a:p>
            <a:r>
              <a:rPr lang="en-US" altLang="zh-CN" sz="2000" kern="1200" dirty="0">
                <a:latin typeface="华文楷体" panose="02010600040101010101" pitchFamily="2" charset="-122"/>
                <a:ea typeface="华文楷体" panose="02010600040101010101" pitchFamily="2" charset="-122"/>
                <a:cs typeface="+mn-cs"/>
              </a:rPr>
              <a:t>Bezier</a:t>
            </a:r>
            <a:r>
              <a:rPr lang="zh-CN" altLang="en-US" sz="2000" kern="1200" dirty="0">
                <a:latin typeface="华文楷体" panose="02010600040101010101" pitchFamily="2" charset="-122"/>
                <a:ea typeface="华文楷体" panose="02010600040101010101" pitchFamily="2" charset="-122"/>
                <a:cs typeface="+mn-cs"/>
              </a:rPr>
              <a:t>曲线只是</a:t>
            </a:r>
            <a:r>
              <a:rPr lang="en-US" altLang="zh-CN" sz="2000" kern="1200" dirty="0">
                <a:latin typeface="华文楷体" panose="02010600040101010101" pitchFamily="2" charset="-122"/>
                <a:ea typeface="华文楷体" panose="02010600040101010101" pitchFamily="2" charset="-122"/>
                <a:cs typeface="+mn-cs"/>
              </a:rPr>
              <a:t>B</a:t>
            </a:r>
            <a:r>
              <a:rPr lang="zh-CN" altLang="en-US" sz="2000" kern="1200" dirty="0">
                <a:latin typeface="华文楷体" panose="02010600040101010101" pitchFamily="2" charset="-122"/>
                <a:ea typeface="华文楷体" panose="02010600040101010101" pitchFamily="2" charset="-122"/>
                <a:cs typeface="+mn-cs"/>
              </a:rPr>
              <a:t>样条的一个特例而已，而</a:t>
            </a:r>
            <a:r>
              <a:rPr lang="en-US" altLang="zh-CN" sz="2000" kern="1200" dirty="0">
                <a:latin typeface="华文楷体" panose="02010600040101010101" pitchFamily="2" charset="-122"/>
                <a:ea typeface="华文楷体" panose="02010600040101010101" pitchFamily="2" charset="-122"/>
                <a:cs typeface="+mn-cs"/>
              </a:rPr>
              <a:t>B</a:t>
            </a:r>
            <a:r>
              <a:rPr lang="zh-CN" altLang="en-US" sz="2000" kern="1200" dirty="0">
                <a:latin typeface="华文楷体" panose="02010600040101010101" pitchFamily="2" charset="-122"/>
                <a:ea typeface="华文楷体" panose="02010600040101010101" pitchFamily="2" charset="-122"/>
                <a:cs typeface="+mn-cs"/>
              </a:rPr>
              <a:t>样条又是</a:t>
            </a:r>
            <a:r>
              <a:rPr lang="en-US" altLang="zh-CN" sz="2000" kern="1200" dirty="0">
                <a:latin typeface="华文楷体" panose="02010600040101010101" pitchFamily="2" charset="-122"/>
                <a:ea typeface="华文楷体" panose="02010600040101010101" pitchFamily="2" charset="-122"/>
                <a:cs typeface="+mn-cs"/>
              </a:rPr>
              <a:t>NURBS</a:t>
            </a:r>
            <a:r>
              <a:rPr lang="zh-CN" altLang="en-US" sz="2000" kern="1200" dirty="0">
                <a:latin typeface="华文楷体" panose="02010600040101010101" pitchFamily="2" charset="-122"/>
                <a:ea typeface="华文楷体" panose="02010600040101010101" pitchFamily="2" charset="-122"/>
                <a:cs typeface="+mn-cs"/>
              </a:rPr>
              <a:t>的一个特例，它们的关系可以图示为：</a:t>
            </a:r>
            <a:endParaRPr lang="zh-CN" altLang="en-US" sz="2000" kern="1200" dirty="0">
              <a:latin typeface="华文楷体" panose="02010600040101010101" pitchFamily="2" charset="-122"/>
              <a:ea typeface="华文楷体" panose="02010600040101010101" pitchFamily="2" charset="-122"/>
              <a:cs typeface="+mn-cs"/>
            </a:endParaRPr>
          </a:p>
          <a:p>
            <a:endParaRPr lang="zh-CN" altLang="en-US" sz="2000" kern="1200" dirty="0">
              <a:latin typeface="华文楷体" panose="02010600040101010101" pitchFamily="2" charset="-122"/>
              <a:ea typeface="华文楷体" panose="02010600040101010101" pitchFamily="2" charset="-122"/>
              <a:cs typeface="+mn-cs"/>
            </a:endParaRPr>
          </a:p>
          <a:p>
            <a:endParaRPr lang="zh-CN" altLang="en-US" sz="2000" kern="1200" dirty="0">
              <a:latin typeface="华文楷体" panose="02010600040101010101" pitchFamily="2" charset="-122"/>
              <a:ea typeface="华文楷体" panose="02010600040101010101" pitchFamily="2" charset="-122"/>
              <a:cs typeface="+mn-cs"/>
            </a:endParaRPr>
          </a:p>
          <a:p>
            <a:endParaRPr lang="zh-CN" altLang="en-US" sz="2000" kern="1200" dirty="0">
              <a:latin typeface="华文楷体" panose="02010600040101010101" pitchFamily="2" charset="-122"/>
              <a:ea typeface="华文楷体" panose="02010600040101010101" pitchFamily="2" charset="-122"/>
              <a:cs typeface="+mn-cs"/>
            </a:endParaRPr>
          </a:p>
          <a:p>
            <a:endParaRPr lang="zh-CN" altLang="en-US" sz="2000" kern="1200" dirty="0">
              <a:latin typeface="华文楷体" panose="02010600040101010101" pitchFamily="2" charset="-122"/>
              <a:ea typeface="华文楷体" panose="02010600040101010101" pitchFamily="2" charset="-122"/>
              <a:cs typeface="+mn-cs"/>
            </a:endParaRPr>
          </a:p>
          <a:p>
            <a:endParaRPr lang="zh-CN" altLang="en-US" sz="2000" kern="1200" dirty="0">
              <a:latin typeface="华文楷体" panose="02010600040101010101" pitchFamily="2" charset="-122"/>
              <a:ea typeface="华文楷体" panose="02010600040101010101" pitchFamily="2" charset="-122"/>
              <a:cs typeface="+mn-cs"/>
            </a:endParaRPr>
          </a:p>
          <a:p>
            <a:r>
              <a:rPr lang="zh-CN" altLang="en-US" sz="2000" kern="1200" dirty="0">
                <a:latin typeface="华文楷体" panose="02010600040101010101" pitchFamily="2" charset="-122"/>
                <a:ea typeface="华文楷体" panose="02010600040101010101" pitchFamily="2" charset="-122"/>
                <a:cs typeface="+mn-cs"/>
              </a:rPr>
              <a:t> </a:t>
            </a:r>
            <a:r>
              <a:rPr lang="en-US" altLang="zh-CN" sz="2000" kern="1200" dirty="0">
                <a:latin typeface="华文楷体" panose="02010600040101010101" pitchFamily="2" charset="-122"/>
                <a:ea typeface="华文楷体" panose="02010600040101010101" pitchFamily="2" charset="-122"/>
                <a:cs typeface="+mn-cs"/>
              </a:rPr>
              <a:t>B</a:t>
            </a:r>
            <a:r>
              <a:rPr lang="zh-CN" altLang="en-US" sz="2000" kern="1200" dirty="0">
                <a:latin typeface="华文楷体" panose="02010600040101010101" pitchFamily="2" charset="-122"/>
                <a:ea typeface="华文楷体" panose="02010600040101010101" pitchFamily="2" charset="-122"/>
                <a:cs typeface="+mn-cs"/>
              </a:rPr>
              <a:t>样条克服了</a:t>
            </a:r>
            <a:r>
              <a:rPr lang="en-US" altLang="zh-CN" sz="2000" kern="1200" dirty="0">
                <a:latin typeface="华文楷体" panose="02010600040101010101" pitchFamily="2" charset="-122"/>
                <a:ea typeface="华文楷体" panose="02010600040101010101" pitchFamily="2" charset="-122"/>
                <a:cs typeface="+mn-cs"/>
              </a:rPr>
              <a:t>Bezier</a:t>
            </a:r>
            <a:r>
              <a:rPr lang="zh-CN" altLang="en-US" sz="2000" kern="1200" dirty="0">
                <a:latin typeface="华文楷体" panose="02010600040101010101" pitchFamily="2" charset="-122"/>
                <a:ea typeface="华文楷体" panose="02010600040101010101" pitchFamily="2" charset="-122"/>
                <a:cs typeface="+mn-cs"/>
              </a:rPr>
              <a:t>曲线的一些缺点，</a:t>
            </a:r>
            <a:r>
              <a:rPr lang="en-US" altLang="zh-CN" sz="2000" kern="1200" dirty="0">
                <a:latin typeface="华文楷体" panose="02010600040101010101" pitchFamily="2" charset="-122"/>
                <a:ea typeface="华文楷体" panose="02010600040101010101" pitchFamily="2" charset="-122"/>
                <a:cs typeface="+mn-cs"/>
              </a:rPr>
              <a:t>Bezier</a:t>
            </a:r>
            <a:r>
              <a:rPr lang="zh-CN" altLang="en-US" sz="2000" kern="1200" dirty="0">
                <a:latin typeface="华文楷体" panose="02010600040101010101" pitchFamily="2" charset="-122"/>
                <a:ea typeface="华文楷体" panose="02010600040101010101" pitchFamily="2" charset="-122"/>
                <a:cs typeface="+mn-cs"/>
              </a:rPr>
              <a:t>曲线的每个控制点对整条曲线都有影响，即改变一个控制点的位置，整条曲线的形状都会发生变化，而</a:t>
            </a:r>
            <a:r>
              <a:rPr lang="en-US" altLang="zh-CN" sz="2000" kern="1200" dirty="0">
                <a:latin typeface="华文楷体" panose="02010600040101010101" pitchFamily="2" charset="-122"/>
                <a:ea typeface="华文楷体" panose="02010600040101010101" pitchFamily="2" charset="-122"/>
                <a:cs typeface="+mn-cs"/>
              </a:rPr>
              <a:t>B</a:t>
            </a:r>
            <a:r>
              <a:rPr lang="zh-CN" altLang="en-US" sz="2000" kern="1200" dirty="0">
                <a:latin typeface="华文楷体" panose="02010600040101010101" pitchFamily="2" charset="-122"/>
                <a:ea typeface="华文楷体" panose="02010600040101010101" pitchFamily="2" charset="-122"/>
                <a:cs typeface="+mn-cs"/>
              </a:rPr>
              <a:t>样条中的每个控制点只会影响曲线的一段参数范围，从而实现了局部修改；</a:t>
            </a:r>
            <a:endParaRPr lang="zh-CN" altLang="en-US" sz="2000" kern="1200" dirty="0">
              <a:latin typeface="华文楷体" panose="02010600040101010101" pitchFamily="2" charset="-122"/>
              <a:ea typeface="华文楷体" panose="02010600040101010101" pitchFamily="2" charset="-122"/>
              <a:cs typeface="+mn-cs"/>
            </a:endParaRPr>
          </a:p>
        </p:txBody>
      </p:sp>
      <p:pic>
        <p:nvPicPr>
          <p:cNvPr id="93187" name="Picture 4" descr="https://p-blog.csdn.net/images/p_blog_csdn_net/wangzhi0417/bezier_nurbs_relation.bmp"/>
          <p:cNvPicPr>
            <a:picLocks noChangeAspect="1"/>
          </p:cNvPicPr>
          <p:nvPr/>
        </p:nvPicPr>
        <p:blipFill>
          <a:blip r:embed="rId1"/>
          <a:stretch>
            <a:fillRect/>
          </a:stretch>
        </p:blipFill>
        <p:spPr>
          <a:xfrm>
            <a:off x="3203575" y="3644583"/>
            <a:ext cx="3476625" cy="1524000"/>
          </a:xfrm>
          <a:prstGeom prst="rect">
            <a:avLst/>
          </a:prstGeom>
          <a:noFill/>
          <a:ln w="9525">
            <a:noFill/>
          </a:ln>
        </p:spPr>
      </p:pic>
    </p:spTree>
  </p:cSld>
  <p:clrMapOvr>
    <a:masterClrMapping/>
  </p:clrMapOvr>
  <p:transition>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4209" name="Object 3"/>
          <p:cNvGraphicFramePr/>
          <p:nvPr/>
        </p:nvGraphicFramePr>
        <p:xfrm>
          <a:off x="684213" y="3141663"/>
          <a:ext cx="7358062" cy="1746250"/>
        </p:xfrm>
        <a:graphic>
          <a:graphicData uri="http://schemas.openxmlformats.org/presentationml/2006/ole">
            <mc:AlternateContent xmlns:mc="http://schemas.openxmlformats.org/markup-compatibility/2006">
              <mc:Choice xmlns:v="urn:schemas-microsoft-com:vml" Requires="v">
                <p:oleObj spid="_x0000_s3144" name="" r:id="rId1" imgW="4076700" imgH="914400" progId="Equation.DSMT4">
                  <p:embed/>
                </p:oleObj>
              </mc:Choice>
              <mc:Fallback>
                <p:oleObj name="" r:id="rId1" imgW="4076700" imgH="914400" progId="Equation.DSMT4">
                  <p:embed/>
                  <p:pic>
                    <p:nvPicPr>
                      <p:cNvPr id="0" name="图片 3143"/>
                      <p:cNvPicPr/>
                      <p:nvPr/>
                    </p:nvPicPr>
                    <p:blipFill>
                      <a:blip r:embed="rId2"/>
                      <a:stretch>
                        <a:fillRect/>
                      </a:stretch>
                    </p:blipFill>
                    <p:spPr>
                      <a:xfrm>
                        <a:off x="684213" y="3141663"/>
                        <a:ext cx="7358062" cy="1746250"/>
                      </a:xfrm>
                      <a:prstGeom prst="rect">
                        <a:avLst/>
                      </a:prstGeom>
                      <a:noFill/>
                      <a:ln w="38100">
                        <a:noFill/>
                        <a:miter/>
                      </a:ln>
                    </p:spPr>
                  </p:pic>
                </p:oleObj>
              </mc:Fallback>
            </mc:AlternateContent>
          </a:graphicData>
        </a:graphic>
      </p:graphicFrame>
      <p:sp>
        <p:nvSpPr>
          <p:cNvPr id="6" name="内容占位符 5"/>
          <p:cNvSpPr>
            <a:spLocks noGrp="1"/>
          </p:cNvSpPr>
          <p:nvPr>
            <p:ph idx="1"/>
          </p:nvPr>
        </p:nvSpPr>
        <p:spPr>
          <a:xfrm>
            <a:off x="428625" y="908050"/>
            <a:ext cx="8464550" cy="11430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1" i="0" u="none" strike="noStrike" kern="1200" cap="none" spc="0" normalizeH="0" baseline="0" noProof="0" smtClean="0">
                <a:ln>
                  <a:noFill/>
                </a:ln>
                <a:solidFill>
                  <a:srgbClr val="000086"/>
                </a:solidFill>
                <a:effectLst/>
                <a:uLnTx/>
                <a:uFillTx/>
                <a:latin typeface="Times New Roman" panose="02020603050405020304" pitchFamily="18" charset="0"/>
                <a:ea typeface="楷体" panose="02010609060101010101" pitchFamily="49" charset="-122"/>
                <a:cs typeface="+mn-cs"/>
              </a:rPr>
              <a:t>B</a:t>
            </a:r>
            <a:r>
              <a:rPr kumimoji="0" lang="zh-CN" altLang="en-US" sz="2400" b="1" i="0" u="none" strike="noStrike" kern="1200" cap="none" spc="0" normalizeH="0" baseline="0" noProof="0" dirty="0" smtClean="0">
                <a:ln>
                  <a:noFill/>
                </a:ln>
                <a:solidFill>
                  <a:srgbClr val="000086"/>
                </a:solidFill>
                <a:effectLst/>
                <a:uLnTx/>
                <a:uFillTx/>
                <a:latin typeface="Times New Roman" panose="02020603050405020304" pitchFamily="18" charset="0"/>
                <a:ea typeface="楷体" panose="02010609060101010101" pitchFamily="49" charset="-122"/>
                <a:cs typeface="+mn-cs"/>
              </a:rPr>
              <a:t>样条曲线的</a:t>
            </a:r>
            <a:r>
              <a:rPr kumimoji="0" lang="zh-CN" altLang="en-US" sz="2400" b="1" i="0" u="none" strike="noStrike" kern="1200" cap="none" spc="0" normalizeH="0" baseline="0" noProof="0" smtClean="0">
                <a:ln>
                  <a:noFill/>
                </a:ln>
                <a:solidFill>
                  <a:srgbClr val="000086"/>
                </a:solidFill>
                <a:effectLst/>
                <a:uLnTx/>
                <a:uFillTx/>
                <a:latin typeface="Times New Roman" panose="02020603050405020304" pitchFamily="18" charset="0"/>
                <a:ea typeface="楷体" panose="02010609060101010101" pitchFamily="49" charset="-122"/>
                <a:cs typeface="+mn-cs"/>
              </a:rPr>
              <a:t>数学表达式</a:t>
            </a:r>
            <a:r>
              <a:rPr kumimoji="0" lang="en-US" altLang="zh-CN" sz="2400" b="1" i="0" u="none" strike="noStrike" kern="1200" cap="none" spc="0" normalizeH="0" baseline="0" noProof="0" smtClean="0">
                <a:ln>
                  <a:noFill/>
                </a:ln>
                <a:solidFill>
                  <a:srgbClr val="000086"/>
                </a:solidFill>
                <a:effectLst/>
                <a:uLnTx/>
                <a:uFillTx/>
                <a:latin typeface="Times New Roman" panose="02020603050405020304" pitchFamily="18" charset="0"/>
                <a:ea typeface="楷体" panose="02010609060101010101" pitchFamily="49" charset="-122"/>
                <a:cs typeface="+mn-cs"/>
              </a:rPr>
              <a:t>-</a:t>
            </a: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DeBoor-Cox</a:t>
            </a:r>
            <a:r>
              <a:rPr kumimoji="0" lang="zh-CN" altLang="en-US" sz="2400" b="1" i="0" u="none" strike="noStrike" kern="1200" cap="none" spc="0" normalizeH="0" baseline="0" noProof="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递推公式</a:t>
            </a:r>
            <a:endParaRPr kumimoji="0" lang="zh-CN" altLang="en-US" sz="2400" b="1" i="0" u="none" strike="noStrike" kern="1200" cap="none" spc="0" normalizeH="0" baseline="0" noProof="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　设给定</a:t>
            </a:r>
            <a:r>
              <a:rPr kumimoji="0" lang="en-US" altLang="en-US"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 </a:t>
            </a:r>
            <a:r>
              <a:rPr kumimoji="0" lang="en-US" altLang="zh-CN"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m+n+1 </a:t>
            </a:r>
            <a:r>
              <a:rPr kumimoji="0" lang="zh-CN" altLang="en-US"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个控制点</a:t>
            </a:r>
            <a:r>
              <a:rPr kumimoji="0" lang="en-US" altLang="zh-CN" sz="2400" b="1" i="1"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P</a:t>
            </a:r>
            <a:r>
              <a:rPr kumimoji="0" lang="en-US" altLang="zh-CN" sz="2400" b="1" i="1" u="none" strike="noStrike" kern="1200" cap="none" spc="0" normalizeH="0" baseline="-2500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i</a:t>
            </a:r>
            <a:r>
              <a:rPr kumimoji="0" lang="zh-CN" altLang="en-US" sz="2400" b="1" i="0" u="none" strike="noStrike" kern="1200" cap="none" spc="0" normalizeH="0" baseline="-2500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 </a:t>
            </a:r>
            <a:r>
              <a:rPr kumimoji="0" lang="en-US" altLang="zh-CN"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 ( </a:t>
            </a:r>
            <a:r>
              <a:rPr kumimoji="0" lang="zh-CN" altLang="en-US"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共</a:t>
            </a:r>
            <a:r>
              <a:rPr kumimoji="0" lang="en-US" altLang="zh-CN"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m+1</a:t>
            </a:r>
            <a:r>
              <a:rPr kumimoji="0" lang="zh-CN" altLang="en-US"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段，</a:t>
            </a:r>
            <a:r>
              <a:rPr kumimoji="0" lang="en-US" altLang="zh-CN"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n</a:t>
            </a:r>
            <a:r>
              <a:rPr kumimoji="0" lang="zh-CN" altLang="en-US"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为次数</a:t>
            </a:r>
            <a:r>
              <a:rPr kumimoji="0" lang="en-US" altLang="zh-CN"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a:t>
            </a:r>
            <a:r>
              <a:rPr kumimoji="0" lang="zh-CN" altLang="en-US"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，则第</a:t>
            </a:r>
            <a:r>
              <a:rPr kumimoji="0" lang="en-US" altLang="zh-CN" sz="2400" b="1" i="0" u="none" strike="noStrike" kern="1200" cap="none" spc="0" normalizeH="0" baseline="0" noProof="0" dirty="0" err="1"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i</a:t>
            </a:r>
            <a:r>
              <a:rPr kumimoji="0" lang="zh-CN" altLang="en-US"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段</a:t>
            </a:r>
            <a:r>
              <a:rPr kumimoji="0" lang="en-US" altLang="zh-CN"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B</a:t>
            </a:r>
            <a:r>
              <a:rPr kumimoji="0" lang="zh-CN" altLang="en-US"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样条曲线的数学表达式为：</a:t>
            </a:r>
            <a:endPar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endParaRPr>
          </a:p>
        </p:txBody>
      </p:sp>
      <p:sp>
        <p:nvSpPr>
          <p:cNvPr id="94211" name="内容占位符 5"/>
          <p:cNvSpPr txBox="1"/>
          <p:nvPr/>
        </p:nvSpPr>
        <p:spPr>
          <a:xfrm>
            <a:off x="357188" y="5229225"/>
            <a:ext cx="8380412" cy="1223963"/>
          </a:xfrm>
          <a:prstGeom prst="rect">
            <a:avLst/>
          </a:prstGeom>
          <a:noFill/>
          <a:ln w="9525">
            <a:noFill/>
          </a:ln>
        </p:spPr>
        <p:txBody>
          <a:bodyPr anchor="t" anchorCtr="0"/>
          <a:p>
            <a:pPr>
              <a:buClrTx/>
              <a:buFontTx/>
            </a:pPr>
            <a:r>
              <a:rPr lang="zh-CN" altLang="en-US" sz="2400">
                <a:solidFill>
                  <a:srgbClr val="10243F"/>
                </a:solidFill>
                <a:latin typeface="Times New Roman" panose="02020603050405020304" pitchFamily="18" charset="0"/>
                <a:ea typeface="楷体" panose="02010609060101010101" pitchFamily="49" charset="-122"/>
                <a:sym typeface="宋体" panose="02010600030101010101" pitchFamily="2" charset="-122"/>
              </a:rPr>
              <a:t>在上式中，</a:t>
            </a:r>
            <a:r>
              <a:rPr lang="en-US" altLang="zh-CN" sz="2400">
                <a:solidFill>
                  <a:srgbClr val="10243F"/>
                </a:solidFill>
                <a:latin typeface="Times New Roman" panose="02020603050405020304" pitchFamily="18" charset="0"/>
                <a:ea typeface="楷体" panose="02010609060101010101" pitchFamily="49" charset="-122"/>
                <a:sym typeface="UniversalMath1 BT" pitchFamily="18" charset="2"/>
              </a:rPr>
              <a:t>i= 0, 1, 2, …, n</a:t>
            </a:r>
            <a:endParaRPr lang="zh-CN" altLang="en-US" sz="2400">
              <a:latin typeface="Times New Roman" panose="02020603050405020304" pitchFamily="18" charset="0"/>
              <a:ea typeface="楷体" panose="02010609060101010101" pitchFamily="49" charset="-122"/>
            </a:endParaRPr>
          </a:p>
          <a:p>
            <a:pPr>
              <a:buClrTx/>
              <a:buFontTx/>
            </a:pPr>
            <a:r>
              <a:rPr lang="zh-CN" altLang="en-US" sz="2400">
                <a:solidFill>
                  <a:srgbClr val="0000FF"/>
                </a:solidFill>
                <a:latin typeface="Times New Roman" panose="02020603050405020304" pitchFamily="18" charset="0"/>
                <a:ea typeface="楷体" panose="02010609060101010101" pitchFamily="49" charset="-122"/>
              </a:rPr>
              <a:t>给定参数</a:t>
            </a:r>
            <a:r>
              <a:rPr lang="en-US" altLang="zh-CN" sz="2400">
                <a:solidFill>
                  <a:srgbClr val="0000FF"/>
                </a:solidFill>
                <a:latin typeface="Times New Roman" panose="02020603050405020304" pitchFamily="18" charset="0"/>
                <a:ea typeface="楷体" panose="02010609060101010101" pitchFamily="49" charset="-122"/>
              </a:rPr>
              <a:t>t</a:t>
            </a:r>
            <a:r>
              <a:rPr lang="zh-CN" altLang="en-US" sz="2400">
                <a:solidFill>
                  <a:srgbClr val="0000FF"/>
                </a:solidFill>
                <a:latin typeface="Times New Roman" panose="02020603050405020304" pitchFamily="18" charset="0"/>
                <a:ea typeface="楷体" panose="02010609060101010101" pitchFamily="49" charset="-122"/>
              </a:rPr>
              <a:t>轴上的一个分割</a:t>
            </a:r>
            <a:r>
              <a:rPr lang="en-US" altLang="zh-CN" sz="2400">
                <a:solidFill>
                  <a:srgbClr val="0000FF"/>
                </a:solidFill>
                <a:latin typeface="Times New Roman" panose="02020603050405020304" pitchFamily="18" charset="0"/>
                <a:ea typeface="楷体" panose="02010609060101010101" pitchFamily="49" charset="-122"/>
              </a:rPr>
              <a:t>t</a:t>
            </a:r>
            <a:r>
              <a:rPr lang="en-US" altLang="zh-CN" sz="2400" baseline="-25000">
                <a:solidFill>
                  <a:srgbClr val="0000FF"/>
                </a:solidFill>
                <a:latin typeface="Times New Roman" panose="02020603050405020304" pitchFamily="18" charset="0"/>
                <a:ea typeface="楷体" panose="02010609060101010101" pitchFamily="49" charset="-122"/>
              </a:rPr>
              <a:t>i</a:t>
            </a:r>
            <a:r>
              <a:rPr lang="en-US" altLang="zh-CN" sz="2400">
                <a:solidFill>
                  <a:srgbClr val="0000FF"/>
                </a:solidFill>
                <a:latin typeface="Times New Roman" panose="02020603050405020304" pitchFamily="18" charset="0"/>
                <a:ea typeface="楷体" panose="02010609060101010101" pitchFamily="49" charset="-122"/>
              </a:rPr>
              <a:t>(t</a:t>
            </a:r>
            <a:r>
              <a:rPr lang="en-US" altLang="zh-CN" sz="2400" baseline="-25000">
                <a:solidFill>
                  <a:srgbClr val="0000FF"/>
                </a:solidFill>
                <a:latin typeface="Times New Roman" panose="02020603050405020304" pitchFamily="18" charset="0"/>
                <a:ea typeface="楷体" panose="02010609060101010101" pitchFamily="49" charset="-122"/>
              </a:rPr>
              <a:t>i</a:t>
            </a:r>
            <a:r>
              <a:rPr lang="en-US" altLang="zh-CN" sz="2400">
                <a:solidFill>
                  <a:srgbClr val="0000FF"/>
                </a:solidFill>
                <a:latin typeface="Times New Roman" panose="02020603050405020304" pitchFamily="18" charset="0"/>
                <a:ea typeface="楷体" panose="02010609060101010101" pitchFamily="49" charset="-122"/>
              </a:rPr>
              <a:t>≤t</a:t>
            </a:r>
            <a:r>
              <a:rPr lang="en-US" altLang="zh-CN" sz="2400" baseline="-25000">
                <a:solidFill>
                  <a:srgbClr val="0000FF"/>
                </a:solidFill>
                <a:latin typeface="Times New Roman" panose="02020603050405020304" pitchFamily="18" charset="0"/>
                <a:ea typeface="楷体" panose="02010609060101010101" pitchFamily="49" charset="-122"/>
              </a:rPr>
              <a:t>i+1</a:t>
            </a:r>
            <a:r>
              <a:rPr lang="zh-CN" altLang="en-US" sz="2400">
                <a:solidFill>
                  <a:srgbClr val="0000FF"/>
                </a:solidFill>
                <a:latin typeface="Times New Roman" panose="02020603050405020304" pitchFamily="18" charset="0"/>
                <a:ea typeface="楷体" panose="02010609060101010101" pitchFamily="49" charset="-122"/>
              </a:rPr>
              <a:t>，</a:t>
            </a:r>
            <a:r>
              <a:rPr lang="en-US" altLang="zh-CN" sz="2400">
                <a:solidFill>
                  <a:srgbClr val="0000FF"/>
                </a:solidFill>
                <a:latin typeface="Times New Roman" panose="02020603050405020304" pitchFamily="18" charset="0"/>
                <a:ea typeface="楷体" panose="02010609060101010101" pitchFamily="49" charset="-122"/>
              </a:rPr>
              <a:t>i=0,1,2…)</a:t>
            </a:r>
            <a:r>
              <a:rPr lang="zh-CN" altLang="en-US" sz="2400">
                <a:solidFill>
                  <a:srgbClr val="0000FF"/>
                </a:solidFill>
                <a:latin typeface="Times New Roman" panose="02020603050405020304" pitchFamily="18" charset="0"/>
                <a:ea typeface="楷体" panose="02010609060101010101" pitchFamily="49" charset="-122"/>
              </a:rPr>
              <a:t>。由递推关系所定义的</a:t>
            </a:r>
            <a:r>
              <a:rPr lang="en-US" altLang="zh-CN" sz="2400">
                <a:solidFill>
                  <a:srgbClr val="0000FF"/>
                </a:solidFill>
                <a:latin typeface="Times New Roman" panose="02020603050405020304" pitchFamily="18" charset="0"/>
                <a:ea typeface="楷体" panose="02010609060101010101" pitchFamily="49" charset="-122"/>
              </a:rPr>
              <a:t>B</a:t>
            </a:r>
            <a:r>
              <a:rPr lang="en-US" altLang="zh-CN" sz="2400" baseline="-25000">
                <a:solidFill>
                  <a:srgbClr val="0000FF"/>
                </a:solidFill>
                <a:latin typeface="Times New Roman" panose="02020603050405020304" pitchFamily="18" charset="0"/>
                <a:ea typeface="楷体" panose="02010609060101010101" pitchFamily="49" charset="-122"/>
              </a:rPr>
              <a:t>i,k</a:t>
            </a:r>
            <a:r>
              <a:rPr lang="en-US" altLang="zh-CN" sz="2400">
                <a:solidFill>
                  <a:srgbClr val="0000FF"/>
                </a:solidFill>
                <a:latin typeface="Times New Roman" panose="02020603050405020304" pitchFamily="18" charset="0"/>
                <a:ea typeface="楷体" panose="02010609060101010101" pitchFamily="49" charset="-122"/>
              </a:rPr>
              <a:t>(t)</a:t>
            </a:r>
            <a:r>
              <a:rPr lang="zh-CN" altLang="en-US" sz="2400">
                <a:solidFill>
                  <a:srgbClr val="0000FF"/>
                </a:solidFill>
                <a:latin typeface="Times New Roman" panose="02020603050405020304" pitchFamily="18" charset="0"/>
                <a:ea typeface="楷体" panose="02010609060101010101" pitchFamily="49" charset="-122"/>
              </a:rPr>
              <a:t>称为</a:t>
            </a:r>
            <a:r>
              <a:rPr lang="en-US" altLang="zh-CN" sz="2400">
                <a:solidFill>
                  <a:srgbClr val="FF0000"/>
                </a:solidFill>
                <a:latin typeface="Times New Roman" panose="02020603050405020304" pitchFamily="18" charset="0"/>
                <a:ea typeface="楷体" panose="02010609060101010101" pitchFamily="49" charset="-122"/>
              </a:rPr>
              <a:t>k</a:t>
            </a:r>
            <a:r>
              <a:rPr lang="zh-CN" altLang="en-US" sz="2400">
                <a:solidFill>
                  <a:srgbClr val="0000FF"/>
                </a:solidFill>
                <a:latin typeface="Times New Roman" panose="02020603050405020304" pitchFamily="18" charset="0"/>
                <a:ea typeface="楷体" panose="02010609060101010101" pitchFamily="49" charset="-122"/>
              </a:rPr>
              <a:t>阶</a:t>
            </a:r>
            <a:r>
              <a:rPr lang="en-US" altLang="zh-CN" sz="2400">
                <a:solidFill>
                  <a:srgbClr val="0000FF"/>
                </a:solidFill>
                <a:latin typeface="Times New Roman" panose="02020603050405020304" pitchFamily="18" charset="0"/>
                <a:ea typeface="楷体" panose="02010609060101010101" pitchFamily="49" charset="-122"/>
              </a:rPr>
              <a:t>(</a:t>
            </a:r>
            <a:r>
              <a:rPr lang="zh-CN" altLang="en-US" sz="2400">
                <a:solidFill>
                  <a:srgbClr val="0000FF"/>
                </a:solidFill>
                <a:latin typeface="Times New Roman" panose="02020603050405020304" pitchFamily="18" charset="0"/>
                <a:ea typeface="楷体" panose="02010609060101010101" pitchFamily="49" charset="-122"/>
              </a:rPr>
              <a:t>或</a:t>
            </a:r>
            <a:r>
              <a:rPr lang="en-US" altLang="zh-CN" sz="2400">
                <a:solidFill>
                  <a:srgbClr val="FF0000"/>
                </a:solidFill>
                <a:latin typeface="Times New Roman" panose="02020603050405020304" pitchFamily="18" charset="0"/>
                <a:ea typeface="楷体" panose="02010609060101010101" pitchFamily="49" charset="-122"/>
              </a:rPr>
              <a:t>k-1</a:t>
            </a:r>
            <a:r>
              <a:rPr lang="zh-CN" altLang="en-US" sz="2400">
                <a:solidFill>
                  <a:srgbClr val="0000FF"/>
                </a:solidFill>
                <a:latin typeface="Times New Roman" panose="02020603050405020304" pitchFamily="18" charset="0"/>
                <a:ea typeface="楷体" panose="02010609060101010101" pitchFamily="49" charset="-122"/>
              </a:rPr>
              <a:t>次）</a:t>
            </a:r>
            <a:r>
              <a:rPr lang="en-US" altLang="zh-CN" sz="2400">
                <a:solidFill>
                  <a:srgbClr val="0000FF"/>
                </a:solidFill>
                <a:latin typeface="Times New Roman" panose="02020603050405020304" pitchFamily="18" charset="0"/>
                <a:ea typeface="楷体" panose="02010609060101010101" pitchFamily="49" charset="-122"/>
              </a:rPr>
              <a:t>B</a:t>
            </a:r>
            <a:r>
              <a:rPr lang="zh-CN" altLang="en-US" sz="2400">
                <a:solidFill>
                  <a:srgbClr val="0000FF"/>
                </a:solidFill>
                <a:latin typeface="Times New Roman" panose="02020603050405020304" pitchFamily="18" charset="0"/>
                <a:ea typeface="楷体" panose="02010609060101010101" pitchFamily="49" charset="-122"/>
              </a:rPr>
              <a:t>样条基函数。并约定</a:t>
            </a:r>
            <a:r>
              <a:rPr lang="en-US" altLang="zh-CN" sz="2400">
                <a:solidFill>
                  <a:srgbClr val="0000FF"/>
                </a:solidFill>
                <a:latin typeface="Times New Roman" panose="02020603050405020304" pitchFamily="18" charset="0"/>
                <a:ea typeface="楷体" panose="02010609060101010101" pitchFamily="49" charset="-122"/>
              </a:rPr>
              <a:t>0/0</a:t>
            </a:r>
            <a:r>
              <a:rPr lang="zh-CN" altLang="en-US" sz="2400">
                <a:solidFill>
                  <a:srgbClr val="0000FF"/>
                </a:solidFill>
                <a:latin typeface="Times New Roman" panose="02020603050405020304" pitchFamily="18" charset="0"/>
                <a:ea typeface="楷体" panose="02010609060101010101" pitchFamily="49" charset="-122"/>
              </a:rPr>
              <a:t>＝</a:t>
            </a:r>
            <a:r>
              <a:rPr lang="en-US" altLang="zh-CN" sz="2400">
                <a:solidFill>
                  <a:srgbClr val="0000FF"/>
                </a:solidFill>
                <a:latin typeface="Times New Roman" panose="02020603050405020304" pitchFamily="18" charset="0"/>
                <a:ea typeface="楷体" panose="02010609060101010101" pitchFamily="49" charset="-122"/>
              </a:rPr>
              <a:t>0</a:t>
            </a:r>
            <a:r>
              <a:rPr lang="zh-CN" altLang="en-US" sz="2400">
                <a:solidFill>
                  <a:srgbClr val="0000FF"/>
                </a:solidFill>
                <a:latin typeface="Times New Roman" panose="02020603050405020304" pitchFamily="18" charset="0"/>
                <a:ea typeface="楷体" panose="02010609060101010101" pitchFamily="49" charset="-122"/>
              </a:rPr>
              <a:t>。</a:t>
            </a:r>
            <a:endParaRPr lang="en-US" altLang="zh-CN" sz="2400">
              <a:solidFill>
                <a:srgbClr val="0000FF"/>
              </a:solidFill>
              <a:latin typeface="Times New Roman" panose="02020603050405020304" pitchFamily="18" charset="0"/>
              <a:ea typeface="楷体" panose="02010609060101010101" pitchFamily="49" charset="-122"/>
            </a:endParaRPr>
          </a:p>
          <a:p>
            <a:pPr>
              <a:buClrTx/>
              <a:buFontTx/>
            </a:pPr>
            <a:endParaRPr lang="zh-CN" altLang="en-US">
              <a:latin typeface="Times New Roman" panose="02020603050405020304" pitchFamily="18" charset="0"/>
              <a:ea typeface="楷体" panose="02010609060101010101" pitchFamily="49" charset="-122"/>
            </a:endParaRPr>
          </a:p>
        </p:txBody>
      </p:sp>
      <p:cxnSp>
        <p:nvCxnSpPr>
          <p:cNvPr id="3" name="直接连接符 2"/>
          <p:cNvCxnSpPr/>
          <p:nvPr/>
        </p:nvCxnSpPr>
        <p:spPr>
          <a:xfrm>
            <a:off x="0" y="3000375"/>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4213" name="标题 2"/>
          <p:cNvSpPr>
            <a:spLocks noGrp="1"/>
          </p:cNvSpPr>
          <p:nvPr>
            <p:ph type="title"/>
          </p:nvPr>
        </p:nvSpPr>
        <p:spPr>
          <a:xfrm>
            <a:off x="457200" y="274638"/>
            <a:ext cx="8229600" cy="677862"/>
          </a:xfrm>
        </p:spPr>
        <p:txBody>
          <a:bodyPr vert="horz" wrap="square" lIns="91440" tIns="45720" rIns="91440" bIns="45720" anchor="ctr" anchorCtr="0"/>
          <a:p>
            <a:r>
              <a:rPr lang="zh-CN" altLang="en-US" sz="4000" kern="1200" dirty="0">
                <a:latin typeface="Times New Roman" panose="02020603050405020304" pitchFamily="18" charset="0"/>
                <a:ea typeface="楷体" panose="02010609060101010101" pitchFamily="49" charset="-122"/>
                <a:cs typeface="+mj-cs"/>
              </a:rPr>
              <a:t>　</a:t>
            </a:r>
            <a:r>
              <a:rPr lang="en-US" altLang="zh-CN" kern="1200" dirty="0">
                <a:latin typeface="Times New Roman" panose="02020603050405020304" pitchFamily="18" charset="0"/>
                <a:ea typeface="楷体" panose="02010609060101010101" pitchFamily="49" charset="-122"/>
                <a:cs typeface="+mj-cs"/>
              </a:rPr>
              <a:t>  B</a:t>
            </a:r>
            <a:r>
              <a:rPr lang="zh-CN" altLang="en-US" kern="1200" dirty="0">
                <a:latin typeface="Times New Roman" panose="02020603050405020304" pitchFamily="18" charset="0"/>
                <a:ea typeface="楷体" panose="02010609060101010101" pitchFamily="49" charset="-122"/>
                <a:cs typeface="+mj-cs"/>
              </a:rPr>
              <a:t>样条定义（一）</a:t>
            </a:r>
            <a:endParaRPr lang="zh-CN" altLang="en-US" kern="1200" dirty="0">
              <a:latin typeface="Times New Roman" panose="02020603050405020304" pitchFamily="18" charset="0"/>
              <a:ea typeface="楷体" panose="02010609060101010101" pitchFamily="49" charset="-122"/>
              <a:cs typeface="+mj-cs"/>
            </a:endParaRPr>
          </a:p>
        </p:txBody>
      </p:sp>
      <p:graphicFrame>
        <p:nvGraphicFramePr>
          <p:cNvPr id="94214" name="对象 1"/>
          <p:cNvGraphicFramePr>
            <a:graphicFrameLocks noChangeAspect="1"/>
          </p:cNvGraphicFramePr>
          <p:nvPr/>
        </p:nvGraphicFramePr>
        <p:xfrm>
          <a:off x="3143250" y="2143125"/>
          <a:ext cx="2374900" cy="819150"/>
        </p:xfrm>
        <a:graphic>
          <a:graphicData uri="http://schemas.openxmlformats.org/presentationml/2006/ole">
            <mc:AlternateContent xmlns:mc="http://schemas.openxmlformats.org/markup-compatibility/2006">
              <mc:Choice xmlns:v="urn:schemas-microsoft-com:vml" Requires="v">
                <p:oleObj spid="_x0000_s3142" name="" r:id="rId3" imgW="1409065" imgH="485140" progId="Equation.AxMath">
                  <p:embed/>
                </p:oleObj>
              </mc:Choice>
              <mc:Fallback>
                <p:oleObj name="" r:id="rId3" imgW="1409065" imgH="485140" progId="Equation.AxMath">
                  <p:embed/>
                  <p:pic>
                    <p:nvPicPr>
                      <p:cNvPr id="0" name="图片 3141"/>
                      <p:cNvPicPr/>
                      <p:nvPr/>
                    </p:nvPicPr>
                    <p:blipFill>
                      <a:blip r:embed="rId4"/>
                      <a:stretch>
                        <a:fillRect/>
                      </a:stretch>
                    </p:blipFill>
                    <p:spPr>
                      <a:xfrm>
                        <a:off x="3143250" y="2143125"/>
                        <a:ext cx="2374900" cy="819150"/>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标题 1"/>
          <p:cNvSpPr>
            <a:spLocks noGrp="1"/>
          </p:cNvSpPr>
          <p:nvPr>
            <p:ph type="title"/>
          </p:nvPr>
        </p:nvSpPr>
        <p:spPr/>
        <p:txBody>
          <a:bodyPr vert="horz" wrap="square" lIns="91440" tIns="45720" rIns="91440" bIns="45720" anchor="ctr" anchorCtr="0"/>
          <a:p>
            <a:endParaRPr lang="zh-CN" altLang="en-US" kern="1200" dirty="0">
              <a:latin typeface="华文楷体" panose="02010600040101010101" pitchFamily="2" charset="-122"/>
              <a:ea typeface="华文楷体" panose="02010600040101010101" pitchFamily="2" charset="-122"/>
              <a:cs typeface="+mj-cs"/>
            </a:endParaRPr>
          </a:p>
        </p:txBody>
      </p:sp>
      <p:pic>
        <p:nvPicPr>
          <p:cNvPr id="95234" name="图片 1"/>
          <p:cNvPicPr>
            <a:picLocks noChangeAspect="1"/>
          </p:cNvPicPr>
          <p:nvPr/>
        </p:nvPicPr>
        <p:blipFill>
          <a:blip r:embed="rId1"/>
          <a:stretch>
            <a:fillRect/>
          </a:stretch>
        </p:blipFill>
        <p:spPr>
          <a:xfrm>
            <a:off x="2071688" y="2286000"/>
            <a:ext cx="4514850" cy="3097213"/>
          </a:xfrm>
          <a:prstGeom prst="rect">
            <a:avLst/>
          </a:prstGeom>
          <a:noFill/>
          <a:ln w="9525">
            <a:noFill/>
          </a:ln>
        </p:spPr>
      </p:pic>
      <p:sp>
        <p:nvSpPr>
          <p:cNvPr id="95235" name="内容占位符 2"/>
          <p:cNvSpPr>
            <a:spLocks noGrp="1"/>
          </p:cNvSpPr>
          <p:nvPr>
            <p:ph idx="1"/>
          </p:nvPr>
        </p:nvSpPr>
        <p:spPr>
          <a:xfrm>
            <a:off x="457200" y="1600200"/>
            <a:ext cx="7942263" cy="2770188"/>
          </a:xfrm>
        </p:spPr>
        <p:txBody>
          <a:bodyPr vert="horz" wrap="square" lIns="91440" tIns="45720" rIns="91440" bIns="45720" anchor="t" anchorCtr="0"/>
          <a:p>
            <a:r>
              <a:rPr lang="en-US" altLang="en-US" sz="2400" kern="1200" dirty="0">
                <a:latin typeface="Times New Roman" panose="02020603050405020304" pitchFamily="18" charset="0"/>
                <a:ea typeface="楷体" panose="02010609060101010101" pitchFamily="49" charset="-122"/>
                <a:cs typeface="+mn-cs"/>
              </a:rPr>
              <a:t>图中的</a:t>
            </a:r>
            <a:r>
              <a:rPr lang="en-US" altLang="zh-CN" sz="2400" kern="1200" dirty="0">
                <a:latin typeface="Times New Roman" panose="02020603050405020304" pitchFamily="18" charset="0"/>
                <a:ea typeface="楷体" panose="02010609060101010101" pitchFamily="49" charset="-122"/>
                <a:cs typeface="+mn-cs"/>
              </a:rPr>
              <a:t>N</a:t>
            </a:r>
            <a:r>
              <a:rPr lang="en-US" altLang="zh-CN" sz="2400" kern="1200" baseline="-25000" dirty="0">
                <a:latin typeface="Times New Roman" panose="02020603050405020304" pitchFamily="18" charset="0"/>
                <a:ea typeface="楷体" panose="02010609060101010101" pitchFamily="49" charset="-122"/>
                <a:cs typeface="+mn-cs"/>
              </a:rPr>
              <a:t>i,k</a:t>
            </a:r>
            <a:r>
              <a:rPr lang="en-US" altLang="en-US" sz="2400" kern="1200" dirty="0">
                <a:latin typeface="Times New Roman" panose="02020603050405020304" pitchFamily="18" charset="0"/>
                <a:ea typeface="楷体" panose="02010609060101010101" pitchFamily="49" charset="-122"/>
                <a:cs typeface="+mn-cs"/>
              </a:rPr>
              <a:t>就是前面的</a:t>
            </a:r>
            <a:r>
              <a:rPr lang="en-US" altLang="zh-CN" sz="2400" kern="1200" dirty="0">
                <a:latin typeface="Times New Roman" panose="02020603050405020304" pitchFamily="18" charset="0"/>
                <a:ea typeface="楷体" panose="02010609060101010101" pitchFamily="49" charset="-122"/>
                <a:cs typeface="+mn-cs"/>
              </a:rPr>
              <a:t>B</a:t>
            </a:r>
            <a:r>
              <a:rPr lang="en-US" altLang="zh-CN" sz="2400" kern="1200" baseline="-25000" dirty="0">
                <a:latin typeface="Times New Roman" panose="02020603050405020304" pitchFamily="18" charset="0"/>
                <a:ea typeface="楷体" panose="02010609060101010101" pitchFamily="49" charset="-122"/>
                <a:cs typeface="+mn-cs"/>
              </a:rPr>
              <a:t>i,k</a:t>
            </a:r>
            <a:endParaRPr lang="en-US" altLang="zh-CN" sz="2400" kern="1200" baseline="-25000" dirty="0">
              <a:latin typeface="Times New Roman" panose="02020603050405020304" pitchFamily="18" charset="0"/>
              <a:ea typeface="楷体" panose="02010609060101010101" pitchFamily="49" charset="-122"/>
              <a:cs typeface="+mn-cs"/>
            </a:endParaRPr>
          </a:p>
        </p:txBody>
      </p:sp>
      <p:sp>
        <p:nvSpPr>
          <p:cNvPr id="95236" name="TextBox 1"/>
          <p:cNvSpPr txBox="1"/>
          <p:nvPr/>
        </p:nvSpPr>
        <p:spPr>
          <a:xfrm>
            <a:off x="1187450" y="6092825"/>
            <a:ext cx="6480175" cy="523875"/>
          </a:xfrm>
          <a:prstGeom prst="rect">
            <a:avLst/>
          </a:prstGeom>
          <a:noFill/>
          <a:ln w="9525">
            <a:noFill/>
          </a:ln>
        </p:spPr>
        <p:txBody>
          <a:bodyPr anchor="t" anchorCtr="0">
            <a:spAutoFit/>
          </a:bodyPr>
          <a:p>
            <a:pPr>
              <a:buFontTx/>
            </a:pPr>
            <a:r>
              <a:rPr lang="en-US" altLang="zh-CN" sz="1400" b="0" dirty="0">
                <a:solidFill>
                  <a:schemeClr val="tx1"/>
                </a:solidFill>
                <a:latin typeface="Times New Roman" panose="02020603050405020304" pitchFamily="18" charset="0"/>
                <a:ea typeface="宋体" panose="02010600030101010101" pitchFamily="2" charset="-122"/>
              </a:rPr>
              <a:t>B</a:t>
            </a:r>
            <a:r>
              <a:rPr lang="zh-CN" altLang="en-US" sz="1400" b="0" dirty="0">
                <a:solidFill>
                  <a:schemeClr val="tx1"/>
                </a:solidFill>
                <a:latin typeface="Times New Roman" panose="02020603050405020304" pitchFamily="18" charset="0"/>
                <a:ea typeface="宋体" panose="02010600030101010101" pitchFamily="2" charset="-122"/>
              </a:rPr>
              <a:t>样条基函数推导</a:t>
            </a:r>
            <a:endParaRPr lang="en-US" altLang="zh-CN" sz="1400" b="0" dirty="0">
              <a:solidFill>
                <a:schemeClr val="tx1"/>
              </a:solidFill>
              <a:latin typeface="Times New Roman" panose="02020603050405020304" pitchFamily="18" charset="0"/>
              <a:ea typeface="宋体" panose="02010600030101010101" pitchFamily="2" charset="-122"/>
            </a:endParaRPr>
          </a:p>
          <a:p>
            <a:pPr>
              <a:buFontTx/>
            </a:pPr>
            <a:r>
              <a:rPr lang="en-US" altLang="zh-CN" sz="1400" b="0" dirty="0">
                <a:solidFill>
                  <a:schemeClr val="tx1"/>
                </a:solidFill>
                <a:latin typeface="Times New Roman" panose="02020603050405020304" pitchFamily="18" charset="0"/>
                <a:ea typeface="宋体" panose="02010600030101010101" pitchFamily="2" charset="-122"/>
              </a:rPr>
              <a:t>https://wenku.baidu.com/view/d335326e0266f5335a8102d276a20029bc64637e.html</a:t>
            </a:r>
            <a:endParaRPr lang="zh-CN" altLang="en-US" sz="1400" b="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Rectangle 3"/>
          <p:cNvSpPr>
            <a:spLocks noGrp="1"/>
          </p:cNvSpPr>
          <p:nvPr>
            <p:ph idx="1"/>
          </p:nvPr>
        </p:nvSpPr>
        <p:spPr>
          <a:xfrm>
            <a:off x="179705" y="951865"/>
            <a:ext cx="8856345" cy="4603115"/>
          </a:xfrm>
        </p:spPr>
        <p:txBody>
          <a:bodyPr vert="horz" wrap="square" lIns="91440" tIns="45720" rIns="91440" bIns="45720" anchor="t" anchorCtr="0"/>
          <a:p>
            <a:pPr latinLnBrk="0">
              <a:lnSpc>
                <a:spcPct val="100000"/>
              </a:lnSpc>
              <a:spcBef>
                <a:spcPts val="0"/>
              </a:spcBef>
            </a:pPr>
            <a:r>
              <a:rPr lang="zh-CN" altLang="en-US" sz="2600" kern="1200" dirty="0">
                <a:latin typeface="楷体" panose="02010609060101010101" pitchFamily="49" charset="-122"/>
                <a:ea typeface="楷体" panose="02010609060101010101" pitchFamily="49" charset="-122"/>
                <a:cs typeface="+mn-cs"/>
              </a:rPr>
              <a:t>另一种定义方式</a:t>
            </a:r>
            <a:r>
              <a:rPr lang="en-US" altLang="zh-CN" sz="2600" kern="1200" dirty="0">
                <a:latin typeface="楷体" panose="02010609060101010101" pitchFamily="49" charset="-122"/>
                <a:ea typeface="楷体" panose="02010609060101010101" pitchFamily="49" charset="-122"/>
                <a:cs typeface="+mn-cs"/>
              </a:rPr>
              <a:t>:</a:t>
            </a:r>
            <a:r>
              <a:rPr lang="zh-CN" altLang="en-US" sz="2600" kern="1200" dirty="0">
                <a:latin typeface="Times New Roman" panose="02020603050405020304" pitchFamily="18" charset="0"/>
                <a:ea typeface="楷体" panose="02010609060101010101" pitchFamily="49" charset="-122"/>
                <a:cs typeface="+mn-cs"/>
              </a:rPr>
              <a:t>若给定</a:t>
            </a:r>
            <a:r>
              <a:rPr lang="en-US" altLang="zh-CN" sz="2600" b="1" kern="1200" dirty="0">
                <a:solidFill>
                  <a:srgbClr val="FF0000"/>
                </a:solidFill>
                <a:latin typeface="Times New Roman" panose="02020603050405020304" pitchFamily="18" charset="0"/>
                <a:ea typeface="楷体" panose="02010609060101010101" pitchFamily="49" charset="-122"/>
                <a:cs typeface="+mn-cs"/>
              </a:rPr>
              <a:t>m+n+1</a:t>
            </a:r>
            <a:r>
              <a:rPr lang="zh-CN" altLang="en-US" sz="2600" kern="1200" dirty="0">
                <a:latin typeface="Times New Roman" panose="02020603050405020304" pitchFamily="18" charset="0"/>
                <a:ea typeface="楷体" panose="02010609060101010101" pitchFamily="49" charset="-122"/>
                <a:cs typeface="+mn-cs"/>
              </a:rPr>
              <a:t>个顶点(共</a:t>
            </a:r>
            <a:r>
              <a:rPr lang="en-US" altLang="zh-CN" sz="2600" kern="1200" dirty="0">
                <a:latin typeface="Times New Roman" panose="02020603050405020304" pitchFamily="18" charset="0"/>
                <a:ea typeface="楷体" panose="02010609060101010101" pitchFamily="49" charset="-122"/>
                <a:cs typeface="+mn-cs"/>
              </a:rPr>
              <a:t>m+1</a:t>
            </a:r>
            <a:r>
              <a:rPr lang="zh-CN" altLang="en-US" sz="2600" kern="1200" dirty="0">
                <a:latin typeface="Times New Roman" panose="02020603050405020304" pitchFamily="18" charset="0"/>
                <a:ea typeface="楷体" panose="02010609060101010101" pitchFamily="49" charset="-122"/>
                <a:cs typeface="+mn-cs"/>
              </a:rPr>
              <a:t>段，</a:t>
            </a:r>
            <a:r>
              <a:rPr lang="en-US" altLang="zh-CN" sz="2600" kern="1200" dirty="0">
                <a:latin typeface="Times New Roman" panose="02020603050405020304" pitchFamily="18" charset="0"/>
                <a:ea typeface="楷体" panose="02010609060101010101" pitchFamily="49" charset="-122"/>
                <a:cs typeface="+mn-cs"/>
              </a:rPr>
              <a:t>n</a:t>
            </a:r>
            <a:r>
              <a:rPr lang="zh-CN" altLang="en-US" sz="2600" kern="1200" dirty="0">
                <a:latin typeface="Times New Roman" panose="02020603050405020304" pitchFamily="18" charset="0"/>
                <a:ea typeface="楷体" panose="02010609060101010101" pitchFamily="49" charset="-122"/>
                <a:cs typeface="+mn-cs"/>
              </a:rPr>
              <a:t>为次数)，则第</a:t>
            </a:r>
            <a:r>
              <a:rPr lang="en-US" altLang="zh-CN" sz="2600" b="1" kern="1200" dirty="0">
                <a:solidFill>
                  <a:srgbClr val="FF0000"/>
                </a:solidFill>
                <a:latin typeface="Times New Roman" panose="02020603050405020304" pitchFamily="18" charset="0"/>
                <a:ea typeface="楷体" panose="02010609060101010101" pitchFamily="49" charset="-122"/>
                <a:cs typeface="+mn-cs"/>
              </a:rPr>
              <a:t>i</a:t>
            </a:r>
            <a:r>
              <a:rPr lang="zh-CN" altLang="en-US" sz="2600" kern="1200" dirty="0">
                <a:latin typeface="Times New Roman" panose="02020603050405020304" pitchFamily="18" charset="0"/>
                <a:ea typeface="楷体" panose="02010609060101010101" pitchFamily="49" charset="-122"/>
                <a:cs typeface="+mn-cs"/>
              </a:rPr>
              <a:t>段(</a:t>
            </a:r>
            <a:r>
              <a:rPr lang="en-US" altLang="zh-CN" sz="2600" kern="1200" dirty="0">
                <a:latin typeface="Times New Roman" panose="02020603050405020304" pitchFamily="18" charset="0"/>
                <a:ea typeface="楷体" panose="02010609060101010101" pitchFamily="49" charset="-122"/>
                <a:cs typeface="+mn-cs"/>
              </a:rPr>
              <a:t>i=0,1, </a:t>
            </a:r>
            <a:r>
              <a:rPr lang="en-US" altLang="en-US" sz="2600" kern="1200" dirty="0">
                <a:latin typeface="Times New Roman" panose="02020603050405020304" pitchFamily="18" charset="0"/>
                <a:ea typeface="楷体" panose="02010609060101010101" pitchFamily="49" charset="-122"/>
                <a:cs typeface="+mn-cs"/>
              </a:rPr>
              <a:t>…</a:t>
            </a:r>
            <a:r>
              <a:rPr lang="en-US" altLang="zh-CN" sz="2600" kern="1200" dirty="0">
                <a:latin typeface="Times New Roman" panose="02020603050405020304" pitchFamily="18" charset="0"/>
                <a:ea typeface="楷体" panose="02010609060101010101" pitchFamily="49" charset="-122"/>
                <a:cs typeface="+mn-cs"/>
              </a:rPr>
              <a:t>,m)、</a:t>
            </a:r>
            <a:r>
              <a:rPr lang="en-US" altLang="zh-CN" sz="2600" b="1" kern="1200" dirty="0">
                <a:solidFill>
                  <a:srgbClr val="FF0000"/>
                </a:solidFill>
                <a:latin typeface="Times New Roman" panose="02020603050405020304" pitchFamily="18" charset="0"/>
                <a:ea typeface="楷体" panose="02010609060101010101" pitchFamily="49" charset="-122"/>
                <a:cs typeface="+mn-cs"/>
              </a:rPr>
              <a:t>n</a:t>
            </a:r>
            <a:r>
              <a:rPr lang="zh-CN" altLang="en-US" sz="2600" kern="1200" dirty="0">
                <a:latin typeface="Times New Roman" panose="02020603050405020304" pitchFamily="18" charset="0"/>
                <a:ea typeface="楷体" panose="02010609060101010101" pitchFamily="49" charset="-122"/>
                <a:cs typeface="+mn-cs"/>
              </a:rPr>
              <a:t>次等距分割的</a:t>
            </a:r>
            <a:r>
              <a:rPr lang="en-US" altLang="zh-CN" sz="2600" kern="1200" dirty="0">
                <a:latin typeface="Times New Roman" panose="02020603050405020304" pitchFamily="18" charset="0"/>
                <a:ea typeface="楷体" panose="02010609060101010101" pitchFamily="49" charset="-122"/>
                <a:cs typeface="+mn-cs"/>
              </a:rPr>
              <a:t>B</a:t>
            </a:r>
            <a:r>
              <a:rPr lang="zh-CN" altLang="en-US" sz="2600" kern="1200" dirty="0">
                <a:latin typeface="Times New Roman" panose="02020603050405020304" pitchFamily="18" charset="0"/>
                <a:ea typeface="楷体" panose="02010609060101010101" pitchFamily="49" charset="-122"/>
                <a:cs typeface="+mn-cs"/>
              </a:rPr>
              <a:t>样条曲线函数为</a:t>
            </a:r>
            <a:endParaRPr lang="zh-CN" altLang="en-US" sz="2600" kern="1200" dirty="0">
              <a:latin typeface="Times New Roman" panose="02020603050405020304" pitchFamily="18" charset="0"/>
              <a:ea typeface="楷体" panose="02010609060101010101" pitchFamily="49" charset="-122"/>
              <a:cs typeface="+mn-cs"/>
            </a:endParaRPr>
          </a:p>
          <a:p>
            <a:pPr lvl="1" latinLnBrk="0">
              <a:lnSpc>
                <a:spcPct val="120000"/>
              </a:lnSpc>
              <a:spcBef>
                <a:spcPts val="0"/>
              </a:spcBef>
            </a:pPr>
            <a:endParaRPr lang="zh-CN" altLang="en-US" kern="1200" dirty="0">
              <a:latin typeface="Times New Roman" panose="02020603050405020304" pitchFamily="18" charset="0"/>
              <a:ea typeface="楷体" panose="02010609060101010101" pitchFamily="49" charset="-122"/>
              <a:cs typeface="+mn-cs"/>
            </a:endParaRPr>
          </a:p>
          <a:p>
            <a:pPr lvl="1" latinLnBrk="0">
              <a:lnSpc>
                <a:spcPct val="120000"/>
              </a:lnSpc>
              <a:spcBef>
                <a:spcPts val="0"/>
              </a:spcBef>
            </a:pPr>
            <a:endParaRPr lang="zh-CN" altLang="en-US" kern="1200" dirty="0">
              <a:latin typeface="Times New Roman" panose="02020603050405020304" pitchFamily="18" charset="0"/>
              <a:ea typeface="楷体" panose="02010609060101010101" pitchFamily="49" charset="-122"/>
              <a:cs typeface="+mn-cs"/>
            </a:endParaRPr>
          </a:p>
          <a:p>
            <a:pPr lvl="1" latinLnBrk="0">
              <a:lnSpc>
                <a:spcPct val="120000"/>
              </a:lnSpc>
              <a:spcBef>
                <a:spcPts val="0"/>
              </a:spcBef>
            </a:pPr>
            <a:r>
              <a:rPr lang="zh-CN" altLang="en-US" kern="1200" dirty="0">
                <a:latin typeface="Times New Roman" panose="02020603050405020304" pitchFamily="18" charset="0"/>
                <a:ea typeface="楷体" panose="02010609060101010101" pitchFamily="49" charset="-122"/>
                <a:cs typeface="+mn-cs"/>
              </a:rPr>
              <a:t>其中</a:t>
            </a:r>
            <a:r>
              <a:rPr lang="en-US" altLang="zh-CN" b="1" i="1" kern="1200" dirty="0">
                <a:latin typeface="Times New Roman" panose="02020603050405020304" pitchFamily="18" charset="0"/>
                <a:ea typeface="楷体" panose="02010609060101010101" pitchFamily="49" charset="-122"/>
                <a:cs typeface="+mn-cs"/>
              </a:rPr>
              <a:t>F</a:t>
            </a:r>
            <a:r>
              <a:rPr lang="en-US" altLang="zh-CN" b="1" i="1" kern="1200" baseline="-25000" dirty="0">
                <a:latin typeface="Times New Roman" panose="02020603050405020304" pitchFamily="18" charset="0"/>
                <a:ea typeface="楷体" panose="02010609060101010101" pitchFamily="49" charset="-122"/>
                <a:cs typeface="+mn-cs"/>
              </a:rPr>
              <a:t>l,n</a:t>
            </a:r>
            <a:r>
              <a:rPr lang="en-US" altLang="zh-CN" kern="1200" dirty="0">
                <a:latin typeface="Times New Roman" panose="02020603050405020304" pitchFamily="18" charset="0"/>
                <a:ea typeface="楷体" panose="02010609060101010101" pitchFamily="49" charset="-122"/>
                <a:cs typeface="+mn-cs"/>
              </a:rPr>
              <a:t>(</a:t>
            </a:r>
            <a:r>
              <a:rPr lang="en-US" altLang="zh-CN" b="1" i="1" kern="1200" dirty="0">
                <a:latin typeface="Times New Roman" panose="02020603050405020304" pitchFamily="18" charset="0"/>
                <a:ea typeface="楷体" panose="02010609060101010101" pitchFamily="49" charset="-122"/>
                <a:cs typeface="+mn-cs"/>
              </a:rPr>
              <a:t>t</a:t>
            </a:r>
            <a:r>
              <a:rPr lang="en-US" altLang="zh-CN" kern="1200" dirty="0">
                <a:latin typeface="Times New Roman" panose="02020603050405020304" pitchFamily="18" charset="0"/>
                <a:ea typeface="楷体" panose="02010609060101010101" pitchFamily="49" charset="-122"/>
                <a:cs typeface="+mn-cs"/>
              </a:rPr>
              <a:t>)</a:t>
            </a:r>
            <a:r>
              <a:rPr lang="zh-CN" altLang="en-US" kern="1200" dirty="0">
                <a:latin typeface="Times New Roman" panose="02020603050405020304" pitchFamily="18" charset="0"/>
                <a:ea typeface="楷体" panose="02010609060101010101" pitchFamily="49" charset="-122"/>
                <a:cs typeface="+mn-cs"/>
              </a:rPr>
              <a:t> 为</a:t>
            </a:r>
            <a:r>
              <a:rPr lang="zh-CN" altLang="en-US" b="1" kern="1200" dirty="0">
                <a:solidFill>
                  <a:srgbClr val="FF0000"/>
                </a:solidFill>
                <a:latin typeface="Times New Roman" panose="02020603050405020304" pitchFamily="18" charset="0"/>
                <a:ea typeface="楷体" panose="02010609060101010101" pitchFamily="49" charset="-122"/>
                <a:cs typeface="+mn-cs"/>
              </a:rPr>
              <a:t>第</a:t>
            </a:r>
            <a:r>
              <a:rPr lang="en-US" altLang="zh-CN" b="1" kern="1200" dirty="0">
                <a:solidFill>
                  <a:srgbClr val="FF0000"/>
                </a:solidFill>
                <a:latin typeface="Times New Roman" panose="02020603050405020304" pitchFamily="18" charset="0"/>
                <a:ea typeface="楷体" panose="02010609060101010101" pitchFamily="49" charset="-122"/>
                <a:cs typeface="+mn-cs"/>
              </a:rPr>
              <a:t>i</a:t>
            </a:r>
            <a:r>
              <a:rPr lang="zh-CN" altLang="en-US" b="1" kern="1200" dirty="0">
                <a:solidFill>
                  <a:srgbClr val="FF0000"/>
                </a:solidFill>
                <a:latin typeface="Times New Roman" panose="02020603050405020304" pitchFamily="18" charset="0"/>
                <a:ea typeface="楷体" panose="02010609060101010101" pitchFamily="49" charset="-122"/>
                <a:cs typeface="+mn-cs"/>
              </a:rPr>
              <a:t>段</a:t>
            </a:r>
            <a:r>
              <a:rPr lang="zh-CN" altLang="en-US" kern="1200" dirty="0">
                <a:latin typeface="Times New Roman" panose="02020603050405020304" pitchFamily="18" charset="0"/>
                <a:ea typeface="楷体" panose="02010609060101010101" pitchFamily="49" charset="-122"/>
                <a:cs typeface="+mn-cs"/>
              </a:rPr>
              <a:t>、该段中</a:t>
            </a:r>
            <a:r>
              <a:rPr lang="zh-CN" altLang="en-US" b="1" kern="1200" dirty="0">
                <a:solidFill>
                  <a:srgbClr val="FF0000"/>
                </a:solidFill>
                <a:latin typeface="Times New Roman" panose="02020603050405020304" pitchFamily="18" charset="0"/>
                <a:ea typeface="楷体" panose="02010609060101010101" pitchFamily="49" charset="-122"/>
                <a:cs typeface="+mn-cs"/>
              </a:rPr>
              <a:t>第</a:t>
            </a:r>
            <a:r>
              <a:rPr lang="en-US" altLang="zh-CN" b="1" i="1" kern="1200" dirty="0">
                <a:solidFill>
                  <a:srgbClr val="FF0000"/>
                </a:solidFill>
                <a:latin typeface="Times New Roman" panose="02020603050405020304" pitchFamily="18" charset="0"/>
                <a:ea typeface="楷体" panose="02010609060101010101" pitchFamily="49" charset="-122"/>
                <a:cs typeface="+mn-cs"/>
              </a:rPr>
              <a:t>l</a:t>
            </a:r>
            <a:r>
              <a:rPr lang="zh-CN" altLang="en-US" b="1" kern="1200" dirty="0">
                <a:solidFill>
                  <a:srgbClr val="FF0000"/>
                </a:solidFill>
                <a:latin typeface="Times New Roman" panose="02020603050405020304" pitchFamily="18" charset="0"/>
                <a:ea typeface="楷体" panose="02010609060101010101" pitchFamily="49" charset="-122"/>
                <a:cs typeface="+mn-cs"/>
              </a:rPr>
              <a:t>个顶点</a:t>
            </a:r>
            <a:r>
              <a:rPr lang="zh-CN" altLang="en-US" kern="1200" dirty="0">
                <a:latin typeface="Times New Roman" panose="02020603050405020304" pitchFamily="18" charset="0"/>
                <a:ea typeface="楷体" panose="02010609060101010101" pitchFamily="49" charset="-122"/>
                <a:cs typeface="+mn-cs"/>
              </a:rPr>
              <a:t>的</a:t>
            </a:r>
            <a:r>
              <a:rPr lang="en-US" altLang="zh-CN" b="1" kern="1200" dirty="0">
                <a:latin typeface="Times New Roman" panose="02020603050405020304" pitchFamily="18" charset="0"/>
                <a:ea typeface="楷体" panose="02010609060101010101" pitchFamily="49" charset="-122"/>
                <a:cs typeface="+mn-cs"/>
              </a:rPr>
              <a:t>n</a:t>
            </a:r>
            <a:r>
              <a:rPr lang="zh-CN" altLang="en-US" kern="1200" dirty="0">
                <a:latin typeface="Times New Roman" panose="02020603050405020304" pitchFamily="18" charset="0"/>
                <a:ea typeface="楷体" panose="02010609060101010101" pitchFamily="49" charset="-122"/>
                <a:cs typeface="+mn-cs"/>
              </a:rPr>
              <a:t>次</a:t>
            </a:r>
            <a:r>
              <a:rPr lang="en-US" altLang="zh-CN" kern="1200" dirty="0">
                <a:latin typeface="Times New Roman" panose="02020603050405020304" pitchFamily="18" charset="0"/>
                <a:ea typeface="楷体" panose="02010609060101010101" pitchFamily="49" charset="-122"/>
                <a:cs typeface="+mn-cs"/>
              </a:rPr>
              <a:t>B</a:t>
            </a:r>
            <a:r>
              <a:rPr lang="zh-CN" altLang="en-US" kern="1200" dirty="0">
                <a:latin typeface="Times New Roman" panose="02020603050405020304" pitchFamily="18" charset="0"/>
                <a:ea typeface="楷体" panose="02010609060101010101" pitchFamily="49" charset="-122"/>
                <a:cs typeface="+mn-cs"/>
              </a:rPr>
              <a:t>样条基函数(</a:t>
            </a:r>
            <a:r>
              <a:rPr lang="en-US" altLang="zh-CN" kern="1200" dirty="0">
                <a:latin typeface="Times New Roman" panose="02020603050405020304" pitchFamily="18" charset="0"/>
                <a:ea typeface="楷体" panose="02010609060101010101" pitchFamily="49" charset="-122"/>
                <a:cs typeface="+mn-cs"/>
              </a:rPr>
              <a:t>B</a:t>
            </a:r>
            <a:r>
              <a:rPr lang="zh-CN" altLang="en-US" kern="1200" dirty="0">
                <a:latin typeface="Times New Roman" panose="02020603050405020304" pitchFamily="18" charset="0"/>
                <a:ea typeface="楷体" panose="02010609060101010101" pitchFamily="49" charset="-122"/>
                <a:cs typeface="+mn-cs"/>
              </a:rPr>
              <a:t>样条</a:t>
            </a:r>
            <a:r>
              <a:rPr lang="zh-CN" altLang="en-US" kern="1200" dirty="0">
                <a:solidFill>
                  <a:srgbClr val="FF0000"/>
                </a:solidFill>
                <a:latin typeface="Times New Roman" panose="02020603050405020304" pitchFamily="18" charset="0"/>
                <a:ea typeface="楷体" panose="02010609060101010101" pitchFamily="49" charset="-122"/>
                <a:cs typeface="+mn-cs"/>
              </a:rPr>
              <a:t>分段</a:t>
            </a:r>
            <a:r>
              <a:rPr lang="zh-CN" altLang="en-US" kern="1200" dirty="0">
                <a:latin typeface="Times New Roman" panose="02020603050405020304" pitchFamily="18" charset="0"/>
                <a:ea typeface="楷体" panose="02010609060101010101" pitchFamily="49" charset="-122"/>
                <a:cs typeface="+mn-cs"/>
              </a:rPr>
              <a:t>混合函数)：</a:t>
            </a:r>
            <a:endParaRPr lang="en-US" altLang="zh-CN" kern="1200" dirty="0">
              <a:latin typeface="Times New Roman" panose="02020603050405020304" pitchFamily="18" charset="0"/>
              <a:ea typeface="楷体" panose="02010609060101010101" pitchFamily="49" charset="-122"/>
              <a:cs typeface="+mn-cs"/>
            </a:endParaRPr>
          </a:p>
          <a:p>
            <a:pPr marL="457200" lvl="1" indent="0">
              <a:lnSpc>
                <a:spcPct val="150000"/>
              </a:lnSpc>
              <a:buNone/>
            </a:pPr>
            <a:endParaRPr lang="en-US" altLang="zh-CN" sz="1000" kern="1200" dirty="0">
              <a:latin typeface="Times New Roman" panose="02020603050405020304" pitchFamily="18" charset="0"/>
              <a:ea typeface="楷体" panose="02010609060101010101" pitchFamily="49" charset="-122"/>
              <a:cs typeface="+mn-cs"/>
            </a:endParaRPr>
          </a:p>
          <a:p>
            <a:pPr marL="457200" lvl="1" indent="0">
              <a:lnSpc>
                <a:spcPct val="150000"/>
              </a:lnSpc>
              <a:buNone/>
            </a:pPr>
            <a:endParaRPr lang="en-US" altLang="zh-CN" sz="1200" kern="1200" dirty="0">
              <a:latin typeface="Times New Roman" panose="02020603050405020304" pitchFamily="18" charset="0"/>
              <a:ea typeface="楷体" panose="02010609060101010101" pitchFamily="49" charset="-122"/>
              <a:cs typeface="+mn-cs"/>
            </a:endParaRPr>
          </a:p>
          <a:p>
            <a:pPr marL="457200" lvl="1" indent="0">
              <a:lnSpc>
                <a:spcPct val="150000"/>
              </a:lnSpc>
              <a:buNone/>
            </a:pPr>
            <a:endParaRPr lang="en-US" altLang="zh-CN" sz="1000" kern="1200" dirty="0">
              <a:latin typeface="Times New Roman" panose="02020603050405020304" pitchFamily="18" charset="0"/>
              <a:ea typeface="楷体" panose="02010609060101010101" pitchFamily="49" charset="-122"/>
              <a:cs typeface="+mn-cs"/>
            </a:endParaRPr>
          </a:p>
          <a:p>
            <a:pPr lvl="1" latinLnBrk="0">
              <a:lnSpc>
                <a:spcPct val="120000"/>
              </a:lnSpc>
              <a:spcBef>
                <a:spcPts val="1200"/>
              </a:spcBef>
            </a:pPr>
            <a:r>
              <a:rPr lang="en-US" altLang="zh-CN" b="1" i="1" kern="1200" dirty="0">
                <a:latin typeface="Times New Roman" panose="02020603050405020304" pitchFamily="18" charset="0"/>
                <a:ea typeface="楷体" panose="02010609060101010101" pitchFamily="49" charset="-122"/>
                <a:cs typeface="+mn-cs"/>
              </a:rPr>
              <a:t>P</a:t>
            </a:r>
            <a:r>
              <a:rPr lang="en-US" altLang="zh-CN" b="1" i="1" kern="1200" baseline="-25000" dirty="0">
                <a:latin typeface="Times New Roman" panose="02020603050405020304" pitchFamily="18" charset="0"/>
                <a:ea typeface="楷体" panose="02010609060101010101" pitchFamily="49" charset="-122"/>
                <a:cs typeface="+mn-cs"/>
              </a:rPr>
              <a:t>i+l</a:t>
            </a:r>
            <a:r>
              <a:rPr lang="zh-CN" altLang="en-US" kern="1200" dirty="0">
                <a:latin typeface="Times New Roman" panose="02020603050405020304" pitchFamily="18" charset="0"/>
                <a:ea typeface="楷体" panose="02010609060101010101" pitchFamily="49" charset="-122"/>
                <a:cs typeface="+mn-cs"/>
              </a:rPr>
              <a:t>为定义</a:t>
            </a:r>
            <a:r>
              <a:rPr lang="en-US" altLang="zh-CN" b="1" kern="1200" dirty="0">
                <a:solidFill>
                  <a:srgbClr val="FF0000"/>
                </a:solidFill>
                <a:latin typeface="Times New Roman" panose="02020603050405020304" pitchFamily="18" charset="0"/>
                <a:ea typeface="楷体" panose="02010609060101010101" pitchFamily="49" charset="-122"/>
                <a:cs typeface="+mn-cs"/>
              </a:rPr>
              <a:t>第i段</a:t>
            </a:r>
            <a:r>
              <a:rPr lang="zh-CN" altLang="en-US" kern="1200" dirty="0">
                <a:latin typeface="Times New Roman" panose="02020603050405020304" pitchFamily="18" charset="0"/>
                <a:ea typeface="楷体" panose="02010609060101010101" pitchFamily="49" charset="-122"/>
                <a:cs typeface="+mn-cs"/>
              </a:rPr>
              <a:t>曲线的特征多边形的</a:t>
            </a:r>
            <a:r>
              <a:rPr lang="en-US" altLang="zh-CN" kern="1200" dirty="0">
                <a:latin typeface="Times New Roman" panose="02020603050405020304" pitchFamily="18" charset="0"/>
                <a:ea typeface="楷体" panose="02010609060101010101" pitchFamily="49" charset="-122"/>
                <a:cs typeface="+mn-cs"/>
              </a:rPr>
              <a:t>n+1</a:t>
            </a:r>
            <a:r>
              <a:rPr lang="zh-CN" altLang="en-US" kern="1200" dirty="0">
                <a:latin typeface="Times New Roman" panose="02020603050405020304" pitchFamily="18" charset="0"/>
                <a:ea typeface="楷体" panose="02010609060101010101" pitchFamily="49" charset="-122"/>
                <a:cs typeface="+mn-cs"/>
              </a:rPr>
              <a:t>个顶点</a:t>
            </a:r>
            <a:r>
              <a:rPr lang="en-US" altLang="zh-CN" kern="1200" dirty="0">
                <a:latin typeface="Times New Roman" panose="02020603050405020304" pitchFamily="18" charset="0"/>
                <a:ea typeface="楷体" panose="02010609060101010101" pitchFamily="49" charset="-122"/>
                <a:cs typeface="+mn-cs"/>
              </a:rPr>
              <a:t>,</a:t>
            </a:r>
            <a:r>
              <a:rPr lang="en-US" altLang="zh-CN" i="1" kern="1200" dirty="0">
                <a:latin typeface="Times New Roman" panose="02020603050405020304" pitchFamily="18" charset="0"/>
                <a:ea typeface="楷体" panose="02010609060101010101" pitchFamily="49" charset="-122"/>
                <a:cs typeface="+mn-cs"/>
              </a:rPr>
              <a:t>l</a:t>
            </a:r>
            <a:r>
              <a:rPr lang="en-US" altLang="zh-CN" kern="1200" dirty="0">
                <a:latin typeface="Times New Roman" panose="02020603050405020304" pitchFamily="18" charset="0"/>
                <a:ea typeface="楷体" panose="02010609060101010101" pitchFamily="49" charset="-122"/>
                <a:cs typeface="+mn-cs"/>
              </a:rPr>
              <a:t>=0,1,…n</a:t>
            </a:r>
            <a:endParaRPr lang="en-US" altLang="zh-CN" kern="1200" dirty="0">
              <a:latin typeface="Times New Roman" panose="02020603050405020304" pitchFamily="18" charset="0"/>
              <a:ea typeface="楷体" panose="02010609060101010101" pitchFamily="49" charset="-122"/>
              <a:cs typeface="+mn-cs"/>
            </a:endParaRPr>
          </a:p>
          <a:p>
            <a:pPr lvl="1" latinLnBrk="0">
              <a:lnSpc>
                <a:spcPct val="120000"/>
              </a:lnSpc>
              <a:spcBef>
                <a:spcPts val="0"/>
              </a:spcBef>
            </a:pPr>
            <a:r>
              <a:rPr lang="zh-CN" altLang="en-US" sz="2400" kern="1200" dirty="0">
                <a:latin typeface="Times New Roman" panose="02020603050405020304" pitchFamily="18" charset="0"/>
                <a:ea typeface="楷体" panose="02010609060101010101" pitchFamily="49" charset="-122"/>
                <a:cs typeface="+mn-cs"/>
              </a:rPr>
              <a:t>i代表第几段曲线，l表示某段曲线中第几个控制点</a:t>
            </a:r>
            <a:endParaRPr lang="zh-CN" altLang="en-US" sz="2400" kern="1200" dirty="0">
              <a:latin typeface="Times New Roman" panose="02020603050405020304" pitchFamily="18" charset="0"/>
              <a:ea typeface="楷体" panose="02010609060101010101" pitchFamily="49" charset="-122"/>
              <a:cs typeface="+mn-cs"/>
            </a:endParaRPr>
          </a:p>
          <a:p>
            <a:pPr lvl="1" latinLnBrk="0">
              <a:lnSpc>
                <a:spcPct val="120000"/>
              </a:lnSpc>
              <a:spcBef>
                <a:spcPts val="0"/>
              </a:spcBef>
            </a:pPr>
            <a:r>
              <a:rPr lang="zh-CN" altLang="en-US" dirty="0">
                <a:latin typeface="Times New Roman" panose="02020603050405020304" pitchFamily="18" charset="0"/>
                <a:ea typeface="楷体" panose="02010609060101010101" pitchFamily="49" charset="-122"/>
                <a:sym typeface="+mn-ea"/>
              </a:rPr>
              <a:t>基函数</a:t>
            </a:r>
            <a:r>
              <a:rPr lang="en-US" altLang="zh-CN" i="1" dirty="0">
                <a:latin typeface="Times New Roman" panose="02020603050405020304" pitchFamily="18" charset="0"/>
                <a:ea typeface="楷体" panose="02010609060101010101" pitchFamily="49" charset="-122"/>
                <a:sym typeface="+mn-ea"/>
              </a:rPr>
              <a:t>F</a:t>
            </a:r>
            <a:r>
              <a:rPr lang="zh-CN" altLang="en-US" dirty="0">
                <a:latin typeface="Times New Roman" panose="02020603050405020304" pitchFamily="18" charset="0"/>
                <a:ea typeface="楷体" panose="02010609060101010101" pitchFamily="49" charset="-122"/>
                <a:sym typeface="+mn-ea"/>
              </a:rPr>
              <a:t>只与本段中顶点的编号有关</a:t>
            </a:r>
            <a:endParaRPr lang="zh-CN" altLang="en-US" dirty="0">
              <a:latin typeface="Times New Roman" panose="02020603050405020304" pitchFamily="18" charset="0"/>
              <a:ea typeface="楷体" panose="02010609060101010101" pitchFamily="49" charset="-122"/>
              <a:sym typeface="+mn-ea"/>
            </a:endParaRPr>
          </a:p>
          <a:p>
            <a:pPr lvl="1" latinLnBrk="0">
              <a:lnSpc>
                <a:spcPct val="120000"/>
              </a:lnSpc>
              <a:spcBef>
                <a:spcPts val="0"/>
              </a:spcBef>
            </a:pPr>
            <a:r>
              <a:rPr lang="zh-CN" altLang="en-US" dirty="0">
                <a:latin typeface="Times New Roman" panose="02020603050405020304" pitchFamily="18" charset="0"/>
                <a:ea typeface="楷体" panose="02010609060101010101" pitchFamily="49" charset="-122"/>
                <a:sym typeface="+mn-ea"/>
              </a:rPr>
              <a:t>基函数</a:t>
            </a:r>
            <a:r>
              <a:rPr lang="en-US" altLang="zh-CN" i="1" dirty="0">
                <a:latin typeface="Times New Roman" panose="02020603050405020304" pitchFamily="18" charset="0"/>
                <a:ea typeface="楷体" panose="02010609060101010101" pitchFamily="49" charset="-122"/>
                <a:sym typeface="+mn-ea"/>
              </a:rPr>
              <a:t>F</a:t>
            </a:r>
            <a:r>
              <a:rPr lang="zh-CN" altLang="en-US" dirty="0">
                <a:latin typeface="Times New Roman" panose="02020603050405020304" pitchFamily="18" charset="0"/>
                <a:ea typeface="楷体" panose="02010609060101010101" pitchFamily="49" charset="-122"/>
                <a:sym typeface="+mn-ea"/>
              </a:rPr>
              <a:t>由多项式构成，</a:t>
            </a:r>
            <a:r>
              <a:rPr lang="en-US" altLang="zh-CN" dirty="0">
                <a:latin typeface="Times New Roman" panose="02020603050405020304" pitchFamily="18" charset="0"/>
                <a:ea typeface="楷体" panose="02010609060101010101" pitchFamily="49" charset="-122"/>
                <a:sym typeface="+mn-ea"/>
              </a:rPr>
              <a:t>j</a:t>
            </a:r>
            <a:r>
              <a:rPr lang="zh-CN" altLang="en-US" dirty="0">
                <a:latin typeface="Times New Roman" panose="02020603050405020304" pitchFamily="18" charset="0"/>
                <a:ea typeface="楷体" panose="02010609060101010101" pitchFamily="49" charset="-122"/>
                <a:sym typeface="+mn-ea"/>
              </a:rPr>
              <a:t>表示第几项</a:t>
            </a:r>
            <a:endParaRPr lang="zh-CN" altLang="en-US" sz="2400" kern="1200" dirty="0">
              <a:latin typeface="Times New Roman" panose="02020603050405020304" pitchFamily="18" charset="0"/>
              <a:ea typeface="楷体" panose="02010609060101010101" pitchFamily="49" charset="-122"/>
              <a:cs typeface="+mn-cs"/>
              <a:sym typeface="+mn-ea"/>
            </a:endParaRPr>
          </a:p>
        </p:txBody>
      </p:sp>
      <p:graphicFrame>
        <p:nvGraphicFramePr>
          <p:cNvPr id="96258" name="Object 10"/>
          <p:cNvGraphicFramePr/>
          <p:nvPr/>
        </p:nvGraphicFramePr>
        <p:xfrm>
          <a:off x="1475740" y="1844675"/>
          <a:ext cx="6667500" cy="857250"/>
        </p:xfrm>
        <a:graphic>
          <a:graphicData uri="http://schemas.openxmlformats.org/presentationml/2006/ole">
            <mc:AlternateContent xmlns:mc="http://schemas.openxmlformats.org/markup-compatibility/2006">
              <mc:Choice xmlns:v="urn:schemas-microsoft-com:vml" Requires="v">
                <p:oleObj spid="_x0000_s3141" name="" r:id="rId1" imgW="2844800" imgH="431800" progId="Equation.DSMT4">
                  <p:embed/>
                </p:oleObj>
              </mc:Choice>
              <mc:Fallback>
                <p:oleObj name="" r:id="rId1" imgW="2844800" imgH="431800" progId="Equation.DSMT4">
                  <p:embed/>
                  <p:pic>
                    <p:nvPicPr>
                      <p:cNvPr id="0" name="图片 3140"/>
                      <p:cNvPicPr/>
                      <p:nvPr/>
                    </p:nvPicPr>
                    <p:blipFill>
                      <a:blip r:embed="rId2"/>
                      <a:stretch>
                        <a:fillRect/>
                      </a:stretch>
                    </p:blipFill>
                    <p:spPr>
                      <a:xfrm>
                        <a:off x="1475740" y="1844675"/>
                        <a:ext cx="6667500" cy="857250"/>
                      </a:xfrm>
                      <a:prstGeom prst="rect">
                        <a:avLst/>
                      </a:prstGeom>
                      <a:noFill/>
                      <a:ln w="38100">
                        <a:noFill/>
                        <a:miter/>
                      </a:ln>
                    </p:spPr>
                  </p:pic>
                </p:oleObj>
              </mc:Fallback>
            </mc:AlternateContent>
          </a:graphicData>
        </a:graphic>
      </p:graphicFrame>
      <p:graphicFrame>
        <p:nvGraphicFramePr>
          <p:cNvPr id="96259" name="Object 4"/>
          <p:cNvGraphicFramePr/>
          <p:nvPr/>
        </p:nvGraphicFramePr>
        <p:xfrm>
          <a:off x="1475423" y="3644900"/>
          <a:ext cx="5040312" cy="790575"/>
        </p:xfrm>
        <a:graphic>
          <a:graphicData uri="http://schemas.openxmlformats.org/presentationml/2006/ole">
            <mc:AlternateContent xmlns:mc="http://schemas.openxmlformats.org/markup-compatibility/2006">
              <mc:Choice xmlns:v="urn:schemas-microsoft-com:vml" Requires="v">
                <p:oleObj spid="_x0000_s3143" name="" r:id="rId3" imgW="2324100" imgH="444500" progId="Equation.3">
                  <p:embed/>
                </p:oleObj>
              </mc:Choice>
              <mc:Fallback>
                <p:oleObj name="" r:id="rId3" imgW="2324100" imgH="444500" progId="Equation.3">
                  <p:embed/>
                  <p:pic>
                    <p:nvPicPr>
                      <p:cNvPr id="0" name="图片 3142"/>
                      <p:cNvPicPr/>
                      <p:nvPr/>
                    </p:nvPicPr>
                    <p:blipFill>
                      <a:blip r:embed="rId4"/>
                      <a:stretch>
                        <a:fillRect/>
                      </a:stretch>
                    </p:blipFill>
                    <p:spPr>
                      <a:xfrm>
                        <a:off x="1475423" y="3644900"/>
                        <a:ext cx="5040312" cy="790575"/>
                      </a:xfrm>
                      <a:prstGeom prst="rect">
                        <a:avLst/>
                      </a:prstGeom>
                      <a:noFill/>
                      <a:ln w="38100">
                        <a:noFill/>
                        <a:miter/>
                      </a:ln>
                    </p:spPr>
                  </p:pic>
                </p:oleObj>
              </mc:Fallback>
            </mc:AlternateContent>
          </a:graphicData>
        </a:graphic>
      </p:graphicFrame>
      <p:graphicFrame>
        <p:nvGraphicFramePr>
          <p:cNvPr id="96260" name="Object 9"/>
          <p:cNvGraphicFramePr/>
          <p:nvPr/>
        </p:nvGraphicFramePr>
        <p:xfrm>
          <a:off x="6876415" y="3593783"/>
          <a:ext cx="1655763" cy="720725"/>
        </p:xfrm>
        <a:graphic>
          <a:graphicData uri="http://schemas.openxmlformats.org/presentationml/2006/ole">
            <mc:AlternateContent xmlns:mc="http://schemas.openxmlformats.org/markup-compatibility/2006">
              <mc:Choice xmlns:v="urn:schemas-microsoft-com:vml" Requires="v">
                <p:oleObj spid="_x0000_s3140" name="" r:id="rId5" imgW="951865" imgH="419100" progId="Equation.3">
                  <p:embed/>
                </p:oleObj>
              </mc:Choice>
              <mc:Fallback>
                <p:oleObj name="" r:id="rId5" imgW="951865" imgH="419100" progId="Equation.3">
                  <p:embed/>
                  <p:pic>
                    <p:nvPicPr>
                      <p:cNvPr id="0" name="图片 3139"/>
                      <p:cNvPicPr/>
                      <p:nvPr/>
                    </p:nvPicPr>
                    <p:blipFill>
                      <a:blip r:embed="rId6"/>
                      <a:stretch>
                        <a:fillRect/>
                      </a:stretch>
                    </p:blipFill>
                    <p:spPr>
                      <a:xfrm>
                        <a:off x="6876415" y="3593783"/>
                        <a:ext cx="1655763" cy="720725"/>
                      </a:xfrm>
                      <a:prstGeom prst="rect">
                        <a:avLst/>
                      </a:prstGeom>
                      <a:noFill/>
                      <a:ln w="38100">
                        <a:noFill/>
                        <a:miter/>
                      </a:ln>
                    </p:spPr>
                  </p:pic>
                </p:oleObj>
              </mc:Fallback>
            </mc:AlternateContent>
          </a:graphicData>
        </a:graphic>
      </p:graphicFrame>
      <p:sp>
        <p:nvSpPr>
          <p:cNvPr id="96261" name="标题 2"/>
          <p:cNvSpPr>
            <a:spLocks noGrp="1"/>
          </p:cNvSpPr>
          <p:nvPr>
            <p:ph type="title"/>
          </p:nvPr>
        </p:nvSpPr>
        <p:spPr>
          <a:xfrm>
            <a:off x="457200" y="274638"/>
            <a:ext cx="8229600" cy="677862"/>
          </a:xfrm>
        </p:spPr>
        <p:txBody>
          <a:bodyPr vert="horz" wrap="square" lIns="91440" tIns="45720" rIns="91440" bIns="45720" anchor="ctr" anchorCtr="0"/>
          <a:p>
            <a:r>
              <a:rPr lang="zh-CN" altLang="en-US" sz="4000" kern="1200" dirty="0">
                <a:latin typeface="Times New Roman" panose="02020603050405020304" pitchFamily="18" charset="0"/>
                <a:ea typeface="楷体" panose="02010609060101010101" pitchFamily="49" charset="-122"/>
                <a:cs typeface="+mj-cs"/>
              </a:rPr>
              <a:t>　</a:t>
            </a:r>
            <a:r>
              <a:rPr lang="en-US" altLang="zh-CN" kern="1200" dirty="0">
                <a:latin typeface="Times New Roman" panose="02020603050405020304" pitchFamily="18" charset="0"/>
                <a:ea typeface="楷体" panose="02010609060101010101" pitchFamily="49" charset="-122"/>
                <a:cs typeface="+mj-cs"/>
              </a:rPr>
              <a:t>  B</a:t>
            </a:r>
            <a:r>
              <a:rPr lang="zh-CN" altLang="en-US" kern="1200" dirty="0">
                <a:latin typeface="Times New Roman" panose="02020603050405020304" pitchFamily="18" charset="0"/>
                <a:ea typeface="楷体" panose="02010609060101010101" pitchFamily="49" charset="-122"/>
                <a:cs typeface="+mj-cs"/>
              </a:rPr>
              <a:t>样条定义（二）</a:t>
            </a:r>
            <a:endParaRPr lang="zh-CN" altLang="en-US" kern="1200" dirty="0">
              <a:latin typeface="Times New Roman" panose="02020603050405020304" pitchFamily="18" charset="0"/>
              <a:ea typeface="楷体" panose="02010609060101010101" pitchFamily="49" charset="-122"/>
              <a:cs typeface="+mj-cs"/>
            </a:endParaRPr>
          </a:p>
        </p:txBody>
      </p:sp>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标题 1"/>
          <p:cNvSpPr>
            <a:spLocks noGrp="1"/>
          </p:cNvSpPr>
          <p:nvPr>
            <p:ph type="title"/>
          </p:nvPr>
        </p:nvSpPr>
        <p:spPr/>
        <p:txBody>
          <a:bodyPr vert="horz" wrap="square" lIns="91440" tIns="45720" rIns="91440" bIns="45720" anchor="ctr" anchorCtr="0"/>
          <a:p>
            <a:pPr eaLnBrk="1" hangingPunct="1"/>
            <a:r>
              <a:rPr lang="en-US" altLang="zh-CN" kern="1200" dirty="0">
                <a:latin typeface="华文楷体" panose="02010600040101010101" pitchFamily="2" charset="-122"/>
                <a:ea typeface="华文楷体" panose="02010600040101010101" pitchFamily="2" charset="-122"/>
                <a:cs typeface="+mj-cs"/>
              </a:rPr>
              <a:t>6.4.1 </a:t>
            </a:r>
            <a:r>
              <a:rPr lang="zh-CN" altLang="en-US" kern="1200" dirty="0">
                <a:latin typeface="华文楷体" panose="02010600040101010101" pitchFamily="2" charset="-122"/>
                <a:ea typeface="华文楷体" panose="02010600040101010101" pitchFamily="2" charset="-122"/>
                <a:cs typeface="+mj-cs"/>
              </a:rPr>
              <a:t>曲线</a:t>
            </a:r>
            <a:r>
              <a:rPr lang="en-US" altLang="zh-CN" kern="1200" dirty="0">
                <a:latin typeface="华文楷体" panose="02010600040101010101" pitchFamily="2" charset="-122"/>
                <a:ea typeface="华文楷体" panose="02010600040101010101" pitchFamily="2" charset="-122"/>
                <a:cs typeface="+mj-cs"/>
              </a:rPr>
              <a:t>/</a:t>
            </a:r>
            <a:r>
              <a:rPr lang="zh-CN" altLang="en-US" kern="1200" dirty="0">
                <a:latin typeface="华文楷体" panose="02010600040101010101" pitchFamily="2" charset="-122"/>
                <a:ea typeface="华文楷体" panose="02010600040101010101" pitchFamily="2" charset="-122"/>
                <a:cs typeface="+mj-cs"/>
              </a:rPr>
              <a:t>曲面基础</a:t>
            </a:r>
            <a:r>
              <a:rPr lang="en-US" altLang="zh-CN" kern="1200" dirty="0">
                <a:latin typeface="华文楷体" panose="02010600040101010101" pitchFamily="2" charset="-122"/>
                <a:ea typeface="华文楷体" panose="02010600040101010101" pitchFamily="2" charset="-122"/>
                <a:cs typeface="+mj-cs"/>
              </a:rPr>
              <a:t>--</a:t>
            </a:r>
            <a:r>
              <a:rPr lang="zh-CN" altLang="en-US" kern="1200" dirty="0">
                <a:latin typeface="华文楷体" panose="02010600040101010101" pitchFamily="2" charset="-122"/>
                <a:ea typeface="华文楷体" panose="02010600040101010101" pitchFamily="2" charset="-122"/>
                <a:cs typeface="+mj-cs"/>
              </a:rPr>
              <a:t>显式表示</a:t>
            </a:r>
            <a:endParaRPr lang="zh-CN" altLang="en-US" kern="1200" dirty="0">
              <a:latin typeface="华文楷体" panose="02010600040101010101" pitchFamily="2" charset="-122"/>
              <a:ea typeface="华文楷体" panose="02010600040101010101" pitchFamily="2" charset="-122"/>
              <a:cs typeface="+mj-cs"/>
            </a:endParaRPr>
          </a:p>
        </p:txBody>
      </p:sp>
      <p:sp>
        <p:nvSpPr>
          <p:cNvPr id="18434" name="内容占位符 2"/>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zh-CN" altLang="en-US" sz="26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显式表示平面曲线</a:t>
            </a:r>
            <a:endParaRPr kumimoji="0" lang="en-US" altLang="zh-CN" sz="26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endParaRPr kumimoji="0" lang="en-US" altLang="zh-CN" sz="260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endParaRPr kumimoji="0" lang="en-US" altLang="zh-CN" sz="26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6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问题：</a:t>
            </a:r>
            <a:endParaRPr kumimoji="0" lang="en-US" altLang="zh-CN" sz="26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zh-CN" altLang="en-US" sz="2600" i="0" u="none" strike="noStrike" kern="1200" cap="none" spc="0" normalizeH="0" baseline="0" noProof="0" smtClean="0">
                <a:ln>
                  <a:noFill/>
                </a:ln>
                <a:solidFill>
                  <a:srgbClr val="0000FF"/>
                </a:solidFill>
                <a:effectLst/>
                <a:uLnTx/>
                <a:uFillTx/>
                <a:latin typeface="楷体" panose="02010609060101010101" pitchFamily="49" charset="-122"/>
                <a:ea typeface="楷体" panose="02010609060101010101" pitchFamily="49" charset="-122"/>
                <a:cs typeface="+mn-cs"/>
              </a:rPr>
              <a:t>在计算机中不易表示</a:t>
            </a:r>
            <a:endParaRPr kumimoji="0" lang="en-US" altLang="zh-CN" sz="2600" i="0" u="none" strike="noStrike" kern="1200" cap="none" spc="0" normalizeH="0" baseline="0" noProof="0" smtClean="0">
              <a:ln>
                <a:noFill/>
              </a:ln>
              <a:solidFill>
                <a:srgbClr val="0000FF"/>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zh-CN" altLang="en-US" sz="2600" i="0" u="none" strike="noStrike" kern="1200" cap="none" spc="0" normalizeH="0" baseline="0" noProof="0" smtClean="0">
                <a:ln>
                  <a:noFill/>
                </a:ln>
                <a:solidFill>
                  <a:srgbClr val="0000FF"/>
                </a:solidFill>
                <a:effectLst/>
                <a:uLnTx/>
                <a:uFillTx/>
                <a:latin typeface="楷体" panose="02010609060101010101" pitchFamily="49" charset="-122"/>
                <a:ea typeface="楷体" panose="02010609060101010101" pitchFamily="49" charset="-122"/>
                <a:cs typeface="+mn-cs"/>
              </a:rPr>
              <a:t>每一个</a:t>
            </a:r>
            <a:r>
              <a:rPr kumimoji="0" lang="en-US" altLang="zh-CN" sz="2600" i="0" u="none" strike="noStrike" kern="1200" cap="none" spc="0" normalizeH="0" baseline="0" noProof="0" smtClean="0">
                <a:ln>
                  <a:noFill/>
                </a:ln>
                <a:solidFill>
                  <a:srgbClr val="0000FF"/>
                </a:solidFill>
                <a:effectLst/>
                <a:uLnTx/>
                <a:uFillTx/>
                <a:latin typeface="楷体" panose="02010609060101010101" pitchFamily="49" charset="-122"/>
                <a:ea typeface="楷体" panose="02010609060101010101" pitchFamily="49" charset="-122"/>
                <a:cs typeface="+mn-cs"/>
              </a:rPr>
              <a:t>x</a:t>
            </a:r>
            <a:r>
              <a:rPr kumimoji="0" lang="zh-CN" altLang="en-US" sz="2600" i="0" u="none" strike="noStrike" kern="1200" cap="none" spc="0" normalizeH="0" baseline="0" noProof="0" smtClean="0">
                <a:ln>
                  <a:noFill/>
                </a:ln>
                <a:solidFill>
                  <a:srgbClr val="0000FF"/>
                </a:solidFill>
                <a:effectLst/>
                <a:uLnTx/>
                <a:uFillTx/>
                <a:latin typeface="楷体" panose="02010609060101010101" pitchFamily="49" charset="-122"/>
                <a:ea typeface="楷体" panose="02010609060101010101" pitchFamily="49" charset="-122"/>
                <a:cs typeface="+mn-cs"/>
              </a:rPr>
              <a:t>值只对应一个</a:t>
            </a:r>
            <a:r>
              <a:rPr kumimoji="0" lang="en-US" altLang="zh-CN" sz="2600" i="0" u="none" strike="noStrike" kern="1200" cap="none" spc="0" normalizeH="0" baseline="0" noProof="0" smtClean="0">
                <a:ln>
                  <a:noFill/>
                </a:ln>
                <a:solidFill>
                  <a:srgbClr val="0000FF"/>
                </a:solidFill>
                <a:effectLst/>
                <a:uLnTx/>
                <a:uFillTx/>
                <a:latin typeface="楷体" panose="02010609060101010101" pitchFamily="49" charset="-122"/>
                <a:ea typeface="楷体" panose="02010609060101010101" pitchFamily="49" charset="-122"/>
                <a:cs typeface="+mn-cs"/>
              </a:rPr>
              <a:t>y</a:t>
            </a:r>
            <a:r>
              <a:rPr kumimoji="0" lang="zh-CN" altLang="en-US" sz="2600" i="0" u="none" strike="noStrike" kern="1200" cap="none" spc="0" normalizeH="0" baseline="0" noProof="0" smtClean="0">
                <a:ln>
                  <a:noFill/>
                </a:ln>
                <a:solidFill>
                  <a:srgbClr val="0000FF"/>
                </a:solidFill>
                <a:effectLst/>
                <a:uLnTx/>
                <a:uFillTx/>
                <a:latin typeface="楷体" panose="02010609060101010101" pitchFamily="49" charset="-122"/>
                <a:ea typeface="楷体" panose="02010609060101010101" pitchFamily="49" charset="-122"/>
                <a:cs typeface="+mn-cs"/>
              </a:rPr>
              <a:t>值，所以显式方程不能表示封闭或者多值曲线，例如圆</a:t>
            </a:r>
            <a:endParaRPr kumimoji="0" lang="zh-CN" altLang="en-US" sz="2600" i="0" u="none" strike="noStrike" kern="1200" cap="none" spc="0" normalizeH="0" baseline="0" noProof="0" smtClean="0">
              <a:ln>
                <a:noFill/>
              </a:ln>
              <a:solidFill>
                <a:srgbClr val="0000FF"/>
              </a:solidFill>
              <a:effectLst/>
              <a:uLnTx/>
              <a:uFillTx/>
              <a:latin typeface="楷体" panose="02010609060101010101" pitchFamily="49" charset="-122"/>
              <a:ea typeface="楷体" panose="02010609060101010101" pitchFamily="49" charset="-122"/>
              <a:cs typeface="+mn-cs"/>
            </a:endParaRPr>
          </a:p>
        </p:txBody>
      </p:sp>
      <p:graphicFrame>
        <p:nvGraphicFramePr>
          <p:cNvPr id="15363" name="Object 2"/>
          <p:cNvGraphicFramePr/>
          <p:nvPr/>
        </p:nvGraphicFramePr>
        <p:xfrm>
          <a:off x="2411413" y="2420938"/>
          <a:ext cx="1130300" cy="355600"/>
        </p:xfrm>
        <a:graphic>
          <a:graphicData uri="http://schemas.openxmlformats.org/presentationml/2006/ole">
            <mc:AlternateContent xmlns:mc="http://schemas.openxmlformats.org/markup-compatibility/2006">
              <mc:Choice xmlns:v="urn:schemas-microsoft-com:vml" Requires="v">
                <p:oleObj spid="_x0000_s3078" name="" r:id="rId1" imgW="571500" imgH="215900" progId="Equation.3">
                  <p:embed/>
                </p:oleObj>
              </mc:Choice>
              <mc:Fallback>
                <p:oleObj name="" r:id="rId1" imgW="571500" imgH="215900" progId="Equation.3">
                  <p:embed/>
                  <p:pic>
                    <p:nvPicPr>
                      <p:cNvPr id="0" name="图片 3077"/>
                      <p:cNvPicPr/>
                      <p:nvPr/>
                    </p:nvPicPr>
                    <p:blipFill>
                      <a:blip r:embed="rId2"/>
                      <a:stretch>
                        <a:fillRect/>
                      </a:stretch>
                    </p:blipFill>
                    <p:spPr>
                      <a:xfrm>
                        <a:off x="2411413" y="2420938"/>
                        <a:ext cx="1130300" cy="355600"/>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smtClean="0">
                <a:ln>
                  <a:noFill/>
                </a:ln>
                <a:solidFill>
                  <a:srgbClr val="800000"/>
                </a:solidFill>
                <a:effectLst/>
                <a:uLnTx/>
                <a:uFillTx/>
                <a:latin typeface="Times New Roman" panose="02020603050405020304" pitchFamily="18" charset="0"/>
                <a:ea typeface="楷体" panose="02010609060101010101" pitchFamily="49" charset="-122"/>
                <a:cs typeface="+mn-cs"/>
              </a:rPr>
              <a:t>1.</a:t>
            </a:r>
            <a:r>
              <a:rPr kumimoji="1" lang="zh-CN" altLang="en-US" sz="2400" b="1" i="0" u="none" strike="noStrike" kern="1200" cap="none" spc="0" normalizeH="0" baseline="0" noProof="0" dirty="0" smtClean="0">
                <a:ln>
                  <a:noFill/>
                </a:ln>
                <a:solidFill>
                  <a:srgbClr val="800000"/>
                </a:solidFill>
                <a:effectLst/>
                <a:uLnTx/>
                <a:uFillTx/>
                <a:latin typeface="Times New Roman" panose="02020603050405020304" pitchFamily="18" charset="0"/>
                <a:ea typeface="楷体" panose="02010609060101010101" pitchFamily="49" charset="-122"/>
                <a:cs typeface="+mn-cs"/>
              </a:rPr>
              <a:t>一次均匀</a:t>
            </a:r>
            <a:r>
              <a:rPr kumimoji="1" lang="en-US" altLang="en-US" sz="2400" b="1" i="0" u="none" strike="noStrike" kern="1200" cap="none" spc="0" normalizeH="0" baseline="0" noProof="0" dirty="0" smtClean="0">
                <a:ln>
                  <a:noFill/>
                </a:ln>
                <a:solidFill>
                  <a:srgbClr val="800000"/>
                </a:solidFill>
                <a:effectLst/>
                <a:uLnTx/>
                <a:uFillTx/>
                <a:latin typeface="Times New Roman" panose="02020603050405020304" pitchFamily="18" charset="0"/>
                <a:ea typeface="楷体" panose="02010609060101010101" pitchFamily="49" charset="-122"/>
                <a:cs typeface="+mn-cs"/>
              </a:rPr>
              <a:t>B</a:t>
            </a:r>
            <a:r>
              <a:rPr kumimoji="1" lang="zh-CN" altLang="en-US" sz="2400" b="1" i="0" u="none" strike="noStrike" kern="1200" cap="none" spc="0" normalizeH="0" baseline="0" noProof="0" dirty="0" smtClean="0">
                <a:ln>
                  <a:noFill/>
                </a:ln>
                <a:solidFill>
                  <a:srgbClr val="800000"/>
                </a:solidFill>
                <a:effectLst/>
                <a:uLnTx/>
                <a:uFillTx/>
                <a:latin typeface="Times New Roman" panose="02020603050405020304" pitchFamily="18" charset="0"/>
                <a:ea typeface="楷体" panose="02010609060101010101" pitchFamily="49" charset="-122"/>
                <a:cs typeface="+mn-cs"/>
              </a:rPr>
              <a:t>样条曲线</a:t>
            </a:r>
            <a:endParaRPr kumimoji="1" lang="zh-CN" altLang="en-US" sz="2400" b="1" i="0" u="none" strike="noStrike" kern="1200" cap="none" spc="0" normalizeH="0" baseline="0" noProof="0" dirty="0">
              <a:ln>
                <a:noFill/>
              </a:ln>
              <a:solidFill>
                <a:srgbClr val="800000"/>
              </a:solidFill>
              <a:effectLst/>
              <a:uLnTx/>
              <a:uFillTx/>
              <a:latin typeface="Times New Roman" panose="02020603050405020304" pitchFamily="18" charset="0"/>
              <a:ea typeface="楷体" panose="02010609060101010101" pitchFamily="49" charset="-122"/>
              <a:cs typeface="+mn-cs"/>
            </a:endParaRPr>
          </a:p>
        </p:txBody>
      </p:sp>
      <p:sp>
        <p:nvSpPr>
          <p:cNvPr id="97282" name="内容占位符 3"/>
          <p:cNvSpPr>
            <a:spLocks noGrp="1"/>
          </p:cNvSpPr>
          <p:nvPr>
            <p:ph idx="1"/>
          </p:nvPr>
        </p:nvSpPr>
        <p:spPr>
          <a:xfrm>
            <a:off x="250825" y="1268413"/>
            <a:ext cx="8680450" cy="4713287"/>
          </a:xfrm>
        </p:spPr>
        <p:txBody>
          <a:bodyPr vert="horz" wrap="square" lIns="91440" tIns="45720" rIns="91440" bIns="45720" anchor="t" anchorCtr="0"/>
          <a:p>
            <a:r>
              <a:rPr lang="zh-CN" altLang="en-US" sz="2400" b="1" kern="1200" dirty="0">
                <a:latin typeface="Times New Roman" panose="02020603050405020304" pitchFamily="18" charset="0"/>
                <a:ea typeface="楷体" panose="02010609060101010101" pitchFamily="49" charset="-122"/>
                <a:cs typeface="+mn-cs"/>
              </a:rPr>
              <a:t>空间</a:t>
            </a:r>
            <a:r>
              <a:rPr lang="en-US" altLang="zh-CN" sz="2400" b="1" kern="1200" dirty="0">
                <a:latin typeface="Times New Roman" panose="02020603050405020304" pitchFamily="18" charset="0"/>
                <a:ea typeface="楷体" panose="02010609060101010101" pitchFamily="49" charset="-122"/>
                <a:cs typeface="+mn-cs"/>
              </a:rPr>
              <a:t>n+1</a:t>
            </a:r>
            <a:r>
              <a:rPr lang="zh-CN" altLang="en-US" sz="2400" b="1" kern="1200" dirty="0">
                <a:latin typeface="Times New Roman" panose="02020603050405020304" pitchFamily="18" charset="0"/>
                <a:ea typeface="楷体" panose="02010609060101010101" pitchFamily="49" charset="-122"/>
                <a:cs typeface="+mn-cs"/>
              </a:rPr>
              <a:t>个顶点</a:t>
            </a:r>
            <a:r>
              <a:rPr lang="en-US" altLang="zh-CN" sz="2400" b="1" kern="1200" dirty="0">
                <a:latin typeface="Times New Roman" panose="02020603050405020304" pitchFamily="18" charset="0"/>
                <a:ea typeface="楷体" panose="02010609060101010101" pitchFamily="49" charset="-122"/>
                <a:cs typeface="+mn-cs"/>
              </a:rPr>
              <a:t>(i=0,1,…n)</a:t>
            </a:r>
            <a:r>
              <a:rPr lang="zh-CN" altLang="en-US" sz="2400" b="1" kern="1200" dirty="0">
                <a:latin typeface="Times New Roman" panose="02020603050405020304" pitchFamily="18" charset="0"/>
                <a:ea typeface="楷体" panose="02010609060101010101" pitchFamily="49" charset="-122"/>
                <a:cs typeface="+mn-cs"/>
              </a:rPr>
              <a:t>定义</a:t>
            </a:r>
            <a:r>
              <a:rPr lang="en-US" altLang="zh-CN" sz="2400" b="1" kern="1200" dirty="0">
                <a:latin typeface="Times New Roman" panose="02020603050405020304" pitchFamily="18" charset="0"/>
                <a:ea typeface="楷体" panose="02010609060101010101" pitchFamily="49" charset="-122"/>
                <a:cs typeface="+mn-cs"/>
              </a:rPr>
              <a:t>n</a:t>
            </a:r>
            <a:r>
              <a:rPr lang="zh-CN" altLang="en-US" sz="2400" b="1" kern="1200" dirty="0">
                <a:latin typeface="Times New Roman" panose="02020603050405020304" pitchFamily="18" charset="0"/>
                <a:ea typeface="楷体" panose="02010609060101010101" pitchFamily="49" charset="-122"/>
                <a:cs typeface="+mn-cs"/>
              </a:rPr>
              <a:t>段一次（二阶）均匀</a:t>
            </a:r>
            <a:r>
              <a:rPr lang="en-US" altLang="zh-CN" sz="2400" b="1" kern="1200" dirty="0">
                <a:latin typeface="Times New Roman" panose="02020603050405020304" pitchFamily="18" charset="0"/>
                <a:ea typeface="楷体" panose="02010609060101010101" pitchFamily="49" charset="-122"/>
                <a:cs typeface="+mn-cs"/>
              </a:rPr>
              <a:t>B</a:t>
            </a:r>
            <a:r>
              <a:rPr lang="zh-CN" altLang="en-US" sz="2400" b="1" kern="1200" dirty="0">
                <a:latin typeface="Times New Roman" panose="02020603050405020304" pitchFamily="18" charset="0"/>
                <a:ea typeface="楷体" panose="02010609060101010101" pitchFamily="49" charset="-122"/>
                <a:cs typeface="+mn-cs"/>
              </a:rPr>
              <a:t>样条曲线，即每相邻两个点可构造一曲线段</a:t>
            </a:r>
            <a:r>
              <a:rPr lang="en-US" altLang="zh-CN" sz="2400" b="1" kern="1200" dirty="0">
                <a:latin typeface="Times New Roman" panose="02020603050405020304" pitchFamily="18" charset="0"/>
                <a:ea typeface="楷体" panose="02010609060101010101" pitchFamily="49" charset="-122"/>
                <a:cs typeface="+mn-cs"/>
              </a:rPr>
              <a:t>P</a:t>
            </a:r>
            <a:r>
              <a:rPr lang="en-US" altLang="zh-CN" sz="2400" b="1" kern="1200" baseline="-25000" dirty="0">
                <a:latin typeface="Times New Roman" panose="02020603050405020304" pitchFamily="18" charset="0"/>
                <a:ea typeface="楷体" panose="02010609060101010101" pitchFamily="49" charset="-122"/>
                <a:cs typeface="+mn-cs"/>
              </a:rPr>
              <a:t>i</a:t>
            </a:r>
            <a:r>
              <a:rPr lang="en-US" altLang="zh-CN" sz="2400" b="1" kern="1200" dirty="0">
                <a:latin typeface="Times New Roman" panose="02020603050405020304" pitchFamily="18" charset="0"/>
                <a:ea typeface="楷体" panose="02010609060101010101" pitchFamily="49" charset="-122"/>
                <a:cs typeface="+mn-cs"/>
              </a:rPr>
              <a:t>(u)</a:t>
            </a:r>
            <a:r>
              <a:rPr lang="zh-CN" altLang="en-US" sz="2400" b="1" kern="1200" dirty="0">
                <a:latin typeface="Times New Roman" panose="02020603050405020304" pitchFamily="18" charset="0"/>
                <a:ea typeface="楷体" panose="02010609060101010101" pitchFamily="49" charset="-122"/>
                <a:cs typeface="+mn-cs"/>
              </a:rPr>
              <a:t>，其定义表达为：</a:t>
            </a:r>
            <a:endParaRPr lang="zh-CN" altLang="en-US" sz="2400" b="1" kern="1200" dirty="0">
              <a:latin typeface="Times New Roman" panose="02020603050405020304" pitchFamily="18" charset="0"/>
              <a:ea typeface="楷体" panose="02010609060101010101" pitchFamily="49" charset="-122"/>
              <a:cs typeface="+mn-cs"/>
            </a:endParaRPr>
          </a:p>
          <a:p>
            <a:pPr>
              <a:buFont typeface="Arial" panose="020B0604020202020204" pitchFamily="34" charset="0"/>
              <a:buNone/>
            </a:pPr>
            <a:r>
              <a:rPr lang="en-US" altLang="zh-CN" kern="1200" dirty="0">
                <a:latin typeface="Times New Roman" panose="02020603050405020304" pitchFamily="18" charset="0"/>
                <a:ea typeface="华文楷体" panose="02010600040101010101" pitchFamily="2" charset="-122"/>
                <a:cs typeface="+mn-cs"/>
              </a:rPr>
              <a:t>   </a:t>
            </a:r>
            <a:endParaRPr lang="zh-CN" altLang="en-US" kern="1200" dirty="0">
              <a:latin typeface="Times New Roman" panose="02020603050405020304" pitchFamily="18" charset="0"/>
              <a:ea typeface="华文楷体" panose="02010600040101010101" pitchFamily="2" charset="-122"/>
              <a:cs typeface="+mn-cs"/>
            </a:endParaRPr>
          </a:p>
          <a:p>
            <a:pPr>
              <a:buFont typeface="Arial" panose="020B0604020202020204" pitchFamily="34" charset="0"/>
              <a:buNone/>
            </a:pPr>
            <a:r>
              <a:rPr lang="en-US" altLang="zh-CN" kern="1200" dirty="0">
                <a:latin typeface="Times New Roman" panose="02020603050405020304" pitchFamily="18" charset="0"/>
                <a:ea typeface="华文楷体" panose="02010600040101010101" pitchFamily="2" charset="-122"/>
                <a:cs typeface="+mn-cs"/>
              </a:rPr>
              <a:t>        </a:t>
            </a:r>
            <a:endParaRPr lang="en-US" altLang="zh-CN" kern="1200" dirty="0">
              <a:latin typeface="Times New Roman" panose="02020603050405020304" pitchFamily="18" charset="0"/>
              <a:ea typeface="华文楷体" panose="02010600040101010101" pitchFamily="2" charset="-122"/>
              <a:cs typeface="+mn-cs"/>
            </a:endParaRPr>
          </a:p>
          <a:p>
            <a:pPr>
              <a:buFont typeface="Arial" panose="020B0604020202020204" pitchFamily="34" charset="0"/>
              <a:buNone/>
            </a:pPr>
            <a:endParaRPr lang="zh-CN" altLang="en-US" kern="1200" dirty="0">
              <a:latin typeface="华文楷体" panose="02010600040101010101" pitchFamily="2" charset="-122"/>
              <a:ea typeface="华文楷体" panose="02010600040101010101" pitchFamily="2" charset="-122"/>
              <a:cs typeface="+mn-cs"/>
            </a:endParaRPr>
          </a:p>
        </p:txBody>
      </p:sp>
      <p:sp>
        <p:nvSpPr>
          <p:cNvPr id="97283" name="灯片编号占位符 1"/>
          <p:cNvSpPr>
            <a:spLocks noGrp="1"/>
          </p:cNvSpPr>
          <p:nvPr>
            <p:ph type="sldNum" sz="quarter" idx="12"/>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3200" b="1" i="0" u="none" kern="1200" baseline="0">
                <a:solidFill>
                  <a:srgbClr val="FFFF00"/>
                </a:solidFill>
                <a:latin typeface="Times New Roman" panose="02020603050405020304"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3200" b="1" i="0" u="none" kern="1200" baseline="0">
                <a:solidFill>
                  <a:srgbClr val="FFFF00"/>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3200" b="1" i="0" u="none" kern="1200" baseline="0">
                <a:solidFill>
                  <a:srgbClr val="FFFF00"/>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3200" b="1" i="0" u="none" kern="1200" baseline="0">
                <a:solidFill>
                  <a:srgbClr val="FFFF00"/>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3200" b="1" i="0" u="none" kern="1200" baseline="0">
                <a:solidFill>
                  <a:srgbClr val="FFFF00"/>
                </a:solidFill>
                <a:latin typeface="Times New Roman" panose="02020603050405020304" pitchFamily="18" charset="0"/>
                <a:ea typeface="宋体" panose="02010600030101010101" pitchFamily="2" charset="-122"/>
                <a:cs typeface="+mn-cs"/>
              </a:defRPr>
            </a:lvl5pPr>
          </a:lstStyle>
          <a:p>
            <a:pPr lvl="0" algn="r">
              <a:buFontTx/>
            </a:pPr>
            <a:fld id="{9A0DB2DC-4C9A-4742-B13C-FB6460FD3503}" type="slidenum">
              <a:rPr lang="en-US" altLang="zh-CN" sz="1200" dirty="0">
                <a:solidFill>
                  <a:srgbClr val="898989"/>
                </a:solidFill>
              </a:rPr>
            </a:fld>
            <a:endParaRPr lang="en-US" altLang="zh-CN" sz="1200" dirty="0">
              <a:solidFill>
                <a:srgbClr val="898989"/>
              </a:solidFill>
            </a:endParaRPr>
          </a:p>
        </p:txBody>
      </p:sp>
      <p:graphicFrame>
        <p:nvGraphicFramePr>
          <p:cNvPr id="97285" name="Object 6"/>
          <p:cNvGraphicFramePr>
            <a:graphicFrameLocks noChangeAspect="1"/>
          </p:cNvGraphicFramePr>
          <p:nvPr/>
        </p:nvGraphicFramePr>
        <p:xfrm>
          <a:off x="250825" y="3665538"/>
          <a:ext cx="3889375" cy="1751012"/>
        </p:xfrm>
        <a:graphic>
          <a:graphicData uri="http://schemas.openxmlformats.org/presentationml/2006/ole">
            <mc:AlternateContent xmlns:mc="http://schemas.openxmlformats.org/markup-compatibility/2006">
              <mc:Choice xmlns:v="urn:schemas-microsoft-com:vml" Requires="v">
                <p:oleObj spid="_x0000_s3148" name="" r:id="rId1" imgW="2082800" imgH="952500" progId="Equation.3">
                  <p:embed/>
                </p:oleObj>
              </mc:Choice>
              <mc:Fallback>
                <p:oleObj name="" r:id="rId1" imgW="2082800" imgH="952500" progId="Equation.3">
                  <p:embed/>
                  <p:pic>
                    <p:nvPicPr>
                      <p:cNvPr id="0" name="图片 3147"/>
                      <p:cNvPicPr/>
                      <p:nvPr/>
                    </p:nvPicPr>
                    <p:blipFill>
                      <a:blip r:embed="rId2"/>
                      <a:stretch>
                        <a:fillRect/>
                      </a:stretch>
                    </p:blipFill>
                    <p:spPr>
                      <a:xfrm>
                        <a:off x="250825" y="3665538"/>
                        <a:ext cx="3889375" cy="1751012"/>
                      </a:xfrm>
                      <a:prstGeom prst="rect">
                        <a:avLst/>
                      </a:prstGeom>
                      <a:noFill/>
                      <a:ln w="38100">
                        <a:noFill/>
                        <a:miter/>
                      </a:ln>
                    </p:spPr>
                  </p:pic>
                </p:oleObj>
              </mc:Fallback>
            </mc:AlternateContent>
          </a:graphicData>
        </a:graphic>
      </p:graphicFrame>
      <p:pic>
        <p:nvPicPr>
          <p:cNvPr id="97286" name="Picture 8" descr="linearinterpolation2"/>
          <p:cNvPicPr>
            <a:picLocks noChangeAspect="1"/>
          </p:cNvPicPr>
          <p:nvPr/>
        </p:nvPicPr>
        <p:blipFill>
          <a:blip r:embed="rId3"/>
          <a:stretch>
            <a:fillRect/>
          </a:stretch>
        </p:blipFill>
        <p:spPr>
          <a:xfrm>
            <a:off x="5219700" y="5084763"/>
            <a:ext cx="3316288" cy="1501775"/>
          </a:xfrm>
          <a:prstGeom prst="rect">
            <a:avLst/>
          </a:prstGeom>
          <a:noFill/>
          <a:ln w="9525">
            <a:noFill/>
          </a:ln>
        </p:spPr>
      </p:pic>
      <p:graphicFrame>
        <p:nvGraphicFramePr>
          <p:cNvPr id="97287" name="Object 5"/>
          <p:cNvGraphicFramePr>
            <a:graphicFrameLocks noChangeAspect="1"/>
          </p:cNvGraphicFramePr>
          <p:nvPr/>
        </p:nvGraphicFramePr>
        <p:xfrm>
          <a:off x="250825" y="3171825"/>
          <a:ext cx="2170113" cy="384175"/>
        </p:xfrm>
        <a:graphic>
          <a:graphicData uri="http://schemas.openxmlformats.org/presentationml/2006/ole">
            <mc:AlternateContent xmlns:mc="http://schemas.openxmlformats.org/markup-compatibility/2006">
              <mc:Choice xmlns:v="urn:schemas-microsoft-com:vml" Requires="v">
                <p:oleObj spid="_x0000_s3150" name="" r:id="rId4" imgW="1129665" imgH="203200" progId="Equation.3">
                  <p:embed/>
                </p:oleObj>
              </mc:Choice>
              <mc:Fallback>
                <p:oleObj name="" r:id="rId4" imgW="1129665" imgH="203200" progId="Equation.3">
                  <p:embed/>
                  <p:pic>
                    <p:nvPicPr>
                      <p:cNvPr id="0" name="图片 3149"/>
                      <p:cNvPicPr/>
                      <p:nvPr/>
                    </p:nvPicPr>
                    <p:blipFill>
                      <a:blip r:embed="rId5"/>
                      <a:stretch>
                        <a:fillRect/>
                      </a:stretch>
                    </p:blipFill>
                    <p:spPr>
                      <a:xfrm>
                        <a:off x="250825" y="3171825"/>
                        <a:ext cx="2170113" cy="384175"/>
                      </a:xfrm>
                      <a:prstGeom prst="rect">
                        <a:avLst/>
                      </a:prstGeom>
                      <a:noFill/>
                      <a:ln w="38100">
                        <a:noFill/>
                        <a:miter/>
                      </a:ln>
                    </p:spPr>
                  </p:pic>
                </p:oleObj>
              </mc:Fallback>
            </mc:AlternateContent>
          </a:graphicData>
        </a:graphic>
      </p:graphicFrame>
      <p:graphicFrame>
        <p:nvGraphicFramePr>
          <p:cNvPr id="97288" name="Object 4"/>
          <p:cNvGraphicFramePr>
            <a:graphicFrameLocks noChangeAspect="1"/>
          </p:cNvGraphicFramePr>
          <p:nvPr/>
        </p:nvGraphicFramePr>
        <p:xfrm>
          <a:off x="250825" y="2276475"/>
          <a:ext cx="4105275" cy="784225"/>
        </p:xfrm>
        <a:graphic>
          <a:graphicData uri="http://schemas.openxmlformats.org/presentationml/2006/ole">
            <mc:AlternateContent xmlns:mc="http://schemas.openxmlformats.org/markup-compatibility/2006">
              <mc:Choice xmlns:v="urn:schemas-microsoft-com:vml" Requires="v">
                <p:oleObj spid="_x0000_s3149" name="" r:id="rId6" imgW="2298700" imgH="444500" progId="Equation.3">
                  <p:embed/>
                </p:oleObj>
              </mc:Choice>
              <mc:Fallback>
                <p:oleObj name="" r:id="rId6" imgW="2298700" imgH="444500" progId="Equation.3">
                  <p:embed/>
                  <p:pic>
                    <p:nvPicPr>
                      <p:cNvPr id="0" name="图片 3148"/>
                      <p:cNvPicPr/>
                      <p:nvPr/>
                    </p:nvPicPr>
                    <p:blipFill>
                      <a:blip r:embed="rId7"/>
                      <a:stretch>
                        <a:fillRect/>
                      </a:stretch>
                    </p:blipFill>
                    <p:spPr>
                      <a:xfrm>
                        <a:off x="250825" y="2276475"/>
                        <a:ext cx="4105275" cy="784225"/>
                      </a:xfrm>
                      <a:prstGeom prst="rect">
                        <a:avLst/>
                      </a:prstGeom>
                      <a:noFill/>
                      <a:ln w="38100">
                        <a:noFill/>
                        <a:miter/>
                      </a:ln>
                    </p:spPr>
                  </p:pic>
                </p:oleObj>
              </mc:Fallback>
            </mc:AlternateContent>
          </a:graphicData>
        </a:graphic>
      </p:graphicFrame>
      <p:pic>
        <p:nvPicPr>
          <p:cNvPr id="97289" name="Picture 11" descr="http://www.cs.mtu.edu/~shene/COURSES/cs3621/NOTES/spline/B-spline/bs-ex-1-d1.jpg"/>
          <p:cNvPicPr>
            <a:picLocks noChangeAspect="1"/>
          </p:cNvPicPr>
          <p:nvPr/>
        </p:nvPicPr>
        <p:blipFill>
          <a:blip r:embed="rId8"/>
          <a:stretch>
            <a:fillRect/>
          </a:stretch>
        </p:blipFill>
        <p:spPr>
          <a:xfrm>
            <a:off x="6924675" y="3644900"/>
            <a:ext cx="1751013" cy="814388"/>
          </a:xfrm>
          <a:prstGeom prst="rect">
            <a:avLst/>
          </a:prstGeom>
          <a:noFill/>
          <a:ln w="9525">
            <a:noFill/>
          </a:ln>
        </p:spPr>
      </p:pic>
      <p:pic>
        <p:nvPicPr>
          <p:cNvPr id="97290" name="Picture 18" descr="https://pic4.zhimg.com/80/v2-19cdfa2973aabe2be1a212cc3cf89e87_720w.jpg"/>
          <p:cNvPicPr>
            <a:picLocks noChangeAspect="1"/>
          </p:cNvPicPr>
          <p:nvPr/>
        </p:nvPicPr>
        <p:blipFill>
          <a:blip r:embed="rId9"/>
          <a:stretch>
            <a:fillRect/>
          </a:stretch>
        </p:blipFill>
        <p:spPr>
          <a:xfrm>
            <a:off x="4811713" y="3208338"/>
            <a:ext cx="2065337" cy="1250950"/>
          </a:xfrm>
          <a:prstGeom prst="rect">
            <a:avLst/>
          </a:prstGeom>
          <a:noFill/>
          <a:ln w="9525">
            <a:noFill/>
          </a:ln>
        </p:spPr>
      </p:pic>
      <p:sp>
        <p:nvSpPr>
          <p:cNvPr id="97291" name="TextBox 1"/>
          <p:cNvSpPr txBox="1"/>
          <p:nvPr/>
        </p:nvSpPr>
        <p:spPr>
          <a:xfrm>
            <a:off x="6588125" y="6272213"/>
            <a:ext cx="2265363" cy="430212"/>
          </a:xfrm>
          <a:prstGeom prst="rect">
            <a:avLst/>
          </a:prstGeom>
          <a:noFill/>
          <a:ln w="9525">
            <a:noFill/>
          </a:ln>
        </p:spPr>
        <p:txBody>
          <a:bodyPr anchor="t" anchorCtr="0">
            <a:spAutoFit/>
          </a:bodyPr>
          <a:p>
            <a:pPr>
              <a:buFontTx/>
            </a:pPr>
            <a:r>
              <a:rPr lang="en-US" altLang="zh-CN" sz="1100" dirty="0">
                <a:solidFill>
                  <a:schemeClr val="tx1"/>
                </a:solidFill>
                <a:latin typeface="Times New Roman" panose="02020603050405020304" pitchFamily="18" charset="0"/>
                <a:ea typeface="宋体" panose="02010600030101010101" pitchFamily="2" charset="-122"/>
              </a:rPr>
              <a:t>https://zhuanlan.zhihu.com/p/50450278</a:t>
            </a:r>
            <a:endParaRPr lang="zh-CN" altLang="en-US" sz="11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8305" name="Object 4"/>
          <p:cNvGraphicFramePr/>
          <p:nvPr/>
        </p:nvGraphicFramePr>
        <p:xfrm>
          <a:off x="468313" y="1052513"/>
          <a:ext cx="7678737" cy="4114800"/>
        </p:xfrm>
        <a:graphic>
          <a:graphicData uri="http://schemas.openxmlformats.org/presentationml/2006/ole">
            <mc:AlternateContent xmlns:mc="http://schemas.openxmlformats.org/markup-compatibility/2006">
              <mc:Choice xmlns:v="urn:schemas-microsoft-com:vml" Requires="v">
                <p:oleObj spid="_x0000_s3151" name="" r:id="rId1" imgW="3822700" imgH="2209800" progId="Equation.3">
                  <p:embed/>
                </p:oleObj>
              </mc:Choice>
              <mc:Fallback>
                <p:oleObj name="" r:id="rId1" imgW="3822700" imgH="2209800" progId="Equation.3">
                  <p:embed/>
                  <p:pic>
                    <p:nvPicPr>
                      <p:cNvPr id="0" name="图片 3150"/>
                      <p:cNvPicPr/>
                      <p:nvPr/>
                    </p:nvPicPr>
                    <p:blipFill>
                      <a:blip r:embed="rId2"/>
                      <a:stretch>
                        <a:fillRect/>
                      </a:stretch>
                    </p:blipFill>
                    <p:spPr>
                      <a:xfrm>
                        <a:off x="468313" y="1052513"/>
                        <a:ext cx="7678737" cy="4114800"/>
                      </a:xfrm>
                      <a:prstGeom prst="rect">
                        <a:avLst/>
                      </a:prstGeom>
                      <a:noFill/>
                      <a:ln w="38100">
                        <a:noFill/>
                        <a:miter/>
                      </a:ln>
                    </p:spPr>
                  </p:pic>
                </p:oleObj>
              </mc:Fallback>
            </mc:AlternateContent>
          </a:graphicData>
        </a:graphic>
      </p:graphicFrame>
      <p:sp>
        <p:nvSpPr>
          <p:cNvPr id="98306" name="内容占位符 4"/>
          <p:cNvSpPr>
            <a:spLocks noGrp="1"/>
          </p:cNvSpPr>
          <p:nvPr/>
        </p:nvSpPr>
        <p:spPr>
          <a:xfrm>
            <a:off x="250825" y="203200"/>
            <a:ext cx="8501063" cy="6105525"/>
          </a:xfrm>
          <a:prstGeom prst="rect">
            <a:avLst/>
          </a:prstGeom>
          <a:noFill/>
          <a:ln w="9525">
            <a:noFill/>
          </a:ln>
        </p:spPr>
        <p:txBody>
          <a:bodyPr anchor="t" anchorCtr="0"/>
          <a:p>
            <a:pPr marL="342900" indent="-342900" eaLnBrk="0" hangingPunct="0">
              <a:spcBef>
                <a:spcPct val="20000"/>
              </a:spcBef>
              <a:buFont typeface="Arial" panose="020B0604020202020204" pitchFamily="34" charset="0"/>
            </a:pPr>
            <a:r>
              <a:rPr lang="zh-CN" altLang="en-US" sz="2000" dirty="0">
                <a:solidFill>
                  <a:srgbClr val="000086"/>
                </a:solidFill>
                <a:latin typeface="楷体" panose="02010609060101010101" pitchFamily="49" charset="-122"/>
                <a:ea typeface="楷体" panose="02010609060101010101" pitchFamily="49" charset="-122"/>
              </a:rPr>
              <a:t>　</a:t>
            </a:r>
            <a:r>
              <a:rPr lang="en-US" altLang="zh-CN" sz="2800" dirty="0">
                <a:solidFill>
                  <a:srgbClr val="000086"/>
                </a:solidFill>
                <a:latin typeface="楷体" panose="02010609060101010101" pitchFamily="49" charset="-122"/>
                <a:ea typeface="楷体" panose="02010609060101010101" pitchFamily="49" charset="-122"/>
              </a:rPr>
              <a:t>2.</a:t>
            </a:r>
            <a:r>
              <a:rPr lang="zh-CN" altLang="en-US" sz="2800" dirty="0">
                <a:solidFill>
                  <a:srgbClr val="000086"/>
                </a:solidFill>
                <a:latin typeface="楷体" panose="02010609060101010101" pitchFamily="49" charset="-122"/>
                <a:ea typeface="楷体" panose="02010609060101010101" pitchFamily="49" charset="-122"/>
              </a:rPr>
              <a:t>二次</a:t>
            </a:r>
            <a:r>
              <a:rPr lang="en-US" altLang="zh-CN" sz="2800" dirty="0">
                <a:solidFill>
                  <a:srgbClr val="000086"/>
                </a:solidFill>
                <a:latin typeface="楷体" panose="02010609060101010101" pitchFamily="49" charset="-122"/>
                <a:ea typeface="楷体" panose="02010609060101010101" pitchFamily="49" charset="-122"/>
              </a:rPr>
              <a:t>B</a:t>
            </a:r>
            <a:r>
              <a:rPr lang="zh-CN" altLang="en-US" sz="2800" dirty="0">
                <a:solidFill>
                  <a:srgbClr val="000086"/>
                </a:solidFill>
                <a:latin typeface="楷体" panose="02010609060101010101" pitchFamily="49" charset="-122"/>
                <a:ea typeface="楷体" panose="02010609060101010101" pitchFamily="49" charset="-122"/>
              </a:rPr>
              <a:t>样条曲线</a:t>
            </a:r>
            <a:endParaRPr lang="zh-CN" altLang="en-US" sz="2800" dirty="0">
              <a:solidFill>
                <a:srgbClr val="000086"/>
              </a:solidFill>
              <a:latin typeface="楷体" panose="02010609060101010101" pitchFamily="49" charset="-122"/>
              <a:ea typeface="楷体" panose="02010609060101010101" pitchFamily="49" charset="-122"/>
            </a:endParaRPr>
          </a:p>
        </p:txBody>
      </p:sp>
      <p:graphicFrame>
        <p:nvGraphicFramePr>
          <p:cNvPr id="98307" name="Object 7"/>
          <p:cNvGraphicFramePr>
            <a:graphicFrameLocks noChangeAspect="1"/>
          </p:cNvGraphicFramePr>
          <p:nvPr/>
        </p:nvGraphicFramePr>
        <p:xfrm>
          <a:off x="5579745" y="1283970"/>
          <a:ext cx="2444115" cy="384810"/>
        </p:xfrm>
        <a:graphic>
          <a:graphicData uri="http://schemas.openxmlformats.org/presentationml/2006/ole">
            <mc:AlternateContent xmlns:mc="http://schemas.openxmlformats.org/markup-compatibility/2006">
              <mc:Choice xmlns:v="urn:schemas-microsoft-com:vml" Requires="v">
                <p:oleObj spid="_x0000_s3146" name="" r:id="rId3" imgW="1269365" imgH="203200" progId="Equation.3">
                  <p:embed/>
                </p:oleObj>
              </mc:Choice>
              <mc:Fallback>
                <p:oleObj name="" r:id="rId3" imgW="1269365" imgH="203200" progId="Equation.3">
                  <p:embed/>
                  <p:pic>
                    <p:nvPicPr>
                      <p:cNvPr id="0" name="图片 3145"/>
                      <p:cNvPicPr/>
                      <p:nvPr/>
                    </p:nvPicPr>
                    <p:blipFill>
                      <a:blip r:embed="rId4"/>
                      <a:stretch>
                        <a:fillRect/>
                      </a:stretch>
                    </p:blipFill>
                    <p:spPr>
                      <a:xfrm>
                        <a:off x="5579745" y="1283970"/>
                        <a:ext cx="2444115" cy="384810"/>
                      </a:xfrm>
                      <a:prstGeom prst="rect">
                        <a:avLst/>
                      </a:prstGeom>
                      <a:noFill/>
                      <a:ln w="38100">
                        <a:noFill/>
                        <a:miter/>
                      </a:ln>
                    </p:spPr>
                  </p:pic>
                </p:oleObj>
              </mc:Fallback>
            </mc:AlternateContent>
          </a:graphicData>
        </a:graphic>
      </p:graphicFrame>
      <p:graphicFrame>
        <p:nvGraphicFramePr>
          <p:cNvPr id="98308" name="Object 5"/>
          <p:cNvGraphicFramePr>
            <a:graphicFrameLocks noChangeAspect="1"/>
          </p:cNvGraphicFramePr>
          <p:nvPr/>
        </p:nvGraphicFramePr>
        <p:xfrm>
          <a:off x="3924300" y="549275"/>
          <a:ext cx="3848735" cy="734695"/>
        </p:xfrm>
        <a:graphic>
          <a:graphicData uri="http://schemas.openxmlformats.org/presentationml/2006/ole">
            <mc:AlternateContent xmlns:mc="http://schemas.openxmlformats.org/markup-compatibility/2006">
              <mc:Choice xmlns:v="urn:schemas-microsoft-com:vml" Requires="v">
                <p:oleObj spid="_x0000_s3145" name="" r:id="rId5" imgW="2298700" imgH="444500" progId="Equation.3">
                  <p:embed/>
                </p:oleObj>
              </mc:Choice>
              <mc:Fallback>
                <p:oleObj name="" r:id="rId5" imgW="2298700" imgH="444500" progId="Equation.3">
                  <p:embed/>
                  <p:pic>
                    <p:nvPicPr>
                      <p:cNvPr id="0" name="图片 3144"/>
                      <p:cNvPicPr/>
                      <p:nvPr/>
                    </p:nvPicPr>
                    <p:blipFill>
                      <a:blip r:embed="rId6"/>
                      <a:stretch>
                        <a:fillRect/>
                      </a:stretch>
                    </p:blipFill>
                    <p:spPr>
                      <a:xfrm>
                        <a:off x="3924300" y="549275"/>
                        <a:ext cx="3848735" cy="734695"/>
                      </a:xfrm>
                      <a:prstGeom prst="rect">
                        <a:avLst/>
                      </a:prstGeom>
                      <a:noFill/>
                      <a:ln w="38100">
                        <a:noFill/>
                        <a:miter/>
                      </a:ln>
                    </p:spPr>
                  </p:pic>
                </p:oleObj>
              </mc:Fallback>
            </mc:AlternateContent>
          </a:graphicData>
        </a:graphic>
      </p:graphicFrame>
      <p:graphicFrame>
        <p:nvGraphicFramePr>
          <p:cNvPr id="98309" name="Object 10"/>
          <p:cNvGraphicFramePr>
            <a:graphicFrameLocks noChangeAspect="1"/>
          </p:cNvGraphicFramePr>
          <p:nvPr/>
        </p:nvGraphicFramePr>
        <p:xfrm>
          <a:off x="4219575" y="4630738"/>
          <a:ext cx="3295650" cy="2022475"/>
        </p:xfrm>
        <a:graphic>
          <a:graphicData uri="http://schemas.openxmlformats.org/presentationml/2006/ole">
            <mc:AlternateContent xmlns:mc="http://schemas.openxmlformats.org/markup-compatibility/2006">
              <mc:Choice xmlns:v="urn:schemas-microsoft-com:vml" Requires="v">
                <p:oleObj spid="_x0000_s3147" name="" r:id="rId7" imgW="6457315" imgH="3973830" progId="Visio.Drawing.11">
                  <p:embed/>
                </p:oleObj>
              </mc:Choice>
              <mc:Fallback>
                <p:oleObj name="" r:id="rId7" imgW="6457315" imgH="3973830" progId="Visio.Drawing.11">
                  <p:embed/>
                  <p:pic>
                    <p:nvPicPr>
                      <p:cNvPr id="0" name="图片 3146"/>
                      <p:cNvPicPr/>
                      <p:nvPr/>
                    </p:nvPicPr>
                    <p:blipFill>
                      <a:blip r:embed="rId8"/>
                      <a:stretch>
                        <a:fillRect/>
                      </a:stretch>
                    </p:blipFill>
                    <p:spPr>
                      <a:xfrm>
                        <a:off x="4219575" y="4630738"/>
                        <a:ext cx="3295650" cy="2022475"/>
                      </a:xfrm>
                      <a:prstGeom prst="rect">
                        <a:avLst/>
                      </a:prstGeom>
                      <a:noFill/>
                      <a:ln w="38100">
                        <a:noFill/>
                        <a:miter/>
                      </a:ln>
                    </p:spPr>
                  </p:pic>
                </p:oleObj>
              </mc:Fallback>
            </mc:AlternateContent>
          </a:graphicData>
        </a:graphic>
      </p:graphicFrame>
      <p:sp>
        <p:nvSpPr>
          <p:cNvPr id="9" name="文本框 4"/>
          <p:cNvSpPr txBox="1">
            <a:spLocks noRot="1" noChangeAspect="1" noMove="1" noResize="1" noEditPoints="1" noAdjustHandles="1" noChangeArrowheads="1" noChangeShapeType="1" noTextEdit="1"/>
          </p:cNvSpPr>
          <p:nvPr/>
        </p:nvSpPr>
        <p:spPr>
          <a:xfrm>
            <a:off x="5867400" y="5334000"/>
            <a:ext cx="2546401" cy="307777"/>
          </a:xfrm>
          <a:prstGeom prst="rect">
            <a:avLst/>
          </a:prstGeom>
          <a:blipFill>
            <a:blip r:embed="rId9" cstate="print"/>
            <a:stretch>
              <a:fillRect l="-719" r="-1679" b="-12000"/>
            </a:stretch>
          </a:blipFill>
        </p:spPr>
        <p:txBody>
          <a:bodyPr/>
          <a:lstStyle/>
          <a:p>
            <a:pPr marR="0" defTabSz="914400" eaLnBrk="0" hangingPunct="0">
              <a:buClrTx/>
              <a:buSzTx/>
              <a:buFontTx/>
              <a:buNone/>
              <a:defRPr/>
            </a:pPr>
            <a:r>
              <a:rPr kumimoji="0" lang="zh-CN" altLang="en-US" kern="1200" cap="none" spc="0" normalizeH="0" baseline="0" noProof="0">
                <a:noFill/>
                <a:latin typeface="Arial" panose="020B0604020202020204" pitchFamily="34" charset="0"/>
                <a:ea typeface="宋体" panose="02010600030101010101" pitchFamily="2" charset="-122"/>
                <a:cs typeface="+mn-cs"/>
              </a:rPr>
              <a:t> </a:t>
            </a:r>
            <a:endParaRPr kumimoji="0" lang="zh-CN" altLang="en-US" kern="1200" cap="none" spc="0" normalizeH="0" baseline="0" noProof="0">
              <a:noFill/>
              <a:latin typeface="Arial" panose="020B0604020202020204" pitchFamily="34" charset="0"/>
              <a:ea typeface="宋体" panose="02010600030101010101" pitchFamily="2" charset="-122"/>
              <a:cs typeface="+mn-cs"/>
            </a:endParaRPr>
          </a:p>
        </p:txBody>
      </p:sp>
    </p:spTree>
  </p:cSld>
  <p:clrMapOvr>
    <a:masterClrMapping/>
  </p:clrMapOvr>
  <p:transition>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内容占位符 4"/>
          <p:cNvSpPr>
            <a:spLocks noGrp="1"/>
          </p:cNvSpPr>
          <p:nvPr>
            <p:ph idx="1"/>
          </p:nvPr>
        </p:nvSpPr>
        <p:spPr>
          <a:xfrm>
            <a:off x="323850" y="692150"/>
            <a:ext cx="8501063" cy="143033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由</a:t>
            </a:r>
            <a:r>
              <a:rPr kumimoji="0" lang="zh-CN" altLang="en-US"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基函数（调和函数）可写出二次</a:t>
            </a:r>
            <a:r>
              <a:rPr kumimoji="0" lang="en-US" altLang="zh-CN"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B</a:t>
            </a:r>
            <a:r>
              <a:rPr kumimoji="0" lang="zh-CN" altLang="en-US"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样条曲线的分段表达式为：</a:t>
            </a:r>
            <a:r>
              <a:rPr kumimoji="0" lang="en-US" altLang="zh-CN"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 </a:t>
            </a:r>
            <a:r>
              <a:rPr kumimoji="0" lang="en-US" altLang="zh-CN" sz="2400" b="1" i="0" u="none" strike="noStrike" kern="1200" cap="none" spc="0" normalizeH="0" baseline="0" noProof="0" dirty="0" err="1"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i</a:t>
            </a:r>
            <a:r>
              <a:rPr kumimoji="0" lang="en-US" altLang="zh-CN"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 0,1,2,…,m , </a:t>
            </a:r>
            <a:r>
              <a:rPr kumimoji="0" lang="zh-CN" altLang="en-US"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表示段编号</a:t>
            </a:r>
            <a:r>
              <a:rPr kumimoji="0" lang="en-US" altLang="zh-CN"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a:t>
            </a:r>
            <a:endParaRPr kumimoji="0" lang="zh-CN" altLang="en-US"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graphicFrame>
        <p:nvGraphicFramePr>
          <p:cNvPr id="60416" name="Object 4"/>
          <p:cNvGraphicFramePr/>
          <p:nvPr/>
        </p:nvGraphicFramePr>
        <p:xfrm>
          <a:off x="1500188" y="1643063"/>
          <a:ext cx="4941887" cy="431800"/>
        </p:xfrm>
        <a:graphic>
          <a:graphicData uri="http://schemas.openxmlformats.org/presentationml/2006/ole">
            <mc:AlternateContent xmlns:mc="http://schemas.openxmlformats.org/markup-compatibility/2006">
              <mc:Choice xmlns:v="urn:schemas-microsoft-com:vml" Requires="v">
                <p:oleObj spid="_x0000_s3171" name="" r:id="rId1" imgW="2741930" imgH="241300" progId="Equation.DSMT4">
                  <p:embed/>
                </p:oleObj>
              </mc:Choice>
              <mc:Fallback>
                <p:oleObj name="" r:id="rId1" imgW="2741930" imgH="241300" progId="Equation.DSMT4">
                  <p:embed/>
                  <p:pic>
                    <p:nvPicPr>
                      <p:cNvPr id="0" name="图片 3170"/>
                      <p:cNvPicPr/>
                      <p:nvPr/>
                    </p:nvPicPr>
                    <p:blipFill>
                      <a:blip r:embed="rId2"/>
                      <a:stretch>
                        <a:fillRect/>
                      </a:stretch>
                    </p:blipFill>
                    <p:spPr>
                      <a:xfrm>
                        <a:off x="1500188" y="1643063"/>
                        <a:ext cx="4941887" cy="431800"/>
                      </a:xfrm>
                      <a:prstGeom prst="rect">
                        <a:avLst/>
                      </a:prstGeom>
                      <a:noFill/>
                      <a:ln w="38100">
                        <a:noFill/>
                        <a:miter/>
                      </a:ln>
                    </p:spPr>
                  </p:pic>
                </p:oleObj>
              </mc:Fallback>
            </mc:AlternateContent>
          </a:graphicData>
        </a:graphic>
      </p:graphicFrame>
      <p:sp>
        <p:nvSpPr>
          <p:cNvPr id="99331" name="Text Box 3"/>
          <p:cNvSpPr txBox="1"/>
          <p:nvPr/>
        </p:nvSpPr>
        <p:spPr>
          <a:xfrm>
            <a:off x="611188" y="3867150"/>
            <a:ext cx="8281987" cy="1200150"/>
          </a:xfrm>
          <a:prstGeom prst="rect">
            <a:avLst/>
          </a:prstGeom>
          <a:noFill/>
          <a:ln w="9525">
            <a:noFill/>
          </a:ln>
        </p:spPr>
        <p:txBody>
          <a:bodyPr anchor="t" anchorCtr="0">
            <a:spAutoFit/>
          </a:bodyPr>
          <a:p>
            <a:pPr>
              <a:buFontTx/>
            </a:pPr>
            <a:r>
              <a:rPr lang="en-US" altLang="zh-CN" sz="2400" dirty="0">
                <a:solidFill>
                  <a:srgbClr val="0000FF"/>
                </a:solidFill>
                <a:latin typeface="华文楷体" panose="02010600040101010101" pitchFamily="2" charset="-122"/>
                <a:ea typeface="华文楷体" panose="02010600040101010101" pitchFamily="2" charset="-122"/>
              </a:rPr>
              <a:t>n=2,m=5,</a:t>
            </a:r>
            <a:r>
              <a:rPr lang="zh-CN" altLang="zh-CN" sz="2400" dirty="0">
                <a:solidFill>
                  <a:srgbClr val="0000FF"/>
                </a:solidFill>
                <a:latin typeface="华文楷体" panose="02010600040101010101" pitchFamily="2" charset="-122"/>
                <a:ea typeface="华文楷体" panose="02010600040101010101" pitchFamily="2" charset="-122"/>
              </a:rPr>
              <a:t>二次</a:t>
            </a:r>
            <a:r>
              <a:rPr lang="en-US" altLang="zh-CN" sz="2400" dirty="0">
                <a:solidFill>
                  <a:srgbClr val="0000FF"/>
                </a:solidFill>
                <a:latin typeface="华文楷体" panose="02010600040101010101" pitchFamily="2" charset="-122"/>
                <a:ea typeface="华文楷体" panose="02010600040101010101" pitchFamily="2" charset="-122"/>
              </a:rPr>
              <a:t>B</a:t>
            </a:r>
            <a:r>
              <a:rPr lang="zh-CN" altLang="zh-CN" sz="2400" dirty="0">
                <a:solidFill>
                  <a:srgbClr val="0000FF"/>
                </a:solidFill>
                <a:latin typeface="华文楷体" panose="02010600040101010101" pitchFamily="2" charset="-122"/>
                <a:ea typeface="华文楷体" panose="02010600040101010101" pitchFamily="2" charset="-122"/>
              </a:rPr>
              <a:t>样条曲线</a:t>
            </a:r>
            <a:r>
              <a:rPr lang="en-US" altLang="zh-CN" sz="2400" dirty="0">
                <a:solidFill>
                  <a:srgbClr val="0000FF"/>
                </a:solidFill>
                <a:latin typeface="华文楷体" panose="02010600040101010101" pitchFamily="2" charset="-122"/>
                <a:ea typeface="华文楷体" panose="02010600040101010101" pitchFamily="2" charset="-122"/>
              </a:rPr>
              <a:t>m+n+1</a:t>
            </a:r>
            <a:r>
              <a:rPr lang="zh-CN" altLang="zh-CN" sz="2400" dirty="0">
                <a:solidFill>
                  <a:srgbClr val="0000FF"/>
                </a:solidFill>
                <a:latin typeface="华文楷体" panose="02010600040101010101" pitchFamily="2" charset="-122"/>
                <a:ea typeface="华文楷体" panose="02010600040101010101" pitchFamily="2" charset="-122"/>
              </a:rPr>
              <a:t>个顶点，三点一段，共</a:t>
            </a:r>
            <a:r>
              <a:rPr lang="en-US" altLang="zh-CN" sz="2400" dirty="0">
                <a:solidFill>
                  <a:srgbClr val="0000FF"/>
                </a:solidFill>
                <a:latin typeface="华文楷体" panose="02010600040101010101" pitchFamily="2" charset="-122"/>
                <a:ea typeface="华文楷体" panose="02010600040101010101" pitchFamily="2" charset="-122"/>
              </a:rPr>
              <a:t>m+1</a:t>
            </a:r>
            <a:r>
              <a:rPr lang="zh-CN" altLang="zh-CN" sz="2400" dirty="0">
                <a:solidFill>
                  <a:srgbClr val="0000FF"/>
                </a:solidFill>
                <a:latin typeface="华文楷体" panose="02010600040101010101" pitchFamily="2" charset="-122"/>
                <a:ea typeface="华文楷体" panose="02010600040101010101" pitchFamily="2" charset="-122"/>
              </a:rPr>
              <a:t>段。</a:t>
            </a:r>
            <a:endParaRPr lang="en-US" altLang="zh-CN" sz="2400" dirty="0">
              <a:solidFill>
                <a:srgbClr val="0000FF"/>
              </a:solidFill>
              <a:latin typeface="华文楷体" panose="02010600040101010101" pitchFamily="2" charset="-122"/>
              <a:ea typeface="华文楷体" panose="02010600040101010101" pitchFamily="2" charset="-122"/>
            </a:endParaRPr>
          </a:p>
          <a:p>
            <a:pPr>
              <a:buFontTx/>
            </a:pPr>
            <a:r>
              <a:rPr lang="zh-CN" altLang="en-US" sz="2400" dirty="0">
                <a:solidFill>
                  <a:srgbClr val="000086"/>
                </a:solidFill>
                <a:latin typeface="华文楷体" panose="02010600040101010101" pitchFamily="2" charset="-122"/>
                <a:ea typeface="华文楷体" panose="02010600040101010101" pitchFamily="2" charset="-122"/>
              </a:rPr>
              <a:t> </a:t>
            </a:r>
            <a:endParaRPr lang="zh-CN" altLang="en-US" sz="2400" dirty="0">
              <a:solidFill>
                <a:srgbClr val="0066FF"/>
              </a:solidFill>
              <a:latin typeface="华文楷体" panose="02010600040101010101" pitchFamily="2" charset="-122"/>
              <a:ea typeface="华文楷体" panose="02010600040101010101" pitchFamily="2" charset="-122"/>
            </a:endParaRPr>
          </a:p>
        </p:txBody>
      </p:sp>
      <p:graphicFrame>
        <p:nvGraphicFramePr>
          <p:cNvPr id="7" name="Object 5"/>
          <p:cNvGraphicFramePr/>
          <p:nvPr/>
        </p:nvGraphicFramePr>
        <p:xfrm>
          <a:off x="2357438" y="4357688"/>
          <a:ext cx="4714875" cy="2500312"/>
        </p:xfrm>
        <a:graphic>
          <a:graphicData uri="http://schemas.openxmlformats.org/presentationml/2006/ole">
            <mc:AlternateContent xmlns:mc="http://schemas.openxmlformats.org/markup-compatibility/2006">
              <mc:Choice xmlns:v="urn:schemas-microsoft-com:vml" Requires="v">
                <p:oleObj spid="_x0000_s3172" name="" r:id="rId3" imgW="5086350" imgH="2819400" progId="">
                  <p:embed/>
                </p:oleObj>
              </mc:Choice>
              <mc:Fallback>
                <p:oleObj name="" r:id="rId3" imgW="5086350" imgH="2819400" progId="">
                  <p:embed/>
                  <p:pic>
                    <p:nvPicPr>
                      <p:cNvPr id="0" name="图片 3171"/>
                      <p:cNvPicPr/>
                      <p:nvPr/>
                    </p:nvPicPr>
                    <p:blipFill>
                      <a:blip r:embed="rId4"/>
                      <a:stretch>
                        <a:fillRect/>
                      </a:stretch>
                    </p:blipFill>
                    <p:spPr>
                      <a:xfrm>
                        <a:off x="2357438" y="4357688"/>
                        <a:ext cx="4714875" cy="2500312"/>
                      </a:xfrm>
                      <a:prstGeom prst="rect">
                        <a:avLst/>
                      </a:prstGeom>
                      <a:noFill/>
                      <a:ln w="38100">
                        <a:noFill/>
                        <a:miter/>
                      </a:ln>
                    </p:spPr>
                  </p:pic>
                </p:oleObj>
              </mc:Fallback>
            </mc:AlternateContent>
          </a:graphicData>
        </a:graphic>
      </p:graphicFrame>
      <p:sp>
        <p:nvSpPr>
          <p:cNvPr id="99333" name="Text Box 4"/>
          <p:cNvSpPr txBox="1"/>
          <p:nvPr/>
        </p:nvSpPr>
        <p:spPr>
          <a:xfrm>
            <a:off x="1285875" y="5929313"/>
            <a:ext cx="1370013" cy="584200"/>
          </a:xfrm>
          <a:prstGeom prst="rect">
            <a:avLst/>
          </a:prstGeom>
          <a:noFill/>
          <a:ln w="9525">
            <a:noFill/>
          </a:ln>
        </p:spPr>
        <p:txBody>
          <a:bodyPr anchor="t" anchorCtr="0">
            <a:spAutoFit/>
          </a:bodyPr>
          <a:p>
            <a:pPr>
              <a:buFontTx/>
            </a:pPr>
            <a:r>
              <a:rPr lang="en-US" altLang="zh-CN" sz="1600" dirty="0">
                <a:solidFill>
                  <a:srgbClr val="10243F"/>
                </a:solidFill>
                <a:latin typeface="幼圆" panose="02010509060101010101" pitchFamily="49" charset="-122"/>
                <a:ea typeface="幼圆" panose="02010509060101010101" pitchFamily="49" charset="-122"/>
              </a:rPr>
              <a:t>i=0</a:t>
            </a:r>
            <a:endParaRPr lang="en-US" altLang="zh-CN" sz="1600" dirty="0">
              <a:solidFill>
                <a:srgbClr val="10243F"/>
              </a:solidFill>
              <a:latin typeface="幼圆" panose="02010509060101010101" pitchFamily="49" charset="-122"/>
              <a:ea typeface="幼圆" panose="02010509060101010101" pitchFamily="49" charset="-122"/>
            </a:endParaRPr>
          </a:p>
          <a:p>
            <a:pPr>
              <a:buFontTx/>
            </a:pPr>
            <a:r>
              <a:rPr lang="en-US" altLang="zh-CN" sz="1600" dirty="0">
                <a:solidFill>
                  <a:srgbClr val="10243F"/>
                </a:solidFill>
                <a:latin typeface="幼圆" panose="02010509060101010101" pitchFamily="49" charset="-122"/>
                <a:ea typeface="幼圆" panose="02010509060101010101" pitchFamily="49" charset="-122"/>
              </a:rPr>
              <a:t>P</a:t>
            </a:r>
            <a:r>
              <a:rPr lang="en-US" altLang="zh-CN" sz="800" dirty="0">
                <a:solidFill>
                  <a:srgbClr val="10243F"/>
                </a:solidFill>
                <a:latin typeface="幼圆" panose="02010509060101010101" pitchFamily="49" charset="-122"/>
                <a:ea typeface="幼圆" panose="02010509060101010101" pitchFamily="49" charset="-122"/>
              </a:rPr>
              <a:t>0</a:t>
            </a:r>
            <a:r>
              <a:rPr lang="en-US" altLang="zh-CN" sz="1600" dirty="0">
                <a:solidFill>
                  <a:srgbClr val="10243F"/>
                </a:solidFill>
                <a:latin typeface="幼圆" panose="02010509060101010101" pitchFamily="49" charset="-122"/>
                <a:ea typeface="幼圆" panose="02010509060101010101" pitchFamily="49" charset="-122"/>
              </a:rPr>
              <a:t>,</a:t>
            </a:r>
            <a:r>
              <a:rPr lang="en-US" altLang="zh-CN" sz="800" dirty="0">
                <a:solidFill>
                  <a:srgbClr val="10243F"/>
                </a:solidFill>
                <a:latin typeface="幼圆" panose="02010509060101010101" pitchFamily="49" charset="-122"/>
                <a:ea typeface="幼圆" panose="02010509060101010101" pitchFamily="49" charset="-122"/>
              </a:rPr>
              <a:t>2</a:t>
            </a:r>
            <a:r>
              <a:rPr lang="en-US" altLang="zh-CN" sz="1600" dirty="0">
                <a:solidFill>
                  <a:srgbClr val="10243F"/>
                </a:solidFill>
                <a:latin typeface="幼圆" panose="02010509060101010101" pitchFamily="49" charset="-122"/>
                <a:ea typeface="幼圆" panose="02010509060101010101" pitchFamily="49" charset="-122"/>
              </a:rPr>
              <a:t>(t)</a:t>
            </a:r>
            <a:endParaRPr lang="en-US" altLang="zh-CN" sz="1600" dirty="0">
              <a:solidFill>
                <a:srgbClr val="10243F"/>
              </a:solidFill>
              <a:latin typeface="Times New Roman" panose="02020603050405020304" pitchFamily="18" charset="0"/>
              <a:ea typeface="宋体" panose="02010600030101010101" pitchFamily="2" charset="-122"/>
            </a:endParaRPr>
          </a:p>
        </p:txBody>
      </p:sp>
      <p:sp>
        <p:nvSpPr>
          <p:cNvPr id="99334" name="Text Box 5"/>
          <p:cNvSpPr txBox="1"/>
          <p:nvPr/>
        </p:nvSpPr>
        <p:spPr>
          <a:xfrm>
            <a:off x="1382713" y="4568825"/>
            <a:ext cx="1244600" cy="584200"/>
          </a:xfrm>
          <a:prstGeom prst="rect">
            <a:avLst/>
          </a:prstGeom>
          <a:noFill/>
          <a:ln w="9525">
            <a:noFill/>
          </a:ln>
        </p:spPr>
        <p:txBody>
          <a:bodyPr anchor="t" anchorCtr="0">
            <a:spAutoFit/>
          </a:bodyPr>
          <a:p>
            <a:pPr>
              <a:buFontTx/>
            </a:pPr>
            <a:r>
              <a:rPr lang="en-US" altLang="zh-CN" sz="1600" dirty="0">
                <a:solidFill>
                  <a:srgbClr val="10243F"/>
                </a:solidFill>
                <a:latin typeface="幼圆" panose="02010509060101010101" pitchFamily="49" charset="-122"/>
                <a:ea typeface="幼圆" panose="02010509060101010101" pitchFamily="49" charset="-122"/>
              </a:rPr>
              <a:t>i=1</a:t>
            </a:r>
            <a:endParaRPr lang="en-US" altLang="zh-CN" sz="1600" dirty="0">
              <a:solidFill>
                <a:srgbClr val="10243F"/>
              </a:solidFill>
              <a:latin typeface="幼圆" panose="02010509060101010101" pitchFamily="49" charset="-122"/>
              <a:ea typeface="幼圆" panose="02010509060101010101" pitchFamily="49" charset="-122"/>
            </a:endParaRPr>
          </a:p>
          <a:p>
            <a:pPr>
              <a:buFontTx/>
            </a:pPr>
            <a:r>
              <a:rPr lang="en-US" altLang="zh-CN" sz="1600" dirty="0">
                <a:solidFill>
                  <a:srgbClr val="10243F"/>
                </a:solidFill>
                <a:latin typeface="幼圆" panose="02010509060101010101" pitchFamily="49" charset="-122"/>
                <a:ea typeface="幼圆" panose="02010509060101010101" pitchFamily="49" charset="-122"/>
              </a:rPr>
              <a:t>P</a:t>
            </a:r>
            <a:r>
              <a:rPr lang="en-US" altLang="zh-CN" sz="800" dirty="0">
                <a:solidFill>
                  <a:srgbClr val="10243F"/>
                </a:solidFill>
                <a:latin typeface="幼圆" panose="02010509060101010101" pitchFamily="49" charset="-122"/>
                <a:ea typeface="幼圆" panose="02010509060101010101" pitchFamily="49" charset="-122"/>
              </a:rPr>
              <a:t>1</a:t>
            </a:r>
            <a:r>
              <a:rPr lang="en-US" altLang="zh-CN" sz="1600" dirty="0">
                <a:solidFill>
                  <a:srgbClr val="10243F"/>
                </a:solidFill>
                <a:latin typeface="幼圆" panose="02010509060101010101" pitchFamily="49" charset="-122"/>
                <a:ea typeface="幼圆" panose="02010509060101010101" pitchFamily="49" charset="-122"/>
              </a:rPr>
              <a:t>,</a:t>
            </a:r>
            <a:r>
              <a:rPr lang="en-US" altLang="zh-CN" sz="800" dirty="0">
                <a:solidFill>
                  <a:srgbClr val="10243F"/>
                </a:solidFill>
                <a:latin typeface="幼圆" panose="02010509060101010101" pitchFamily="49" charset="-122"/>
                <a:ea typeface="幼圆" panose="02010509060101010101" pitchFamily="49" charset="-122"/>
              </a:rPr>
              <a:t>2</a:t>
            </a:r>
            <a:r>
              <a:rPr lang="en-US" altLang="zh-CN" sz="1600" dirty="0">
                <a:solidFill>
                  <a:srgbClr val="10243F"/>
                </a:solidFill>
                <a:latin typeface="幼圆" panose="02010509060101010101" pitchFamily="49" charset="-122"/>
                <a:ea typeface="幼圆" panose="02010509060101010101" pitchFamily="49" charset="-122"/>
              </a:rPr>
              <a:t>(t)</a:t>
            </a:r>
            <a:endParaRPr lang="en-US" altLang="zh-CN" sz="1600" dirty="0">
              <a:solidFill>
                <a:srgbClr val="10243F"/>
              </a:solidFill>
              <a:latin typeface="Times New Roman" panose="02020603050405020304" pitchFamily="18" charset="0"/>
              <a:ea typeface="宋体" panose="02010600030101010101" pitchFamily="2" charset="-122"/>
            </a:endParaRPr>
          </a:p>
        </p:txBody>
      </p:sp>
      <p:graphicFrame>
        <p:nvGraphicFramePr>
          <p:cNvPr id="99335" name="对象 1"/>
          <p:cNvGraphicFramePr>
            <a:graphicFrameLocks noChangeAspect="1"/>
          </p:cNvGraphicFramePr>
          <p:nvPr/>
        </p:nvGraphicFramePr>
        <p:xfrm>
          <a:off x="2005013" y="2075180"/>
          <a:ext cx="2419350" cy="1844675"/>
        </p:xfrm>
        <a:graphic>
          <a:graphicData uri="http://schemas.openxmlformats.org/presentationml/2006/ole">
            <mc:AlternateContent xmlns:mc="http://schemas.openxmlformats.org/markup-compatibility/2006">
              <mc:Choice xmlns:v="urn:schemas-microsoft-com:vml" Requires="v">
                <p:oleObj spid="_x0000_s3168" name="" r:id="rId5" imgW="1638300" imgH="1244600" progId="Equation.3">
                  <p:embed/>
                </p:oleObj>
              </mc:Choice>
              <mc:Fallback>
                <p:oleObj name="" r:id="rId5" imgW="1638300" imgH="1244600" progId="Equation.3">
                  <p:embed/>
                  <p:pic>
                    <p:nvPicPr>
                      <p:cNvPr id="0" name="图片 3167"/>
                      <p:cNvPicPr/>
                      <p:nvPr/>
                    </p:nvPicPr>
                    <p:blipFill>
                      <a:blip r:embed="rId6"/>
                      <a:stretch>
                        <a:fillRect/>
                      </a:stretch>
                    </p:blipFill>
                    <p:spPr>
                      <a:xfrm>
                        <a:off x="2005013" y="2075180"/>
                        <a:ext cx="2419350" cy="1844675"/>
                      </a:xfrm>
                      <a:prstGeom prst="rect">
                        <a:avLst/>
                      </a:prstGeom>
                      <a:noFill/>
                      <a:ln w="38100">
                        <a:noFill/>
                        <a:miter/>
                      </a:ln>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0416"/>
                                        </p:tgtEl>
                                        <p:attrNameLst>
                                          <p:attrName>style.visibility</p:attrName>
                                        </p:attrNameLst>
                                      </p:cBhvr>
                                      <p:to>
                                        <p:strVal val="visible"/>
                                      </p:to>
                                    </p:set>
                                    <p:anim calcmode="lin" valueType="num">
                                      <p:cBhvr additive="base">
                                        <p:cTn id="7" dur="500" fill="hold"/>
                                        <p:tgtEl>
                                          <p:spTgt spid="60416"/>
                                        </p:tgtEl>
                                        <p:attrNameLst>
                                          <p:attrName>ppt_x</p:attrName>
                                        </p:attrNameLst>
                                      </p:cBhvr>
                                      <p:tavLst>
                                        <p:tav tm="0">
                                          <p:val>
                                            <p:strVal val="0-#ppt_w/2"/>
                                          </p:val>
                                        </p:tav>
                                        <p:tav tm="100000">
                                          <p:val>
                                            <p:strVal val="#ppt_x"/>
                                          </p:val>
                                        </p:tav>
                                      </p:tavLst>
                                    </p:anim>
                                    <p:anim calcmode="lin" valueType="num">
                                      <p:cBhvr additive="base">
                                        <p:cTn id="8" dur="500" fill="hold"/>
                                        <p:tgtEl>
                                          <p:spTgt spid="604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ox(ou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标题 2"/>
          <p:cNvSpPr>
            <a:spLocks noGrp="1"/>
          </p:cNvSpPr>
          <p:nvPr>
            <p:ph type="title"/>
          </p:nvPr>
        </p:nvSpPr>
        <p:spPr>
          <a:xfrm>
            <a:off x="500063" y="285750"/>
            <a:ext cx="8229600" cy="533400"/>
          </a:xfrm>
        </p:spPr>
        <p:txBody>
          <a:bodyPr vert="horz" wrap="square" lIns="91440" tIns="45720" rIns="91440" bIns="45720" anchor="ctr" anchorCtr="0"/>
          <a:p>
            <a:r>
              <a:rPr lang="zh-CN" altLang="zh-CN" sz="2800" b="1" kern="1200" dirty="0">
                <a:solidFill>
                  <a:srgbClr val="000066"/>
                </a:solidFill>
                <a:latin typeface="Times New Roman" panose="02020603050405020304" pitchFamily="18" charset="0"/>
                <a:ea typeface="楷体" panose="02010609060101010101" pitchFamily="49" charset="-122"/>
                <a:cs typeface="+mj-cs"/>
              </a:rPr>
              <a:t>二次</a:t>
            </a:r>
            <a:r>
              <a:rPr lang="en-US" altLang="zh-CN" sz="2800" b="1" kern="1200" dirty="0">
                <a:solidFill>
                  <a:srgbClr val="000066"/>
                </a:solidFill>
                <a:latin typeface="Times New Roman" panose="02020603050405020304" pitchFamily="18" charset="0"/>
                <a:ea typeface="楷体" panose="02010609060101010101" pitchFamily="49" charset="-122"/>
                <a:cs typeface="+mj-cs"/>
              </a:rPr>
              <a:t>B</a:t>
            </a:r>
            <a:r>
              <a:rPr lang="zh-CN" altLang="zh-CN" sz="2800" b="1" kern="1200" dirty="0">
                <a:solidFill>
                  <a:srgbClr val="000066"/>
                </a:solidFill>
                <a:latin typeface="Times New Roman" panose="02020603050405020304" pitchFamily="18" charset="0"/>
                <a:ea typeface="楷体" panose="02010609060101010101" pitchFamily="49" charset="-122"/>
                <a:cs typeface="+mj-cs"/>
              </a:rPr>
              <a:t>样条曲线</a:t>
            </a:r>
            <a:r>
              <a:rPr lang="zh-CN" altLang="en-US" sz="2800" b="1" kern="1200" dirty="0">
                <a:solidFill>
                  <a:srgbClr val="000066"/>
                </a:solidFill>
                <a:latin typeface="Times New Roman" panose="02020603050405020304" pitchFamily="18" charset="0"/>
                <a:ea typeface="楷体" panose="02010609060101010101" pitchFamily="49" charset="-122"/>
                <a:cs typeface="+mj-cs"/>
              </a:rPr>
              <a:t>性质</a:t>
            </a:r>
            <a:endParaRPr lang="zh-CN" altLang="en-US" sz="2800" b="1" kern="1200" dirty="0">
              <a:solidFill>
                <a:srgbClr val="000066"/>
              </a:solidFill>
              <a:latin typeface="Times New Roman" panose="02020603050405020304" pitchFamily="18" charset="0"/>
              <a:ea typeface="楷体" panose="02010609060101010101" pitchFamily="49" charset="-122"/>
              <a:cs typeface="+mj-cs"/>
            </a:endParaRPr>
          </a:p>
        </p:txBody>
      </p:sp>
      <p:sp>
        <p:nvSpPr>
          <p:cNvPr id="100354" name="内容占位符 3"/>
          <p:cNvSpPr>
            <a:spLocks noGrp="1"/>
          </p:cNvSpPr>
          <p:nvPr>
            <p:ph idx="1"/>
          </p:nvPr>
        </p:nvSpPr>
        <p:spPr>
          <a:xfrm>
            <a:off x="357188" y="1000125"/>
            <a:ext cx="8229600" cy="4832350"/>
          </a:xfrm>
        </p:spPr>
        <p:txBody>
          <a:bodyPr vert="horz" wrap="square" lIns="91440" tIns="45720" rIns="91440" bIns="45720" anchor="t" anchorCtr="0"/>
          <a:p>
            <a:pPr>
              <a:buFont typeface="Arial" panose="020B0604020202020204" pitchFamily="34" charset="0"/>
              <a:buNone/>
            </a:pPr>
            <a:r>
              <a:rPr lang="en-US" altLang="zh-CN" sz="2400" b="1" kern="1200" dirty="0">
                <a:solidFill>
                  <a:srgbClr val="000066"/>
                </a:solidFill>
                <a:latin typeface="Times New Roman" panose="02020603050405020304" pitchFamily="18" charset="0"/>
                <a:ea typeface="楷体" panose="02010609060101010101" pitchFamily="49" charset="-122"/>
                <a:cs typeface="+mn-cs"/>
              </a:rPr>
              <a:t>(1) </a:t>
            </a:r>
            <a:r>
              <a:rPr lang="zh-CN" altLang="en-US" sz="2400" b="1" kern="1200" dirty="0">
                <a:solidFill>
                  <a:srgbClr val="000066"/>
                </a:solidFill>
                <a:latin typeface="Times New Roman" panose="02020603050405020304" pitchFamily="18" charset="0"/>
                <a:ea typeface="楷体" panose="02010609060101010101" pitchFamily="49" charset="-122"/>
                <a:cs typeface="+mn-cs"/>
              </a:rPr>
              <a:t>端点位置</a:t>
            </a:r>
            <a:endParaRPr lang="en-US" altLang="zh-CN" sz="2400" b="1" kern="1200" dirty="0">
              <a:solidFill>
                <a:srgbClr val="000066"/>
              </a:solidFill>
              <a:latin typeface="Times New Roman" panose="02020603050405020304" pitchFamily="18" charset="0"/>
              <a:ea typeface="楷体" panose="02010609060101010101" pitchFamily="49" charset="-122"/>
              <a:cs typeface="+mn-cs"/>
            </a:endParaRPr>
          </a:p>
          <a:p>
            <a:pPr>
              <a:buFont typeface="Arial" panose="020B0604020202020204" pitchFamily="34" charset="0"/>
              <a:buNone/>
            </a:pPr>
            <a:r>
              <a:rPr lang="en-US" altLang="zh-CN" sz="2400" b="1" kern="1200" dirty="0">
                <a:latin typeface="Times New Roman" panose="02020603050405020304" pitchFamily="18" charset="0"/>
                <a:ea typeface="楷体" panose="02010609060101010101" pitchFamily="49" charset="-122"/>
                <a:cs typeface="+mn-cs"/>
              </a:rPr>
              <a:t> </a:t>
            </a:r>
            <a:r>
              <a:rPr lang="en-US" altLang="zh-CN" sz="2400" kern="1200" dirty="0">
                <a:latin typeface="Times New Roman" panose="02020603050405020304" pitchFamily="18" charset="0"/>
                <a:ea typeface="楷体" panose="02010609060101010101" pitchFamily="49" charset="-122"/>
                <a:cs typeface="+mn-cs"/>
              </a:rPr>
              <a:t>        </a:t>
            </a:r>
            <a:r>
              <a:rPr lang="en-US" altLang="zh-CN" sz="2400" i="1" kern="1200" dirty="0">
                <a:latin typeface="Times New Roman" panose="02020603050405020304" pitchFamily="18" charset="0"/>
                <a:ea typeface="楷体" panose="02010609060101010101" pitchFamily="49" charset="-122"/>
                <a:cs typeface="+mn-cs"/>
              </a:rPr>
              <a:t>Q</a:t>
            </a:r>
            <a:r>
              <a:rPr lang="en-US" altLang="zh-CN" sz="2400" kern="1200" dirty="0">
                <a:latin typeface="Times New Roman" panose="02020603050405020304" pitchFamily="18" charset="0"/>
                <a:ea typeface="楷体" panose="02010609060101010101" pitchFamily="49" charset="-122"/>
                <a:cs typeface="+mn-cs"/>
              </a:rPr>
              <a:t>(0)=(</a:t>
            </a:r>
            <a:r>
              <a:rPr lang="en-US" altLang="zh-CN" sz="2400" i="1" kern="1200" dirty="0">
                <a:latin typeface="Times New Roman" panose="02020603050405020304" pitchFamily="18" charset="0"/>
                <a:ea typeface="楷体" panose="02010609060101010101" pitchFamily="49" charset="-122"/>
                <a:cs typeface="+mn-cs"/>
              </a:rPr>
              <a:t>P</a:t>
            </a:r>
            <a:r>
              <a:rPr lang="en-US" altLang="zh-CN" sz="2400" kern="1200" baseline="-25000" dirty="0">
                <a:latin typeface="Times New Roman" panose="02020603050405020304" pitchFamily="18" charset="0"/>
                <a:ea typeface="楷体" panose="02010609060101010101" pitchFamily="49" charset="-122"/>
                <a:cs typeface="+mn-cs"/>
              </a:rPr>
              <a:t>0</a:t>
            </a:r>
            <a:r>
              <a:rPr lang="en-US" altLang="zh-CN" sz="2400" kern="1200" dirty="0">
                <a:latin typeface="Times New Roman" panose="02020603050405020304" pitchFamily="18" charset="0"/>
                <a:ea typeface="楷体" panose="02010609060101010101" pitchFamily="49" charset="-122"/>
                <a:cs typeface="+mn-cs"/>
              </a:rPr>
              <a:t>+</a:t>
            </a:r>
            <a:r>
              <a:rPr lang="en-US" altLang="zh-CN" sz="2400" i="1" kern="1200" dirty="0">
                <a:latin typeface="Times New Roman" panose="02020603050405020304" pitchFamily="18" charset="0"/>
                <a:ea typeface="楷体" panose="02010609060101010101" pitchFamily="49" charset="-122"/>
                <a:cs typeface="+mn-cs"/>
              </a:rPr>
              <a:t>P</a:t>
            </a:r>
            <a:r>
              <a:rPr lang="en-US" altLang="zh-CN" sz="2400" kern="1200" baseline="-25000" dirty="0">
                <a:latin typeface="Times New Roman" panose="02020603050405020304" pitchFamily="18" charset="0"/>
                <a:ea typeface="楷体" panose="02010609060101010101" pitchFamily="49" charset="-122"/>
                <a:cs typeface="+mn-cs"/>
              </a:rPr>
              <a:t>1</a:t>
            </a:r>
            <a:r>
              <a:rPr lang="en-US" altLang="zh-CN" sz="2400" kern="1200" dirty="0">
                <a:latin typeface="Times New Roman" panose="02020603050405020304" pitchFamily="18" charset="0"/>
                <a:ea typeface="楷体" panose="02010609060101010101" pitchFamily="49" charset="-122"/>
                <a:cs typeface="+mn-cs"/>
              </a:rPr>
              <a:t>)/2</a:t>
            </a:r>
            <a:endParaRPr lang="en-US" altLang="zh-CN" sz="2400" kern="1200" dirty="0">
              <a:latin typeface="Times New Roman" panose="02020603050405020304" pitchFamily="18" charset="0"/>
              <a:ea typeface="楷体" panose="02010609060101010101" pitchFamily="49" charset="-122"/>
              <a:cs typeface="+mn-cs"/>
            </a:endParaRPr>
          </a:p>
          <a:p>
            <a:pPr>
              <a:buFont typeface="Arial" panose="020B0604020202020204" pitchFamily="34" charset="0"/>
              <a:buNone/>
            </a:pPr>
            <a:r>
              <a:rPr lang="en-US" altLang="zh-CN" sz="2400" kern="1200" dirty="0">
                <a:latin typeface="Times New Roman" panose="02020603050405020304" pitchFamily="18" charset="0"/>
                <a:ea typeface="楷体" panose="02010609060101010101" pitchFamily="49" charset="-122"/>
                <a:cs typeface="+mn-cs"/>
              </a:rPr>
              <a:t>         </a:t>
            </a:r>
            <a:r>
              <a:rPr lang="en-US" altLang="zh-CN" sz="2400" i="1" kern="1200" dirty="0">
                <a:latin typeface="Times New Roman" panose="02020603050405020304" pitchFamily="18" charset="0"/>
                <a:ea typeface="楷体" panose="02010609060101010101" pitchFamily="49" charset="-122"/>
                <a:cs typeface="+mn-cs"/>
              </a:rPr>
              <a:t>Q</a:t>
            </a:r>
            <a:r>
              <a:rPr lang="en-US" altLang="zh-CN" sz="2400" kern="1200" dirty="0">
                <a:latin typeface="Times New Roman" panose="02020603050405020304" pitchFamily="18" charset="0"/>
                <a:ea typeface="楷体" panose="02010609060101010101" pitchFamily="49" charset="-122"/>
                <a:cs typeface="+mn-cs"/>
              </a:rPr>
              <a:t>(1)=(</a:t>
            </a:r>
            <a:r>
              <a:rPr lang="en-US" altLang="zh-CN" sz="2400" i="1" kern="1200" dirty="0">
                <a:latin typeface="Times New Roman" panose="02020603050405020304" pitchFamily="18" charset="0"/>
                <a:ea typeface="楷体" panose="02010609060101010101" pitchFamily="49" charset="-122"/>
                <a:cs typeface="+mn-cs"/>
              </a:rPr>
              <a:t>P</a:t>
            </a:r>
            <a:r>
              <a:rPr lang="en-US" altLang="zh-CN" sz="2400" kern="1200" baseline="-25000" dirty="0">
                <a:latin typeface="Times New Roman" panose="02020603050405020304" pitchFamily="18" charset="0"/>
                <a:ea typeface="楷体" panose="02010609060101010101" pitchFamily="49" charset="-122"/>
                <a:cs typeface="+mn-cs"/>
              </a:rPr>
              <a:t>1</a:t>
            </a:r>
            <a:r>
              <a:rPr lang="en-US" altLang="zh-CN" sz="2400" kern="1200" dirty="0">
                <a:latin typeface="Times New Roman" panose="02020603050405020304" pitchFamily="18" charset="0"/>
                <a:ea typeface="楷体" panose="02010609060101010101" pitchFamily="49" charset="-122"/>
                <a:cs typeface="+mn-cs"/>
              </a:rPr>
              <a:t>+</a:t>
            </a:r>
            <a:r>
              <a:rPr lang="en-US" altLang="zh-CN" sz="2400" i="1" kern="1200" dirty="0">
                <a:latin typeface="Times New Roman" panose="02020603050405020304" pitchFamily="18" charset="0"/>
                <a:ea typeface="楷体" panose="02010609060101010101" pitchFamily="49" charset="-122"/>
                <a:cs typeface="+mn-cs"/>
              </a:rPr>
              <a:t>P</a:t>
            </a:r>
            <a:r>
              <a:rPr lang="en-US" altLang="zh-CN" sz="2400" kern="1200" baseline="-25000" dirty="0">
                <a:latin typeface="Times New Roman" panose="02020603050405020304" pitchFamily="18" charset="0"/>
                <a:ea typeface="楷体" panose="02010609060101010101" pitchFamily="49" charset="-122"/>
                <a:cs typeface="+mn-cs"/>
              </a:rPr>
              <a:t>2</a:t>
            </a:r>
            <a:r>
              <a:rPr lang="en-US" altLang="zh-CN" sz="2400" kern="1200" dirty="0">
                <a:latin typeface="Times New Roman" panose="02020603050405020304" pitchFamily="18" charset="0"/>
                <a:ea typeface="楷体" panose="02010609060101010101" pitchFamily="49" charset="-122"/>
                <a:cs typeface="+mn-cs"/>
              </a:rPr>
              <a:t>)/2    </a:t>
            </a:r>
            <a:r>
              <a:rPr lang="zh-CN" altLang="en-US" sz="2400" b="1" kern="1200" dirty="0">
                <a:latin typeface="Times New Roman" panose="02020603050405020304" pitchFamily="18" charset="0"/>
                <a:ea typeface="楷体" panose="02010609060101010101" pitchFamily="49" charset="-122"/>
                <a:cs typeface="+mn-cs"/>
              </a:rPr>
              <a:t>起点在</a:t>
            </a:r>
            <a:r>
              <a:rPr lang="en-US" altLang="zh-CN" sz="2400" b="1" i="1" kern="1200" dirty="0">
                <a:latin typeface="Times New Roman" panose="02020603050405020304" pitchFamily="18" charset="0"/>
                <a:ea typeface="楷体" panose="02010609060101010101" pitchFamily="49" charset="-122"/>
                <a:cs typeface="+mn-cs"/>
              </a:rPr>
              <a:t>P</a:t>
            </a:r>
            <a:r>
              <a:rPr lang="en-US" altLang="zh-CN" sz="2400" b="1" kern="1200" baseline="-25000" dirty="0">
                <a:latin typeface="Times New Roman" panose="02020603050405020304" pitchFamily="18" charset="0"/>
                <a:ea typeface="楷体" panose="02010609060101010101" pitchFamily="49" charset="-122"/>
                <a:cs typeface="+mn-cs"/>
              </a:rPr>
              <a:t>0</a:t>
            </a:r>
            <a:r>
              <a:rPr lang="en-US" altLang="zh-CN" sz="2400" b="1" i="1" kern="1200" dirty="0">
                <a:latin typeface="Times New Roman" panose="02020603050405020304" pitchFamily="18" charset="0"/>
                <a:ea typeface="楷体" panose="02010609060101010101" pitchFamily="49" charset="-122"/>
                <a:cs typeface="+mn-cs"/>
              </a:rPr>
              <a:t>P</a:t>
            </a:r>
            <a:r>
              <a:rPr lang="en-US" altLang="zh-CN" sz="2400" b="1" kern="1200" baseline="-25000" dirty="0">
                <a:latin typeface="Times New Roman" panose="02020603050405020304" pitchFamily="18" charset="0"/>
                <a:ea typeface="楷体" panose="02010609060101010101" pitchFamily="49" charset="-122"/>
                <a:cs typeface="+mn-cs"/>
              </a:rPr>
              <a:t>1</a:t>
            </a:r>
            <a:r>
              <a:rPr lang="zh-CN" altLang="en-US" sz="2400" b="1" kern="1200" dirty="0">
                <a:latin typeface="Times New Roman" panose="02020603050405020304" pitchFamily="18" charset="0"/>
                <a:ea typeface="楷体" panose="02010609060101010101" pitchFamily="49" charset="-122"/>
                <a:cs typeface="+mn-cs"/>
              </a:rPr>
              <a:t>中点，终点在</a:t>
            </a:r>
            <a:r>
              <a:rPr lang="en-US" altLang="zh-CN" sz="2400" b="1" i="1" kern="1200" dirty="0">
                <a:latin typeface="Times New Roman" panose="02020603050405020304" pitchFamily="18" charset="0"/>
                <a:ea typeface="楷体" panose="02010609060101010101" pitchFamily="49" charset="-122"/>
                <a:cs typeface="+mn-cs"/>
              </a:rPr>
              <a:t>P</a:t>
            </a:r>
            <a:r>
              <a:rPr lang="en-US" altLang="zh-CN" sz="2400" b="1" kern="1200" baseline="-25000" dirty="0">
                <a:latin typeface="Times New Roman" panose="02020603050405020304" pitchFamily="18" charset="0"/>
                <a:ea typeface="楷体" panose="02010609060101010101" pitchFamily="49" charset="-122"/>
                <a:cs typeface="+mn-cs"/>
              </a:rPr>
              <a:t>1</a:t>
            </a:r>
            <a:r>
              <a:rPr lang="en-US" altLang="zh-CN" sz="2400" b="1" i="1" kern="1200" dirty="0">
                <a:latin typeface="Times New Roman" panose="02020603050405020304" pitchFamily="18" charset="0"/>
                <a:ea typeface="楷体" panose="02010609060101010101" pitchFamily="49" charset="-122"/>
                <a:cs typeface="+mn-cs"/>
              </a:rPr>
              <a:t>P</a:t>
            </a:r>
            <a:r>
              <a:rPr lang="en-US" altLang="zh-CN" sz="2400" b="1" kern="1200" baseline="-25000" dirty="0">
                <a:latin typeface="Times New Roman" panose="02020603050405020304" pitchFamily="18" charset="0"/>
                <a:ea typeface="楷体" panose="02010609060101010101" pitchFamily="49" charset="-122"/>
                <a:cs typeface="+mn-cs"/>
              </a:rPr>
              <a:t>2</a:t>
            </a:r>
            <a:r>
              <a:rPr lang="zh-CN" altLang="en-US" sz="2400" b="1" kern="1200" dirty="0">
                <a:latin typeface="Times New Roman" panose="02020603050405020304" pitchFamily="18" charset="0"/>
                <a:ea typeface="楷体" panose="02010609060101010101" pitchFamily="49" charset="-122"/>
                <a:cs typeface="+mn-cs"/>
              </a:rPr>
              <a:t>中点        </a:t>
            </a:r>
            <a:endParaRPr lang="en-US" altLang="zh-CN" sz="2400" b="1" kern="1200" dirty="0">
              <a:latin typeface="Times New Roman" panose="02020603050405020304" pitchFamily="18" charset="0"/>
              <a:ea typeface="楷体" panose="02010609060101010101" pitchFamily="49" charset="-122"/>
              <a:cs typeface="+mn-cs"/>
            </a:endParaRPr>
          </a:p>
          <a:p>
            <a:pPr>
              <a:buFont typeface="Arial" panose="020B0604020202020204" pitchFamily="34" charset="0"/>
              <a:buNone/>
            </a:pPr>
            <a:r>
              <a:rPr lang="en-US" altLang="zh-CN" sz="2400" b="1" kern="1200" dirty="0">
                <a:latin typeface="Times New Roman" panose="02020603050405020304" pitchFamily="18" charset="0"/>
                <a:ea typeface="楷体" panose="02010609060101010101" pitchFamily="49" charset="-122"/>
                <a:cs typeface="+mn-cs"/>
              </a:rPr>
              <a:t>(2) </a:t>
            </a:r>
            <a:r>
              <a:rPr lang="zh-CN" altLang="en-US" sz="2400" b="1" kern="1200" dirty="0">
                <a:latin typeface="Times New Roman" panose="02020603050405020304" pitchFamily="18" charset="0"/>
                <a:ea typeface="楷体" panose="02010609060101010101" pitchFamily="49" charset="-122"/>
                <a:cs typeface="+mn-cs"/>
              </a:rPr>
              <a:t>端点位置切矢量</a:t>
            </a:r>
            <a:endParaRPr lang="en-US" altLang="zh-CN" sz="2400" b="1" kern="1200" dirty="0">
              <a:latin typeface="Times New Roman" panose="02020603050405020304" pitchFamily="18" charset="0"/>
              <a:ea typeface="楷体" panose="02010609060101010101" pitchFamily="49" charset="-122"/>
              <a:cs typeface="+mn-cs"/>
            </a:endParaRPr>
          </a:p>
          <a:p>
            <a:pPr>
              <a:buFont typeface="Arial" panose="020B0604020202020204" pitchFamily="34" charset="0"/>
              <a:buNone/>
            </a:pPr>
            <a:r>
              <a:rPr lang="en-US" altLang="zh-CN" sz="2400" b="1" kern="1200" dirty="0">
                <a:latin typeface="Times New Roman" panose="02020603050405020304" pitchFamily="18" charset="0"/>
                <a:ea typeface="楷体" panose="02010609060101010101" pitchFamily="49" charset="-122"/>
                <a:cs typeface="+mn-cs"/>
              </a:rPr>
              <a:t> </a:t>
            </a:r>
            <a:r>
              <a:rPr lang="en-US" altLang="zh-CN" sz="2400" kern="1200" dirty="0">
                <a:latin typeface="Times New Roman" panose="02020603050405020304" pitchFamily="18" charset="0"/>
                <a:ea typeface="楷体" panose="02010609060101010101" pitchFamily="49" charset="-122"/>
                <a:cs typeface="+mn-cs"/>
              </a:rPr>
              <a:t>       </a:t>
            </a:r>
            <a:r>
              <a:rPr lang="en-US" altLang="zh-CN" sz="2400" i="1" kern="1200" dirty="0">
                <a:latin typeface="Times New Roman" panose="02020603050405020304" pitchFamily="18" charset="0"/>
                <a:ea typeface="楷体" panose="02010609060101010101" pitchFamily="49" charset="-122"/>
                <a:cs typeface="+mn-cs"/>
              </a:rPr>
              <a:t>Q</a:t>
            </a:r>
            <a:r>
              <a:rPr lang="en-US" altLang="zh-CN" sz="2400" kern="1200" dirty="0">
                <a:latin typeface="Times New Roman" panose="02020603050405020304" pitchFamily="18" charset="0"/>
                <a:ea typeface="楷体" panose="02010609060101010101" pitchFamily="49" charset="-122"/>
                <a:cs typeface="+mn-cs"/>
              </a:rPr>
              <a:t>’(0)=</a:t>
            </a:r>
            <a:r>
              <a:rPr lang="en-US" altLang="zh-CN" sz="2400" i="1" kern="1200" dirty="0">
                <a:latin typeface="Times New Roman" panose="02020603050405020304" pitchFamily="18" charset="0"/>
                <a:ea typeface="楷体" panose="02010609060101010101" pitchFamily="49" charset="-122"/>
                <a:cs typeface="+mn-cs"/>
              </a:rPr>
              <a:t>P</a:t>
            </a:r>
            <a:r>
              <a:rPr lang="en-US" altLang="zh-CN" sz="2400" kern="1200" baseline="-25000" dirty="0">
                <a:latin typeface="Times New Roman" panose="02020603050405020304" pitchFamily="18" charset="0"/>
                <a:ea typeface="楷体" panose="02010609060101010101" pitchFamily="49" charset="-122"/>
                <a:cs typeface="+mn-cs"/>
              </a:rPr>
              <a:t>1</a:t>
            </a:r>
            <a:r>
              <a:rPr lang="en-US" altLang="zh-CN" sz="2400" kern="1200" dirty="0">
                <a:latin typeface="Times New Roman" panose="02020603050405020304" pitchFamily="18" charset="0"/>
                <a:ea typeface="楷体" panose="02010609060101010101" pitchFamily="49" charset="-122"/>
                <a:cs typeface="+mn-cs"/>
              </a:rPr>
              <a:t>-</a:t>
            </a:r>
            <a:r>
              <a:rPr lang="en-US" altLang="zh-CN" sz="2400" i="1" kern="1200" dirty="0">
                <a:latin typeface="Times New Roman" panose="02020603050405020304" pitchFamily="18" charset="0"/>
                <a:ea typeface="楷体" panose="02010609060101010101" pitchFamily="49" charset="-122"/>
                <a:cs typeface="+mn-cs"/>
              </a:rPr>
              <a:t>P</a:t>
            </a:r>
            <a:r>
              <a:rPr lang="en-US" altLang="zh-CN" sz="2400" kern="1200" baseline="-25000" dirty="0">
                <a:latin typeface="Times New Roman" panose="02020603050405020304" pitchFamily="18" charset="0"/>
                <a:ea typeface="楷体" panose="02010609060101010101" pitchFamily="49" charset="-122"/>
                <a:cs typeface="+mn-cs"/>
              </a:rPr>
              <a:t>0</a:t>
            </a:r>
            <a:endParaRPr lang="en-US" altLang="zh-CN" sz="2400" kern="1200" baseline="-25000" dirty="0">
              <a:latin typeface="Times New Roman" panose="02020603050405020304" pitchFamily="18" charset="0"/>
              <a:ea typeface="楷体" panose="02010609060101010101" pitchFamily="49" charset="-122"/>
              <a:cs typeface="+mn-cs"/>
            </a:endParaRPr>
          </a:p>
          <a:p>
            <a:pPr>
              <a:buFont typeface="Arial" panose="020B0604020202020204" pitchFamily="34" charset="0"/>
              <a:buNone/>
            </a:pPr>
            <a:r>
              <a:rPr lang="en-US" altLang="zh-CN" sz="2400" kern="1200" dirty="0">
                <a:latin typeface="Times New Roman" panose="02020603050405020304" pitchFamily="18" charset="0"/>
                <a:ea typeface="楷体" panose="02010609060101010101" pitchFamily="49" charset="-122"/>
                <a:cs typeface="+mn-cs"/>
              </a:rPr>
              <a:t>        </a:t>
            </a:r>
            <a:r>
              <a:rPr lang="en-US" altLang="zh-CN" sz="2400" i="1" kern="1200" dirty="0">
                <a:latin typeface="Times New Roman" panose="02020603050405020304" pitchFamily="18" charset="0"/>
                <a:ea typeface="楷体" panose="02010609060101010101" pitchFamily="49" charset="-122"/>
                <a:cs typeface="+mn-cs"/>
              </a:rPr>
              <a:t>Q</a:t>
            </a:r>
            <a:r>
              <a:rPr lang="en-US" altLang="zh-CN" sz="2400" kern="1200" dirty="0">
                <a:latin typeface="Times New Roman" panose="02020603050405020304" pitchFamily="18" charset="0"/>
                <a:ea typeface="楷体" panose="02010609060101010101" pitchFamily="49" charset="-122"/>
                <a:cs typeface="+mn-cs"/>
              </a:rPr>
              <a:t>’(1)=</a:t>
            </a:r>
            <a:r>
              <a:rPr lang="en-US" altLang="zh-CN" sz="2400" i="1" kern="1200" dirty="0">
                <a:latin typeface="Times New Roman" panose="02020603050405020304" pitchFamily="18" charset="0"/>
                <a:ea typeface="楷体" panose="02010609060101010101" pitchFamily="49" charset="-122"/>
                <a:cs typeface="+mn-cs"/>
              </a:rPr>
              <a:t>P</a:t>
            </a:r>
            <a:r>
              <a:rPr lang="en-US" altLang="zh-CN" sz="2400" kern="1200" baseline="-25000" dirty="0">
                <a:latin typeface="Times New Roman" panose="02020603050405020304" pitchFamily="18" charset="0"/>
                <a:ea typeface="楷体" panose="02010609060101010101" pitchFamily="49" charset="-122"/>
                <a:cs typeface="+mn-cs"/>
              </a:rPr>
              <a:t>2</a:t>
            </a:r>
            <a:r>
              <a:rPr lang="en-US" altLang="zh-CN" sz="2400" kern="1200" dirty="0">
                <a:latin typeface="Times New Roman" panose="02020603050405020304" pitchFamily="18" charset="0"/>
                <a:ea typeface="楷体" panose="02010609060101010101" pitchFamily="49" charset="-122"/>
                <a:cs typeface="+mn-cs"/>
              </a:rPr>
              <a:t>-</a:t>
            </a:r>
            <a:r>
              <a:rPr lang="en-US" altLang="zh-CN" sz="2400" i="1" kern="1200" dirty="0">
                <a:latin typeface="Times New Roman" panose="02020603050405020304" pitchFamily="18" charset="0"/>
                <a:ea typeface="楷体" panose="02010609060101010101" pitchFamily="49" charset="-122"/>
                <a:cs typeface="+mn-cs"/>
              </a:rPr>
              <a:t>P</a:t>
            </a:r>
            <a:r>
              <a:rPr lang="en-US" altLang="zh-CN" sz="2400" kern="1200" baseline="-25000" dirty="0">
                <a:latin typeface="Times New Roman" panose="02020603050405020304" pitchFamily="18" charset="0"/>
                <a:ea typeface="楷体" panose="02010609060101010101" pitchFamily="49" charset="-122"/>
                <a:cs typeface="+mn-cs"/>
              </a:rPr>
              <a:t>1</a:t>
            </a:r>
            <a:endParaRPr lang="en-US" altLang="zh-CN" sz="2400" kern="1200" baseline="-25000" dirty="0">
              <a:latin typeface="Times New Roman" panose="02020603050405020304" pitchFamily="18" charset="0"/>
              <a:ea typeface="楷体" panose="02010609060101010101" pitchFamily="49" charset="-122"/>
              <a:cs typeface="+mn-cs"/>
            </a:endParaRPr>
          </a:p>
          <a:p>
            <a:pPr>
              <a:buFont typeface="Arial" panose="020B0604020202020204" pitchFamily="34" charset="0"/>
              <a:buNone/>
            </a:pPr>
            <a:r>
              <a:rPr lang="en-US" altLang="zh-CN" sz="2400" b="1" kern="1200" dirty="0">
                <a:latin typeface="Times New Roman" panose="02020603050405020304" pitchFamily="18" charset="0"/>
                <a:ea typeface="楷体" panose="02010609060101010101" pitchFamily="49" charset="-122"/>
                <a:cs typeface="+mn-cs"/>
              </a:rPr>
              <a:t>(3)</a:t>
            </a:r>
            <a:r>
              <a:rPr lang="zh-CN" altLang="en-US" sz="2400" b="1" kern="1200" dirty="0">
                <a:latin typeface="Times New Roman" panose="02020603050405020304" pitchFamily="18" charset="0"/>
                <a:ea typeface="楷体" panose="02010609060101010101" pitchFamily="49" charset="-122"/>
                <a:cs typeface="+mn-cs"/>
              </a:rPr>
              <a:t>自动保持光滑连接 </a:t>
            </a:r>
            <a:r>
              <a:rPr lang="en-US" altLang="zh-CN" sz="2400" b="1" kern="1200" dirty="0">
                <a:latin typeface="Times New Roman" panose="02020603050405020304" pitchFamily="18" charset="0"/>
                <a:ea typeface="楷体" panose="02010609060101010101" pitchFamily="49" charset="-122"/>
                <a:cs typeface="+mn-cs"/>
              </a:rPr>
              <a:t>C</a:t>
            </a:r>
            <a:r>
              <a:rPr lang="en-US" altLang="zh-CN" sz="2400" b="1" kern="1200" baseline="30000" dirty="0">
                <a:latin typeface="Times New Roman" panose="02020603050405020304" pitchFamily="18" charset="0"/>
                <a:ea typeface="楷体" panose="02010609060101010101" pitchFamily="49" charset="-122"/>
                <a:cs typeface="+mn-cs"/>
              </a:rPr>
              <a:t>1</a:t>
            </a:r>
            <a:r>
              <a:rPr lang="zh-CN" altLang="en-US" sz="2400" b="1" kern="1200" dirty="0">
                <a:latin typeface="Times New Roman" panose="02020603050405020304" pitchFamily="18" charset="0"/>
                <a:ea typeface="楷体" panose="02010609060101010101" pitchFamily="49" charset="-122"/>
                <a:cs typeface="+mn-cs"/>
              </a:rPr>
              <a:t>连续</a:t>
            </a:r>
            <a:r>
              <a:rPr lang="en-US" altLang="zh-CN" sz="2400" b="1" kern="1200" dirty="0">
                <a:latin typeface="Times New Roman" panose="02020603050405020304" pitchFamily="18" charset="0"/>
                <a:ea typeface="楷体" panose="02010609060101010101" pitchFamily="49" charset="-122"/>
                <a:cs typeface="+mn-cs"/>
              </a:rPr>
              <a:t>:</a:t>
            </a:r>
            <a:r>
              <a:rPr lang="zh-CN" altLang="en-US" sz="2400" b="1" kern="1200" dirty="0">
                <a:latin typeface="Times New Roman" panose="02020603050405020304" pitchFamily="18" charset="0"/>
                <a:ea typeface="楷体" panose="02010609060101010101" pitchFamily="49" charset="-122"/>
                <a:cs typeface="+mn-cs"/>
              </a:rPr>
              <a:t>每在控制点序列中添加一个点都会生成一段B样条曲线，且与原曲线保持C</a:t>
            </a:r>
            <a:r>
              <a:rPr lang="zh-CN" altLang="en-US" sz="2400" b="1" kern="1200" baseline="30000" dirty="0">
                <a:latin typeface="Times New Roman" panose="02020603050405020304" pitchFamily="18" charset="0"/>
                <a:ea typeface="楷体" panose="02010609060101010101" pitchFamily="49" charset="-122"/>
                <a:cs typeface="+mn-cs"/>
              </a:rPr>
              <a:t>1</a:t>
            </a:r>
            <a:r>
              <a:rPr lang="zh-CN" altLang="en-US" sz="2400" b="1" kern="1200" dirty="0">
                <a:latin typeface="Times New Roman" panose="02020603050405020304" pitchFamily="18" charset="0"/>
                <a:ea typeface="楷体" panose="02010609060101010101" pitchFamily="49" charset="-122"/>
                <a:cs typeface="+mn-cs"/>
              </a:rPr>
              <a:t>连续</a:t>
            </a:r>
            <a:endParaRPr lang="en-US" altLang="zh-CN" sz="2400" b="1" kern="1200" dirty="0">
              <a:latin typeface="Times New Roman" panose="02020603050405020304" pitchFamily="18" charset="0"/>
              <a:ea typeface="楷体" panose="02010609060101010101" pitchFamily="49" charset="-122"/>
              <a:cs typeface="+mn-cs"/>
            </a:endParaRPr>
          </a:p>
          <a:p>
            <a:pPr>
              <a:buFont typeface="Arial" panose="020B0604020202020204" pitchFamily="34" charset="0"/>
              <a:buNone/>
            </a:pPr>
            <a:r>
              <a:rPr lang="en-US" altLang="zh-CN" sz="2400" b="1" kern="1200" dirty="0">
                <a:latin typeface="Times New Roman" panose="02020603050405020304" pitchFamily="18" charset="0"/>
                <a:ea typeface="楷体" panose="02010609060101010101" pitchFamily="49" charset="-122"/>
                <a:cs typeface="+mn-cs"/>
              </a:rPr>
              <a:t>(4)</a:t>
            </a:r>
            <a:r>
              <a:rPr lang="zh-CN" altLang="en-US" sz="2400" b="1" kern="1200" dirty="0">
                <a:latin typeface="Times New Roman" panose="02020603050405020304" pitchFamily="18" charset="0"/>
                <a:ea typeface="楷体" panose="02010609060101010101" pitchFamily="49" charset="-122"/>
                <a:cs typeface="+mn-cs"/>
              </a:rPr>
              <a:t>局部性：每一段二次</a:t>
            </a:r>
            <a:r>
              <a:rPr lang="en-US" altLang="zh-CN" sz="2400" b="1" kern="1200" dirty="0">
                <a:latin typeface="Times New Roman" panose="02020603050405020304" pitchFamily="18" charset="0"/>
                <a:ea typeface="楷体" panose="02010609060101010101" pitchFamily="49" charset="-122"/>
                <a:cs typeface="+mn-cs"/>
              </a:rPr>
              <a:t>B</a:t>
            </a:r>
            <a:r>
              <a:rPr lang="zh-CN" altLang="en-US" sz="2400" b="1" kern="1200" dirty="0">
                <a:latin typeface="Times New Roman" panose="02020603050405020304" pitchFamily="18" charset="0"/>
                <a:ea typeface="楷体" panose="02010609060101010101" pitchFamily="49" charset="-122"/>
                <a:cs typeface="+mn-cs"/>
              </a:rPr>
              <a:t>样条曲线受</a:t>
            </a:r>
            <a:r>
              <a:rPr lang="zh-CN" altLang="en-US" sz="2400" b="1" kern="1200" dirty="0">
                <a:solidFill>
                  <a:srgbClr val="FF0000"/>
                </a:solidFill>
                <a:latin typeface="Times New Roman" panose="02020603050405020304" pitchFamily="18" charset="0"/>
                <a:ea typeface="楷体" panose="02010609060101010101" pitchFamily="49" charset="-122"/>
                <a:cs typeface="+mn-cs"/>
              </a:rPr>
              <a:t>三</a:t>
            </a:r>
            <a:r>
              <a:rPr lang="zh-CN" altLang="en-US" sz="2400" b="1" kern="1200" dirty="0">
                <a:latin typeface="Times New Roman" panose="02020603050405020304" pitchFamily="18" charset="0"/>
                <a:ea typeface="楷体" panose="02010609060101010101" pitchFamily="49" charset="-122"/>
                <a:cs typeface="+mn-cs"/>
              </a:rPr>
              <a:t>个控制点的影响，修改一个控制点的位置只影响</a:t>
            </a:r>
            <a:r>
              <a:rPr lang="zh-CN" altLang="en-US" sz="2400" b="1" kern="1200" dirty="0">
                <a:solidFill>
                  <a:srgbClr val="FF0000"/>
                </a:solidFill>
                <a:latin typeface="Times New Roman" panose="02020603050405020304" pitchFamily="18" charset="0"/>
                <a:ea typeface="楷体" panose="02010609060101010101" pitchFamily="49" charset="-122"/>
                <a:cs typeface="+mn-cs"/>
              </a:rPr>
              <a:t>三</a:t>
            </a:r>
            <a:r>
              <a:rPr lang="zh-CN" altLang="en-US" sz="2400" b="1" kern="1200" dirty="0">
                <a:latin typeface="Times New Roman" panose="02020603050405020304" pitchFamily="18" charset="0"/>
                <a:ea typeface="楷体" panose="02010609060101010101" pitchFamily="49" charset="-122"/>
                <a:cs typeface="+mn-cs"/>
              </a:rPr>
              <a:t>条曲线的形状</a:t>
            </a:r>
            <a:endParaRPr lang="en-US" altLang="zh-CN" sz="2400" b="1" kern="1200" dirty="0">
              <a:latin typeface="Times New Roman" panose="02020603050405020304" pitchFamily="18" charset="0"/>
              <a:ea typeface="楷体" panose="02010609060101010101" pitchFamily="49" charset="-122"/>
              <a:cs typeface="+mn-cs"/>
            </a:endParaRPr>
          </a:p>
          <a:p>
            <a:pPr>
              <a:buFont typeface="Arial" panose="020B0604020202020204" pitchFamily="34" charset="0"/>
              <a:buNone/>
            </a:pPr>
            <a:r>
              <a:rPr lang="en-US" altLang="zh-CN" sz="2400" b="1" kern="1200" dirty="0">
                <a:latin typeface="Times New Roman" panose="02020603050405020304" pitchFamily="18" charset="0"/>
                <a:ea typeface="楷体" panose="02010609060101010101" pitchFamily="49" charset="-122"/>
                <a:cs typeface="+mn-cs"/>
              </a:rPr>
              <a:t>(5)</a:t>
            </a:r>
            <a:r>
              <a:rPr lang="zh-CN" altLang="en-US" sz="2400" b="1" kern="1200" dirty="0">
                <a:latin typeface="Times New Roman" panose="02020603050405020304" pitchFamily="18" charset="0"/>
                <a:ea typeface="楷体" panose="02010609060101010101" pitchFamily="49" charset="-122"/>
                <a:cs typeface="+mn-cs"/>
              </a:rPr>
              <a:t>凸包性</a:t>
            </a:r>
            <a:endParaRPr lang="en-US" altLang="zh-CN" sz="2400" b="1" kern="1200" dirty="0">
              <a:latin typeface="Times New Roman" panose="02020603050405020304" pitchFamily="18" charset="0"/>
              <a:ea typeface="楷体" panose="02010609060101010101" pitchFamily="49" charset="-122"/>
              <a:cs typeface="+mn-cs"/>
            </a:endParaRPr>
          </a:p>
          <a:p>
            <a:pPr>
              <a:buFont typeface="Arial" panose="020B0604020202020204" pitchFamily="34" charset="0"/>
              <a:buNone/>
            </a:pPr>
            <a:endParaRPr lang="zh-CN" altLang="en-US" b="1" kern="1200" dirty="0">
              <a:latin typeface="楷体" panose="02010609060101010101" pitchFamily="49" charset="-122"/>
              <a:ea typeface="楷体" panose="02010609060101010101" pitchFamily="49" charset="-122"/>
              <a:cs typeface="+mn-cs"/>
            </a:endParaRPr>
          </a:p>
        </p:txBody>
      </p:sp>
      <p:pic>
        <p:nvPicPr>
          <p:cNvPr id="100355" name="Picture 17" descr="a"/>
          <p:cNvPicPr>
            <a:picLocks noChangeAspect="1"/>
          </p:cNvPicPr>
          <p:nvPr/>
        </p:nvPicPr>
        <p:blipFill>
          <a:blip r:embed="rId1"/>
          <a:stretch>
            <a:fillRect/>
          </a:stretch>
        </p:blipFill>
        <p:spPr>
          <a:xfrm>
            <a:off x="2500313" y="5286375"/>
            <a:ext cx="2603500" cy="1362075"/>
          </a:xfrm>
          <a:prstGeom prst="rect">
            <a:avLst/>
          </a:prstGeom>
          <a:noFill/>
          <a:ln w="9525">
            <a:noFill/>
          </a:ln>
        </p:spPr>
      </p:pic>
      <p:pic>
        <p:nvPicPr>
          <p:cNvPr id="100356" name="Picture 16" descr="b"/>
          <p:cNvPicPr>
            <a:picLocks noChangeAspect="1"/>
          </p:cNvPicPr>
          <p:nvPr/>
        </p:nvPicPr>
        <p:blipFill>
          <a:blip r:embed="rId2"/>
          <a:stretch>
            <a:fillRect/>
          </a:stretch>
        </p:blipFill>
        <p:spPr>
          <a:xfrm>
            <a:off x="5715000" y="5418138"/>
            <a:ext cx="2571750" cy="1168400"/>
          </a:xfrm>
          <a:prstGeom prst="rect">
            <a:avLst/>
          </a:prstGeom>
          <a:noFill/>
          <a:ln w="9525">
            <a:noFill/>
          </a:ln>
        </p:spPr>
      </p:pic>
    </p:spTree>
  </p:cSld>
  <p:clrMapOvr>
    <a:masterClrMapping/>
  </p:clrMapOvr>
  <p:transition>
    <p:rand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Rectangle 3"/>
          <p:cNvSpPr>
            <a:spLocks noGrp="1"/>
          </p:cNvSpPr>
          <p:nvPr>
            <p:ph idx="1"/>
          </p:nvPr>
        </p:nvSpPr>
        <p:spPr>
          <a:xfrm>
            <a:off x="457200" y="390525"/>
            <a:ext cx="8229600" cy="5735638"/>
          </a:xfrm>
        </p:spPr>
        <p:txBody>
          <a:bodyPr vert="horz" wrap="square" lIns="91440" tIns="45720" rIns="91440" bIns="45720" numCol="1" anchor="t" anchorCtr="0" compatLnSpc="1"/>
          <a:lstStyle/>
          <a:p>
            <a:pPr marL="0" marR="0" lvl="0" indent="0" algn="l" defTabSz="914400" rtl="0" eaLnBrk="0" fontAlgn="base" latinLnBrk="0" hangingPunct="0">
              <a:lnSpc>
                <a:spcPct val="150000"/>
              </a:lnSpc>
              <a:spcBef>
                <a:spcPct val="20000"/>
              </a:spcBef>
              <a:spcAft>
                <a:spcPct val="0"/>
              </a:spcAft>
              <a:buClrTx/>
              <a:buSzTx/>
              <a:buFont typeface="Arial" panose="020B0604020202020204" pitchFamily="34" charset="0"/>
              <a:buNone/>
              <a:defRPr/>
            </a:pP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3.</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三次</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B</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rPr>
              <a:t>样条曲线</a:t>
            </a:r>
            <a:endPar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sym typeface="+mn-ea"/>
              </a:rPr>
              <a:t>分段三次</a:t>
            </a:r>
            <a:r>
              <a:rPr kumimoji="0" lang="en-US" altLang="zh-CN"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sym typeface="+mn-ea"/>
              </a:rPr>
              <a:t>B</a:t>
            </a:r>
            <a:r>
              <a:rPr kumimoji="0" lang="zh-CN" altLang="en-US"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sym typeface="+mn-ea"/>
              </a:rPr>
              <a:t>样条曲线由相邻四个顶点定义</a:t>
            </a:r>
            <a:endPar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p:txBody>
      </p:sp>
      <p:graphicFrame>
        <p:nvGraphicFramePr>
          <p:cNvPr id="101378" name="Object 4"/>
          <p:cNvGraphicFramePr/>
          <p:nvPr/>
        </p:nvGraphicFramePr>
        <p:xfrm>
          <a:off x="500063" y="1714342"/>
          <a:ext cx="5727700" cy="4523105"/>
        </p:xfrm>
        <a:graphic>
          <a:graphicData uri="http://schemas.openxmlformats.org/presentationml/2006/ole">
            <mc:AlternateContent xmlns:mc="http://schemas.openxmlformats.org/markup-compatibility/2006">
              <mc:Choice xmlns:v="urn:schemas-microsoft-com:vml" Requires="v">
                <p:oleObj spid="_x0000_s3166" name="" r:id="rId1" imgW="2984500" imgH="2451100" progId="Equation.3">
                  <p:embed/>
                </p:oleObj>
              </mc:Choice>
              <mc:Fallback>
                <p:oleObj name="" r:id="rId1" imgW="2984500" imgH="2451100" progId="Equation.3">
                  <p:embed/>
                  <p:pic>
                    <p:nvPicPr>
                      <p:cNvPr id="0" name="图片 3165"/>
                      <p:cNvPicPr/>
                      <p:nvPr/>
                    </p:nvPicPr>
                    <p:blipFill>
                      <a:blip r:embed="rId2"/>
                      <a:stretch>
                        <a:fillRect/>
                      </a:stretch>
                    </p:blipFill>
                    <p:spPr>
                      <a:xfrm>
                        <a:off x="500063" y="1714342"/>
                        <a:ext cx="5727700" cy="4523105"/>
                      </a:xfrm>
                      <a:prstGeom prst="rect">
                        <a:avLst/>
                      </a:prstGeom>
                      <a:noFill/>
                      <a:ln w="38100">
                        <a:noFill/>
                        <a:miter/>
                      </a:ln>
                    </p:spPr>
                  </p:pic>
                </p:oleObj>
              </mc:Fallback>
            </mc:AlternateContent>
          </a:graphicData>
        </a:graphic>
      </p:graphicFrame>
      <p:graphicFrame>
        <p:nvGraphicFramePr>
          <p:cNvPr id="101379" name="Object 7"/>
          <p:cNvGraphicFramePr/>
          <p:nvPr/>
        </p:nvGraphicFramePr>
        <p:xfrm>
          <a:off x="4286250" y="1571625"/>
          <a:ext cx="3155950" cy="460375"/>
        </p:xfrm>
        <a:graphic>
          <a:graphicData uri="http://schemas.openxmlformats.org/presentationml/2006/ole">
            <mc:AlternateContent xmlns:mc="http://schemas.openxmlformats.org/markup-compatibility/2006">
              <mc:Choice xmlns:v="urn:schemas-microsoft-com:vml" Requires="v">
                <p:oleObj spid="_x0000_s3169" name="" r:id="rId3" imgW="1371600" imgH="203200" progId="Equation.3">
                  <p:embed/>
                </p:oleObj>
              </mc:Choice>
              <mc:Fallback>
                <p:oleObj name="" r:id="rId3" imgW="1371600" imgH="203200" progId="Equation.3">
                  <p:embed/>
                  <p:pic>
                    <p:nvPicPr>
                      <p:cNvPr id="0" name="图片 3168"/>
                      <p:cNvPicPr/>
                      <p:nvPr/>
                    </p:nvPicPr>
                    <p:blipFill>
                      <a:blip r:embed="rId4"/>
                      <a:stretch>
                        <a:fillRect/>
                      </a:stretch>
                    </p:blipFill>
                    <p:spPr>
                      <a:xfrm>
                        <a:off x="4286250" y="1571625"/>
                        <a:ext cx="3155950" cy="460375"/>
                      </a:xfrm>
                      <a:prstGeom prst="rect">
                        <a:avLst/>
                      </a:prstGeom>
                      <a:noFill/>
                      <a:ln w="38100">
                        <a:noFill/>
                        <a:miter/>
                      </a:ln>
                    </p:spPr>
                  </p:pic>
                </p:oleObj>
              </mc:Fallback>
            </mc:AlternateContent>
          </a:graphicData>
        </a:graphic>
      </p:graphicFrame>
      <p:sp>
        <p:nvSpPr>
          <p:cNvPr id="3" name="线形标注 2 2"/>
          <p:cNvSpPr/>
          <p:nvPr/>
        </p:nvSpPr>
        <p:spPr>
          <a:xfrm>
            <a:off x="5147945" y="3429000"/>
            <a:ext cx="2664460" cy="504190"/>
          </a:xfrm>
          <a:prstGeom prst="borderCallout2">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b="0">
                <a:solidFill>
                  <a:srgbClr val="FF0000"/>
                </a:solidFill>
                <a:latin typeface="华文楷体" panose="02010600040101010101" pitchFamily="2" charset="-122"/>
                <a:ea typeface="华文楷体" panose="02010600040101010101" pitchFamily="2" charset="-122"/>
              </a:rPr>
              <a:t>P202  </a:t>
            </a:r>
            <a:r>
              <a:rPr lang="zh-CN" altLang="en-US" sz="2400" b="0">
                <a:solidFill>
                  <a:srgbClr val="FF0000"/>
                </a:solidFill>
                <a:latin typeface="华文楷体" panose="02010600040101010101" pitchFamily="2" charset="-122"/>
                <a:ea typeface="华文楷体" panose="02010600040101010101" pitchFamily="2" charset="-122"/>
              </a:rPr>
              <a:t>更正！</a:t>
            </a:r>
            <a:endParaRPr lang="zh-CN" altLang="en-US" sz="2400" b="0">
              <a:solidFill>
                <a:srgbClr val="FF0000"/>
              </a:solidFill>
              <a:latin typeface="华文楷体" panose="02010600040101010101" pitchFamily="2" charset="-122"/>
              <a:ea typeface="华文楷体" panose="02010600040101010101" pitchFamily="2" charset="-122"/>
            </a:endParaRPr>
          </a:p>
        </p:txBody>
      </p:sp>
      <p:sp>
        <p:nvSpPr>
          <p:cNvPr id="4" name="椭圆 3"/>
          <p:cNvSpPr/>
          <p:nvPr/>
        </p:nvSpPr>
        <p:spPr>
          <a:xfrm>
            <a:off x="2771775" y="3861435"/>
            <a:ext cx="441325" cy="503555"/>
          </a:xfrm>
          <a:prstGeom prst="ellipse">
            <a:avLst/>
          </a:pr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rand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idx="1"/>
          </p:nvPr>
        </p:nvSpPr>
        <p:spPr>
          <a:xfrm>
            <a:off x="285750" y="285750"/>
            <a:ext cx="8534400" cy="584041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3.</a:t>
            </a: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三次</a:t>
            </a:r>
            <a:r>
              <a:rPr kumimoji="0" lang="en-US" altLang="zh-CN"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B</a:t>
            </a:r>
            <a:r>
              <a:rPr kumimoji="0" lang="zh-CN" altLang="en-US" sz="24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rPr>
              <a:t>样条曲</a:t>
            </a:r>
            <a:r>
              <a:rPr kumimoji="0" lang="zh-CN" altLang="en-US" sz="24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线</a:t>
            </a:r>
            <a:endParaRPr kumimoji="0" lang="zh-CN" altLang="en-US" sz="24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342900" algn="just" defTabSz="914400" rtl="0" eaLnBrk="0" fontAlgn="base" latinLnBrk="0" hangingPunct="0">
              <a:lnSpc>
                <a:spcPct val="100000"/>
              </a:lnSpc>
              <a:spcBef>
                <a:spcPts val="0"/>
              </a:spcBef>
              <a:spcAft>
                <a:spcPct val="0"/>
              </a:spcAft>
              <a:buClrTx/>
              <a:buSzTx/>
              <a:buFont typeface="Arial" panose="020B0604020202020204" pitchFamily="34" charset="0"/>
              <a:buNone/>
              <a:defRPr/>
            </a:pPr>
            <a:r>
              <a:rPr kumimoji="0" lang="zh-CN" altLang="en-US" sz="3600" b="1" i="0" u="none" strike="noStrike" kern="1200" cap="none" spc="0" normalizeH="0" baseline="0" noProof="0" dirty="0" smtClean="0">
                <a:ln>
                  <a:noFill/>
                </a:ln>
                <a:solidFill>
                  <a:schemeClr val="tx2">
                    <a:lumMod val="50000"/>
                  </a:schemeClr>
                </a:solidFill>
                <a:effectLst/>
                <a:uLnTx/>
                <a:uFillTx/>
                <a:latin typeface="华文楷体" panose="02010600040101010101" pitchFamily="2" charset="-122"/>
                <a:ea typeface="华文楷体" panose="02010600040101010101" pitchFamily="2" charset="-122"/>
                <a:cs typeface="+mn-cs"/>
              </a:rPr>
              <a:t>　</a:t>
            </a:r>
            <a:r>
              <a:rPr kumimoji="0" lang="zh-CN" altLang="en-US"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分段三次</a:t>
            </a:r>
            <a:r>
              <a:rPr kumimoji="0" lang="en-US" altLang="zh-CN"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B</a:t>
            </a:r>
            <a:r>
              <a:rPr kumimoji="0" lang="zh-CN" altLang="en-US"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样条曲线由相邻四个顶点定义，表达式：</a:t>
            </a:r>
            <a:endParaRPr kumimoji="0" lang="zh-CN" altLang="en-US" sz="24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mn-cs"/>
              </a:rPr>
              <a:t>　</a:t>
            </a:r>
            <a:r>
              <a:rPr kumimoji="0" lang="en-US" altLang="zh-CN" sz="2400" b="0" i="1"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P</a:t>
            </a:r>
            <a:r>
              <a:rPr kumimoji="0" lang="en-US" altLang="zh-CN" sz="2400" b="0" i="0"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1"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t</a:t>
            </a:r>
            <a:r>
              <a:rPr kumimoji="0" lang="en-US" altLang="zh-CN" sz="2400" b="0" i="0"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1"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F</a:t>
            </a:r>
            <a:r>
              <a:rPr kumimoji="0" lang="en-US" altLang="zh-CN" sz="2400" b="0" i="0" u="none" strike="noStrike" kern="1200" cap="none" spc="0" normalizeH="0" baseline="-2500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0,3</a:t>
            </a:r>
            <a:r>
              <a:rPr kumimoji="0" lang="en-US" altLang="zh-CN" sz="2400" b="0" i="0"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1"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t</a:t>
            </a:r>
            <a:r>
              <a:rPr kumimoji="0" lang="en-US" altLang="zh-CN" sz="2400" b="0" i="0"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2400" b="0" i="1"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P</a:t>
            </a:r>
            <a:r>
              <a:rPr kumimoji="0" lang="en-US" altLang="zh-CN" sz="2400" b="0" i="0" u="none" strike="noStrike" kern="1200" cap="none" spc="0" normalizeH="0" baseline="-2500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0</a:t>
            </a:r>
            <a:r>
              <a:rPr kumimoji="0" lang="en-US" altLang="zh-CN" sz="2400" b="0" i="0"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1"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F</a:t>
            </a:r>
            <a:r>
              <a:rPr kumimoji="0" lang="en-US" altLang="zh-CN" sz="2400" b="0" i="0" u="none" strike="noStrike" kern="1200" cap="none" spc="0" normalizeH="0" baseline="-2500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1,3</a:t>
            </a:r>
            <a:r>
              <a:rPr kumimoji="0" lang="en-US" altLang="zh-CN" sz="2400" b="0" i="0"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1"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t</a:t>
            </a:r>
            <a:r>
              <a:rPr kumimoji="0" lang="en-US" altLang="zh-CN" sz="2400" b="0" i="0"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2400" b="0" i="1"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P</a:t>
            </a:r>
            <a:r>
              <a:rPr kumimoji="0" lang="en-US" altLang="zh-CN" sz="2400" b="0" i="0" u="none" strike="noStrike" kern="1200" cap="none" spc="0" normalizeH="0" baseline="-2500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en-US" altLang="zh-CN" sz="2400" b="0" i="0"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1"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F</a:t>
            </a:r>
            <a:r>
              <a:rPr kumimoji="0" lang="en-US" altLang="zh-CN" sz="2400" b="0" i="0" u="none" strike="noStrike" kern="1200" cap="none" spc="0" normalizeH="0" baseline="-2500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2,3</a:t>
            </a:r>
            <a:r>
              <a:rPr kumimoji="0" lang="en-US" altLang="zh-CN" sz="2400" b="0" i="0"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1"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t</a:t>
            </a:r>
            <a:r>
              <a:rPr kumimoji="0" lang="en-US" altLang="zh-CN" sz="2400" b="0" i="0"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2400" b="0" i="1"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P</a:t>
            </a:r>
            <a:r>
              <a:rPr kumimoji="0" lang="en-US" altLang="zh-CN" sz="2400" b="0" i="0" u="none" strike="noStrike" kern="1200" cap="none" spc="0" normalizeH="0" baseline="-2500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en-US" altLang="zh-CN" sz="2400" b="0" i="0"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1"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F</a:t>
            </a:r>
            <a:r>
              <a:rPr kumimoji="0" lang="en-US" altLang="zh-CN" sz="2400" b="0" i="0" u="none" strike="noStrike" kern="1200" cap="none" spc="0" normalizeH="0" baseline="-2500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3,3</a:t>
            </a:r>
            <a:r>
              <a:rPr kumimoji="0" lang="en-US" altLang="zh-CN" sz="2400" b="0" i="0"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2400" b="0" i="1"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t</a:t>
            </a:r>
            <a:r>
              <a:rPr kumimoji="0" lang="en-US" altLang="zh-CN" sz="2400" b="0" i="0"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2400" b="0" i="1"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P</a:t>
            </a:r>
            <a:r>
              <a:rPr kumimoji="0" lang="en-US" altLang="zh-CN" sz="2400" b="0" i="0" u="none" strike="noStrike" kern="1200" cap="none" spc="0" normalizeH="0" baseline="-2500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3</a:t>
            </a:r>
            <a:r>
              <a:rPr kumimoji="0" lang="en-US" altLang="zh-CN" sz="2400" b="0" i="0"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rPr>
              <a:t>   (0&lt;=</a:t>
            </a:r>
            <a:r>
              <a:rPr kumimoji="0" lang="en-US" altLang="zh-CN" sz="2400" b="0" i="0"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sym typeface="UniversalMath1 BT" pitchFamily="18" charset="2"/>
              </a:rPr>
              <a:t>t&lt;=1)</a:t>
            </a:r>
            <a:endParaRPr kumimoji="0" lang="en-US" altLang="zh-CN" sz="2400" b="0" i="0"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457200" marR="0" lvl="1"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altLang="zh-CN" sz="2400" b="0" i="0" u="none" strike="noStrike" kern="1200" cap="none" spc="0" normalizeH="0" baseline="30000" noProof="0" dirty="0" smtClean="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0" marR="0" lvl="0" indent="0" algn="just" defTabSz="914400" rtl="0" eaLnBrk="0" fontAlgn="base" latinLnBrk="0" hangingPunct="0">
              <a:lnSpc>
                <a:spcPct val="100000"/>
              </a:lnSpc>
              <a:spcBef>
                <a:spcPts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pic>
        <p:nvPicPr>
          <p:cNvPr id="102402" name="Picture 14" descr="bsplinecurve1"/>
          <p:cNvPicPr>
            <a:picLocks noChangeAspect="1"/>
          </p:cNvPicPr>
          <p:nvPr/>
        </p:nvPicPr>
        <p:blipFill>
          <a:blip r:embed="rId1"/>
          <a:srcRect r="53944" b="56427"/>
          <a:stretch>
            <a:fillRect/>
          </a:stretch>
        </p:blipFill>
        <p:spPr>
          <a:xfrm>
            <a:off x="5840413" y="2449513"/>
            <a:ext cx="2859087" cy="1512887"/>
          </a:xfrm>
          <a:prstGeom prst="rect">
            <a:avLst/>
          </a:prstGeom>
          <a:noFill/>
          <a:ln w="9525">
            <a:noFill/>
          </a:ln>
        </p:spPr>
      </p:pic>
      <p:graphicFrame>
        <p:nvGraphicFramePr>
          <p:cNvPr id="102403" name="Object 5"/>
          <p:cNvGraphicFramePr/>
          <p:nvPr/>
        </p:nvGraphicFramePr>
        <p:xfrm>
          <a:off x="1116330" y="2046605"/>
          <a:ext cx="3122295" cy="2406015"/>
        </p:xfrm>
        <a:graphic>
          <a:graphicData uri="http://schemas.openxmlformats.org/presentationml/2006/ole">
            <mc:AlternateContent xmlns:mc="http://schemas.openxmlformats.org/markup-compatibility/2006">
              <mc:Choice xmlns:v="urn:schemas-microsoft-com:vml" Requires="v">
                <p:oleObj spid="_x0000_s3167" name="" r:id="rId2" imgW="1892300" imgH="1651000" progId="Equation.3">
                  <p:embed/>
                </p:oleObj>
              </mc:Choice>
              <mc:Fallback>
                <p:oleObj name="" r:id="rId2" imgW="1892300" imgH="1651000" progId="Equation.3">
                  <p:embed/>
                  <p:pic>
                    <p:nvPicPr>
                      <p:cNvPr id="0" name="图片 3166"/>
                      <p:cNvPicPr/>
                      <p:nvPr/>
                    </p:nvPicPr>
                    <p:blipFill>
                      <a:blip r:embed="rId3"/>
                      <a:stretch>
                        <a:fillRect/>
                      </a:stretch>
                    </p:blipFill>
                    <p:spPr>
                      <a:xfrm>
                        <a:off x="1116330" y="2046605"/>
                        <a:ext cx="3122295" cy="2406015"/>
                      </a:xfrm>
                      <a:prstGeom prst="rect">
                        <a:avLst/>
                      </a:prstGeom>
                      <a:noFill/>
                      <a:ln w="38100">
                        <a:noFill/>
                        <a:miter/>
                      </a:ln>
                    </p:spPr>
                  </p:pic>
                </p:oleObj>
              </mc:Fallback>
            </mc:AlternateContent>
          </a:graphicData>
        </a:graphic>
      </p:graphicFrame>
      <p:graphicFrame>
        <p:nvGraphicFramePr>
          <p:cNvPr id="2" name="对象 1"/>
          <p:cNvGraphicFramePr/>
          <p:nvPr/>
        </p:nvGraphicFramePr>
        <p:xfrm>
          <a:off x="5037455" y="4340225"/>
          <a:ext cx="3253105" cy="1403985"/>
        </p:xfrm>
        <a:graphic>
          <a:graphicData uri="http://schemas.openxmlformats.org/presentationml/2006/ole">
            <mc:AlternateContent xmlns:mc="http://schemas.openxmlformats.org/markup-compatibility/2006">
              <mc:Choice xmlns:v="urn:schemas-microsoft-com:vml" Requires="v">
                <p:oleObj spid="_x0000_s3170" name="" r:id="rId4" imgW="1968500" imgH="927100" progId="Equation.DSMT4">
                  <p:embed/>
                </p:oleObj>
              </mc:Choice>
              <mc:Fallback>
                <p:oleObj name="" r:id="rId4" imgW="1968500" imgH="927100" progId="Equation.DSMT4">
                  <p:embed/>
                  <p:pic>
                    <p:nvPicPr>
                      <p:cNvPr id="0" name="图片 3169"/>
                      <p:cNvPicPr/>
                      <p:nvPr/>
                    </p:nvPicPr>
                    <p:blipFill>
                      <a:blip r:embed="rId5"/>
                      <a:stretch>
                        <a:fillRect/>
                      </a:stretch>
                    </p:blipFill>
                    <p:spPr>
                      <a:xfrm>
                        <a:off x="5037455" y="4340225"/>
                        <a:ext cx="3253105" cy="1403985"/>
                      </a:xfrm>
                      <a:prstGeom prst="rect">
                        <a:avLst/>
                      </a:prstGeom>
                      <a:noFill/>
                      <a:ln w="38100">
                        <a:noFill/>
                        <a:miter/>
                      </a:ln>
                    </p:spPr>
                  </p:pic>
                </p:oleObj>
              </mc:Fallback>
            </mc:AlternateContent>
          </a:graphicData>
        </a:graphic>
      </p:graphicFrame>
      <p:graphicFrame>
        <p:nvGraphicFramePr>
          <p:cNvPr id="102405" name="对象 2"/>
          <p:cNvGraphicFramePr/>
          <p:nvPr/>
        </p:nvGraphicFramePr>
        <p:xfrm>
          <a:off x="395605" y="4653280"/>
          <a:ext cx="5467350" cy="1821815"/>
        </p:xfrm>
        <a:graphic>
          <a:graphicData uri="http://schemas.openxmlformats.org/presentationml/2006/ole">
            <mc:AlternateContent xmlns:mc="http://schemas.openxmlformats.org/markup-compatibility/2006">
              <mc:Choice xmlns:v="urn:schemas-microsoft-com:vml" Requires="v">
                <p:oleObj spid="_x0000_s3165" name="" r:id="rId6" imgW="4083685" imgH="2014855" progId="Visio.Drawing.11">
                  <p:embed/>
                </p:oleObj>
              </mc:Choice>
              <mc:Fallback>
                <p:oleObj name="" r:id="rId6" imgW="4083685" imgH="2014855" progId="Visio.Drawing.11">
                  <p:embed/>
                  <p:pic>
                    <p:nvPicPr>
                      <p:cNvPr id="0" name="图片 3164"/>
                      <p:cNvPicPr/>
                      <p:nvPr/>
                    </p:nvPicPr>
                    <p:blipFill>
                      <a:blip r:embed="rId7"/>
                      <a:srcRect b="15399"/>
                      <a:stretch>
                        <a:fillRect/>
                      </a:stretch>
                    </p:blipFill>
                    <p:spPr>
                      <a:xfrm>
                        <a:off x="395605" y="4653280"/>
                        <a:ext cx="5467350" cy="1821815"/>
                      </a:xfrm>
                      <a:prstGeom prst="rect">
                        <a:avLst/>
                      </a:prstGeom>
                      <a:noFill/>
                      <a:ln w="38100">
                        <a:noFill/>
                        <a:miter/>
                      </a:ln>
                    </p:spPr>
                  </p:pic>
                </p:oleObj>
              </mc:Fallback>
            </mc:AlternateContent>
          </a:graphicData>
        </a:graphic>
      </p:graphicFrame>
      <p:sp>
        <p:nvSpPr>
          <p:cNvPr id="102406" name="TextBox 4"/>
          <p:cNvSpPr txBox="1"/>
          <p:nvPr/>
        </p:nvSpPr>
        <p:spPr>
          <a:xfrm>
            <a:off x="2916238" y="5013325"/>
            <a:ext cx="1295400" cy="369888"/>
          </a:xfrm>
          <a:prstGeom prst="rect">
            <a:avLst/>
          </a:prstGeom>
          <a:noFill/>
          <a:ln w="9525">
            <a:noFill/>
          </a:ln>
        </p:spPr>
        <p:txBody>
          <a:bodyPr anchor="t" anchorCtr="0">
            <a:spAutoFit/>
          </a:bodyPr>
          <a:p>
            <a:pPr>
              <a:buFontTx/>
            </a:pPr>
            <a:r>
              <a:rPr lang="zh-CN" altLang="en-US" sz="1800" dirty="0">
                <a:solidFill>
                  <a:schemeClr val="tx1"/>
                </a:solidFill>
                <a:latin typeface="华文楷体" panose="02010600040101010101" pitchFamily="2" charset="-122"/>
                <a:ea typeface="华文楷体" panose="02010600040101010101" pitchFamily="2" charset="-122"/>
              </a:rPr>
              <a:t>调和函数</a:t>
            </a:r>
            <a:endParaRPr lang="zh-CN" altLang="en-US" sz="1800" dirty="0">
              <a:solidFill>
                <a:schemeClr val="tx1"/>
              </a:solidFill>
              <a:latin typeface="华文楷体" panose="02010600040101010101" pitchFamily="2" charset="-122"/>
              <a:ea typeface="华文楷体"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内容占位符 6"/>
          <p:cNvSpPr>
            <a:spLocks noGrp="1"/>
          </p:cNvSpPr>
          <p:nvPr>
            <p:ph idx="1"/>
          </p:nvPr>
        </p:nvSpPr>
        <p:spPr>
          <a:xfrm>
            <a:off x="457200" y="1000125"/>
            <a:ext cx="8229600" cy="5126038"/>
          </a:xfrm>
        </p:spPr>
        <p:txBody>
          <a:bodyPr vert="horz" wrap="square" lIns="91440" tIns="45720" rIns="91440" bIns="45720" anchor="t" anchorCtr="0"/>
          <a:p>
            <a:pPr>
              <a:buFont typeface="Arial" panose="020B0604020202020204" pitchFamily="34" charset="0"/>
              <a:buNone/>
            </a:pPr>
            <a:r>
              <a:rPr lang="en-US" altLang="zh-CN" sz="2400" b="1" kern="1200" dirty="0">
                <a:solidFill>
                  <a:srgbClr val="000066"/>
                </a:solidFill>
                <a:latin typeface="Times New Roman" panose="02020603050405020304" pitchFamily="18" charset="0"/>
                <a:ea typeface="楷体" panose="02010609060101010101" pitchFamily="49" charset="-122"/>
                <a:cs typeface="+mn-cs"/>
              </a:rPr>
              <a:t>(1) </a:t>
            </a:r>
            <a:r>
              <a:rPr lang="zh-CN" altLang="en-US" sz="2400" b="1" kern="1200" dirty="0">
                <a:solidFill>
                  <a:srgbClr val="000066"/>
                </a:solidFill>
                <a:latin typeface="Times New Roman" panose="02020603050405020304" pitchFamily="18" charset="0"/>
                <a:ea typeface="楷体" panose="02010609060101010101" pitchFamily="49" charset="-122"/>
                <a:cs typeface="+mn-cs"/>
              </a:rPr>
              <a:t>端点位置</a:t>
            </a:r>
            <a:endParaRPr lang="en-US" altLang="zh-CN" sz="2400" b="1" kern="1200" dirty="0">
              <a:solidFill>
                <a:srgbClr val="000066"/>
              </a:solidFill>
              <a:latin typeface="Times New Roman" panose="02020603050405020304" pitchFamily="18" charset="0"/>
              <a:ea typeface="楷体" panose="02010609060101010101" pitchFamily="49" charset="-122"/>
              <a:cs typeface="+mn-cs"/>
            </a:endParaRPr>
          </a:p>
          <a:p>
            <a:pPr>
              <a:buFont typeface="Arial" panose="020B0604020202020204" pitchFamily="34" charset="0"/>
              <a:buNone/>
            </a:pPr>
            <a:r>
              <a:rPr lang="en-US" altLang="zh-CN" sz="2400" kern="1200" dirty="0">
                <a:latin typeface="Times New Roman" panose="02020603050405020304" pitchFamily="18" charset="0"/>
                <a:ea typeface="楷体" panose="02010609060101010101" pitchFamily="49" charset="-122"/>
                <a:cs typeface="+mn-cs"/>
              </a:rPr>
              <a:t> Q(0)= P</a:t>
            </a:r>
            <a:r>
              <a:rPr lang="en-US" altLang="zh-CN" sz="2400" kern="1200" baseline="-25000" dirty="0">
                <a:latin typeface="Times New Roman" panose="02020603050405020304" pitchFamily="18" charset="0"/>
                <a:ea typeface="楷体" panose="02010609060101010101" pitchFamily="49" charset="-122"/>
                <a:cs typeface="+mn-cs"/>
              </a:rPr>
              <a:t>1</a:t>
            </a:r>
            <a:r>
              <a:rPr lang="en-US" altLang="zh-CN" sz="2400" kern="1200" dirty="0">
                <a:latin typeface="Times New Roman" panose="02020603050405020304" pitchFamily="18" charset="0"/>
                <a:ea typeface="楷体" panose="02010609060101010101" pitchFamily="49" charset="-122"/>
                <a:cs typeface="+mn-cs"/>
              </a:rPr>
              <a:t>+ ((P</a:t>
            </a:r>
            <a:r>
              <a:rPr lang="en-US" altLang="zh-CN" sz="2400" kern="1200" baseline="-25000" dirty="0">
                <a:latin typeface="Times New Roman" panose="02020603050405020304" pitchFamily="18" charset="0"/>
                <a:ea typeface="楷体" panose="02010609060101010101" pitchFamily="49" charset="-122"/>
                <a:cs typeface="+mn-cs"/>
              </a:rPr>
              <a:t>0</a:t>
            </a:r>
            <a:r>
              <a:rPr lang="en-US" altLang="zh-CN" sz="2400" kern="1200" dirty="0">
                <a:latin typeface="Times New Roman" panose="02020603050405020304" pitchFamily="18" charset="0"/>
                <a:ea typeface="楷体" panose="02010609060101010101" pitchFamily="49" charset="-122"/>
                <a:cs typeface="+mn-cs"/>
              </a:rPr>
              <a:t>+P</a:t>
            </a:r>
            <a:r>
              <a:rPr lang="en-US" altLang="zh-CN" sz="2400" kern="1200" baseline="-25000" dirty="0">
                <a:latin typeface="Times New Roman" panose="02020603050405020304" pitchFamily="18" charset="0"/>
                <a:ea typeface="楷体" panose="02010609060101010101" pitchFamily="49" charset="-122"/>
                <a:cs typeface="+mn-cs"/>
              </a:rPr>
              <a:t>2</a:t>
            </a:r>
            <a:r>
              <a:rPr lang="en-US" altLang="zh-CN" sz="2400" kern="1200" dirty="0">
                <a:latin typeface="Times New Roman" panose="02020603050405020304" pitchFamily="18" charset="0"/>
                <a:ea typeface="楷体" panose="02010609060101010101" pitchFamily="49" charset="-122"/>
                <a:cs typeface="+mn-cs"/>
              </a:rPr>
              <a:t>)/2-P</a:t>
            </a:r>
            <a:r>
              <a:rPr lang="en-US" altLang="zh-CN" sz="2400" kern="1200" baseline="-25000" dirty="0">
                <a:latin typeface="Times New Roman" panose="02020603050405020304" pitchFamily="18" charset="0"/>
                <a:ea typeface="楷体" panose="02010609060101010101" pitchFamily="49" charset="-122"/>
                <a:cs typeface="+mn-cs"/>
              </a:rPr>
              <a:t>1</a:t>
            </a:r>
            <a:r>
              <a:rPr lang="en-US" altLang="zh-CN" sz="2400" kern="1200" dirty="0">
                <a:latin typeface="Times New Roman" panose="02020603050405020304" pitchFamily="18" charset="0"/>
                <a:ea typeface="楷体" panose="02010609060101010101" pitchFamily="49" charset="-122"/>
                <a:cs typeface="+mn-cs"/>
              </a:rPr>
              <a:t>)/3</a:t>
            </a:r>
            <a:endParaRPr lang="en-US" altLang="zh-CN" sz="2400" kern="1200" dirty="0">
              <a:latin typeface="Times New Roman" panose="02020603050405020304" pitchFamily="18" charset="0"/>
              <a:ea typeface="楷体" panose="02010609060101010101" pitchFamily="49" charset="-122"/>
              <a:cs typeface="+mn-cs"/>
            </a:endParaRPr>
          </a:p>
          <a:p>
            <a:pPr>
              <a:buFont typeface="Arial" panose="020B0604020202020204" pitchFamily="34" charset="0"/>
              <a:buNone/>
            </a:pPr>
            <a:r>
              <a:rPr lang="en-US" altLang="zh-CN" sz="2400" kern="1200" dirty="0">
                <a:latin typeface="Times New Roman" panose="02020603050405020304" pitchFamily="18" charset="0"/>
                <a:ea typeface="楷体" panose="02010609060101010101" pitchFamily="49" charset="-122"/>
                <a:cs typeface="+mn-cs"/>
              </a:rPr>
              <a:t> Q(1)= P</a:t>
            </a:r>
            <a:r>
              <a:rPr lang="en-US" altLang="zh-CN" sz="2400" kern="1200" baseline="-25000" dirty="0">
                <a:latin typeface="Times New Roman" panose="02020603050405020304" pitchFamily="18" charset="0"/>
                <a:ea typeface="楷体" panose="02010609060101010101" pitchFamily="49" charset="-122"/>
                <a:cs typeface="+mn-cs"/>
              </a:rPr>
              <a:t>2</a:t>
            </a:r>
            <a:r>
              <a:rPr lang="en-US" altLang="zh-CN" sz="2400" kern="1200" dirty="0">
                <a:latin typeface="Times New Roman" panose="02020603050405020304" pitchFamily="18" charset="0"/>
                <a:ea typeface="楷体" panose="02010609060101010101" pitchFamily="49" charset="-122"/>
                <a:cs typeface="+mn-cs"/>
              </a:rPr>
              <a:t>+ ((P</a:t>
            </a:r>
            <a:r>
              <a:rPr lang="en-US" altLang="zh-CN" sz="2400" kern="1200" baseline="-25000" dirty="0">
                <a:latin typeface="Times New Roman" panose="02020603050405020304" pitchFamily="18" charset="0"/>
                <a:ea typeface="楷体" panose="02010609060101010101" pitchFamily="49" charset="-122"/>
                <a:cs typeface="+mn-cs"/>
              </a:rPr>
              <a:t>1</a:t>
            </a:r>
            <a:r>
              <a:rPr lang="en-US" altLang="zh-CN" sz="2400" kern="1200" dirty="0">
                <a:latin typeface="Times New Roman" panose="02020603050405020304" pitchFamily="18" charset="0"/>
                <a:ea typeface="楷体" panose="02010609060101010101" pitchFamily="49" charset="-122"/>
                <a:cs typeface="+mn-cs"/>
              </a:rPr>
              <a:t>+P</a:t>
            </a:r>
            <a:r>
              <a:rPr lang="en-US" altLang="zh-CN" sz="2400" kern="1200" baseline="-25000" dirty="0">
                <a:latin typeface="Times New Roman" panose="02020603050405020304" pitchFamily="18" charset="0"/>
                <a:ea typeface="楷体" panose="02010609060101010101" pitchFamily="49" charset="-122"/>
                <a:cs typeface="+mn-cs"/>
              </a:rPr>
              <a:t>3</a:t>
            </a:r>
            <a:r>
              <a:rPr lang="en-US" altLang="zh-CN" sz="2400" kern="1200" dirty="0">
                <a:latin typeface="Times New Roman" panose="02020603050405020304" pitchFamily="18" charset="0"/>
                <a:ea typeface="楷体" panose="02010609060101010101" pitchFamily="49" charset="-122"/>
                <a:cs typeface="+mn-cs"/>
              </a:rPr>
              <a:t>)/2-P</a:t>
            </a:r>
            <a:r>
              <a:rPr lang="en-US" altLang="zh-CN" sz="2400" kern="1200" baseline="-25000" dirty="0">
                <a:latin typeface="Times New Roman" panose="02020603050405020304" pitchFamily="18" charset="0"/>
                <a:ea typeface="楷体" panose="02010609060101010101" pitchFamily="49" charset="-122"/>
                <a:cs typeface="+mn-cs"/>
              </a:rPr>
              <a:t>2</a:t>
            </a:r>
            <a:r>
              <a:rPr lang="en-US" altLang="zh-CN" sz="2400" kern="1200" dirty="0">
                <a:latin typeface="Times New Roman" panose="02020603050405020304" pitchFamily="18" charset="0"/>
                <a:ea typeface="楷体" panose="02010609060101010101" pitchFamily="49" charset="-122"/>
                <a:cs typeface="+mn-cs"/>
              </a:rPr>
              <a:t>)/3</a:t>
            </a:r>
            <a:endParaRPr lang="en-US" altLang="zh-CN" sz="2400" kern="1200" dirty="0">
              <a:latin typeface="Times New Roman" panose="02020603050405020304" pitchFamily="18" charset="0"/>
              <a:ea typeface="楷体" panose="02010609060101010101" pitchFamily="49" charset="-122"/>
              <a:cs typeface="+mn-cs"/>
            </a:endParaRPr>
          </a:p>
          <a:p>
            <a:pPr>
              <a:spcBef>
                <a:spcPts val="600"/>
              </a:spcBef>
              <a:buFont typeface="Arial" panose="020B0604020202020204" pitchFamily="34" charset="0"/>
              <a:buNone/>
            </a:pPr>
            <a:r>
              <a:rPr lang="en-US" altLang="zh-CN" sz="2400" b="1" kern="1200" dirty="0">
                <a:solidFill>
                  <a:srgbClr val="000066"/>
                </a:solidFill>
                <a:latin typeface="Times New Roman" panose="02020603050405020304" pitchFamily="18" charset="0"/>
                <a:ea typeface="楷体" panose="02010609060101010101" pitchFamily="49" charset="-122"/>
                <a:cs typeface="+mn-cs"/>
              </a:rPr>
              <a:t>M</a:t>
            </a:r>
            <a:r>
              <a:rPr lang="zh-CN" altLang="en-US" sz="2400" b="1" kern="1200" dirty="0">
                <a:solidFill>
                  <a:srgbClr val="000066"/>
                </a:solidFill>
                <a:latin typeface="Times New Roman" panose="02020603050405020304" pitchFamily="18" charset="0"/>
                <a:ea typeface="楷体" panose="02010609060101010101" pitchFamily="49" charset="-122"/>
                <a:cs typeface="+mn-cs"/>
              </a:rPr>
              <a:t>为</a:t>
            </a:r>
            <a:r>
              <a:rPr lang="en-US" altLang="zh-CN" sz="2400" b="1" kern="1200" dirty="0">
                <a:solidFill>
                  <a:srgbClr val="000066"/>
                </a:solidFill>
                <a:latin typeface="Times New Roman" panose="02020603050405020304" pitchFamily="18" charset="0"/>
                <a:ea typeface="楷体" panose="02010609060101010101" pitchFamily="49" charset="-122"/>
                <a:cs typeface="+mn-cs"/>
              </a:rPr>
              <a:t>P0P2</a:t>
            </a:r>
            <a:r>
              <a:rPr lang="zh-CN" altLang="en-US" sz="2400" b="1" kern="1200" dirty="0">
                <a:solidFill>
                  <a:srgbClr val="000066"/>
                </a:solidFill>
                <a:latin typeface="Times New Roman" panose="02020603050405020304" pitchFamily="18" charset="0"/>
                <a:ea typeface="楷体" panose="02010609060101010101" pitchFamily="49" charset="-122"/>
                <a:cs typeface="+mn-cs"/>
              </a:rPr>
              <a:t>中点</a:t>
            </a:r>
            <a:endParaRPr lang="en-US" altLang="zh-CN" b="1" kern="1200" dirty="0">
              <a:latin typeface="Times New Roman" panose="02020603050405020304" pitchFamily="18" charset="0"/>
              <a:ea typeface="楷体" panose="02010609060101010101" pitchFamily="49" charset="-122"/>
              <a:cs typeface="+mn-cs"/>
            </a:endParaRPr>
          </a:p>
          <a:p>
            <a:pPr>
              <a:spcBef>
                <a:spcPct val="0"/>
              </a:spcBef>
              <a:buFont typeface="Arial" panose="020B0604020202020204" pitchFamily="34" charset="0"/>
              <a:buNone/>
            </a:pPr>
            <a:endParaRPr lang="en-US" altLang="zh-CN" sz="2400" b="1" kern="1200" dirty="0">
              <a:solidFill>
                <a:srgbClr val="000066"/>
              </a:solidFill>
              <a:latin typeface="Times New Roman" panose="02020603050405020304" pitchFamily="18" charset="0"/>
              <a:ea typeface="楷体" panose="02010609060101010101" pitchFamily="49" charset="-122"/>
              <a:cs typeface="+mn-cs"/>
            </a:endParaRPr>
          </a:p>
          <a:p>
            <a:pPr>
              <a:spcBef>
                <a:spcPct val="0"/>
              </a:spcBef>
              <a:buFont typeface="Arial" panose="020B0604020202020204" pitchFamily="34" charset="0"/>
              <a:buNone/>
            </a:pPr>
            <a:r>
              <a:rPr lang="en-US" altLang="zh-CN" sz="2400" b="1" kern="1200" dirty="0">
                <a:solidFill>
                  <a:srgbClr val="000066"/>
                </a:solidFill>
                <a:latin typeface="Times New Roman" panose="02020603050405020304" pitchFamily="18" charset="0"/>
                <a:ea typeface="楷体" panose="02010609060101010101" pitchFamily="49" charset="-122"/>
                <a:cs typeface="+mn-cs"/>
              </a:rPr>
              <a:t>N</a:t>
            </a:r>
            <a:r>
              <a:rPr lang="zh-CN" altLang="en-US" sz="2400" b="1" kern="1200" dirty="0">
                <a:solidFill>
                  <a:srgbClr val="000066"/>
                </a:solidFill>
                <a:latin typeface="Times New Roman" panose="02020603050405020304" pitchFamily="18" charset="0"/>
                <a:ea typeface="楷体" panose="02010609060101010101" pitchFamily="49" charset="-122"/>
                <a:cs typeface="+mn-cs"/>
              </a:rPr>
              <a:t>为</a:t>
            </a:r>
            <a:r>
              <a:rPr lang="en-US" altLang="zh-CN" sz="2400" b="1" kern="1200" dirty="0">
                <a:solidFill>
                  <a:srgbClr val="000066"/>
                </a:solidFill>
                <a:latin typeface="Times New Roman" panose="02020603050405020304" pitchFamily="18" charset="0"/>
                <a:ea typeface="楷体" panose="02010609060101010101" pitchFamily="49" charset="-122"/>
                <a:cs typeface="+mn-cs"/>
              </a:rPr>
              <a:t>P1P3</a:t>
            </a:r>
            <a:r>
              <a:rPr lang="zh-CN" altLang="en-US" sz="2400" b="1" kern="1200" dirty="0">
                <a:solidFill>
                  <a:srgbClr val="000066"/>
                </a:solidFill>
                <a:latin typeface="Times New Roman" panose="02020603050405020304" pitchFamily="18" charset="0"/>
                <a:ea typeface="楷体" panose="02010609060101010101" pitchFamily="49" charset="-122"/>
                <a:cs typeface="+mn-cs"/>
              </a:rPr>
              <a:t>中点</a:t>
            </a:r>
            <a:endParaRPr lang="en-US" altLang="zh-CN" sz="2400" b="1" kern="1200" dirty="0">
              <a:solidFill>
                <a:srgbClr val="000066"/>
              </a:solidFill>
              <a:latin typeface="Times New Roman" panose="02020603050405020304" pitchFamily="18" charset="0"/>
              <a:ea typeface="楷体" panose="02010609060101010101" pitchFamily="49" charset="-122"/>
              <a:cs typeface="+mn-cs"/>
            </a:endParaRPr>
          </a:p>
          <a:p>
            <a:pPr>
              <a:spcBef>
                <a:spcPts val="1200"/>
              </a:spcBef>
              <a:buFont typeface="Arial" panose="020B0604020202020204" pitchFamily="34" charset="0"/>
              <a:buNone/>
            </a:pPr>
            <a:r>
              <a:rPr lang="zh-CN" altLang="en-US" sz="2400" b="1" kern="1200" dirty="0">
                <a:solidFill>
                  <a:srgbClr val="000066"/>
                </a:solidFill>
                <a:latin typeface="Times New Roman" panose="02020603050405020304" pitchFamily="18" charset="0"/>
                <a:ea typeface="楷体" panose="02010609060101010101" pitchFamily="49" charset="-122"/>
                <a:cs typeface="+mn-cs"/>
              </a:rPr>
              <a:t>起点在</a:t>
            </a:r>
            <a:r>
              <a:rPr lang="en-US" altLang="zh-CN" sz="2400" kern="1200" dirty="0">
                <a:latin typeface="Times New Roman" panose="02020603050405020304" pitchFamily="18" charset="0"/>
                <a:ea typeface="楷体" panose="02010609060101010101" pitchFamily="49" charset="-122"/>
                <a:cs typeface="+mn-cs"/>
              </a:rPr>
              <a:t>P</a:t>
            </a:r>
            <a:r>
              <a:rPr lang="en-US" altLang="zh-CN" sz="2400" kern="1200" baseline="-25000" dirty="0">
                <a:latin typeface="Times New Roman" panose="02020603050405020304" pitchFamily="18" charset="0"/>
                <a:ea typeface="楷体" panose="02010609060101010101" pitchFamily="49" charset="-122"/>
                <a:cs typeface="+mn-cs"/>
              </a:rPr>
              <a:t>1</a:t>
            </a:r>
            <a:r>
              <a:rPr lang="en-US" altLang="zh-CN" sz="2400" kern="1200" dirty="0">
                <a:latin typeface="Times New Roman" panose="02020603050405020304" pitchFamily="18" charset="0"/>
                <a:ea typeface="楷体" panose="02010609060101010101" pitchFamily="49" charset="-122"/>
                <a:cs typeface="+mn-cs"/>
              </a:rPr>
              <a:t>M</a:t>
            </a:r>
            <a:r>
              <a:rPr lang="zh-CN" altLang="en-US" sz="2400" b="1" kern="1200" dirty="0">
                <a:solidFill>
                  <a:srgbClr val="000066"/>
                </a:solidFill>
                <a:latin typeface="Times New Roman" panose="02020603050405020304" pitchFamily="18" charset="0"/>
                <a:ea typeface="楷体" panose="02010609060101010101" pitchFamily="49" charset="-122"/>
                <a:cs typeface="+mn-cs"/>
              </a:rPr>
              <a:t>的1/3处，终点在</a:t>
            </a:r>
            <a:r>
              <a:rPr lang="en-US" altLang="zh-CN" sz="2400" kern="1200" dirty="0">
                <a:latin typeface="Times New Roman" panose="02020603050405020304" pitchFamily="18" charset="0"/>
                <a:ea typeface="楷体" panose="02010609060101010101" pitchFamily="49" charset="-122"/>
                <a:cs typeface="+mn-cs"/>
                <a:sym typeface="宋体" panose="02010600030101010101" pitchFamily="2" charset="-122"/>
              </a:rPr>
              <a:t>P</a:t>
            </a:r>
            <a:r>
              <a:rPr lang="en-US" altLang="zh-CN" sz="2400" kern="1200" baseline="-25000" dirty="0">
                <a:latin typeface="Times New Roman" panose="02020603050405020304" pitchFamily="18" charset="0"/>
                <a:ea typeface="楷体" panose="02010609060101010101" pitchFamily="49" charset="-122"/>
                <a:cs typeface="+mn-cs"/>
                <a:sym typeface="宋体" panose="02010600030101010101" pitchFamily="2" charset="-122"/>
              </a:rPr>
              <a:t>2</a:t>
            </a:r>
            <a:r>
              <a:rPr lang="en-US" altLang="zh-CN" sz="2400" kern="1200" dirty="0">
                <a:latin typeface="Times New Roman" panose="02020603050405020304" pitchFamily="18" charset="0"/>
                <a:ea typeface="楷体" panose="02010609060101010101" pitchFamily="49" charset="-122"/>
                <a:cs typeface="+mn-cs"/>
                <a:sym typeface="宋体" panose="02010600030101010101" pitchFamily="2" charset="-122"/>
              </a:rPr>
              <a:t>N</a:t>
            </a:r>
            <a:r>
              <a:rPr lang="zh-CN" altLang="en-US" sz="2400" b="1" kern="1200" dirty="0">
                <a:solidFill>
                  <a:srgbClr val="000066"/>
                </a:solidFill>
                <a:latin typeface="Times New Roman" panose="02020603050405020304" pitchFamily="18" charset="0"/>
                <a:ea typeface="楷体" panose="02010609060101010101" pitchFamily="49" charset="-122"/>
                <a:cs typeface="+mn-cs"/>
              </a:rPr>
              <a:t>的1/3处</a:t>
            </a:r>
            <a:endParaRPr lang="en-US" altLang="zh-CN" sz="2400" b="1" kern="1200" dirty="0">
              <a:latin typeface="Times New Roman" panose="02020603050405020304" pitchFamily="18" charset="0"/>
              <a:ea typeface="楷体" panose="02010609060101010101" pitchFamily="49" charset="-122"/>
              <a:cs typeface="+mn-cs"/>
            </a:endParaRPr>
          </a:p>
          <a:p>
            <a:pPr>
              <a:buFont typeface="Arial" panose="020B0604020202020204" pitchFamily="34" charset="0"/>
              <a:buNone/>
            </a:pPr>
            <a:endParaRPr lang="zh-CN" altLang="en-US" kern="1200" dirty="0">
              <a:latin typeface="华文楷体" panose="02010600040101010101" pitchFamily="2" charset="-122"/>
              <a:ea typeface="楷体_GB2312" pitchFamily="49" charset="-122"/>
              <a:cs typeface="+mn-cs"/>
            </a:endParaRPr>
          </a:p>
        </p:txBody>
      </p:sp>
      <p:grpSp>
        <p:nvGrpSpPr>
          <p:cNvPr id="103426" name="组合 8"/>
          <p:cNvGrpSpPr/>
          <p:nvPr/>
        </p:nvGrpSpPr>
        <p:grpSpPr>
          <a:xfrm>
            <a:off x="4000500" y="1277938"/>
            <a:ext cx="5000625" cy="2522537"/>
            <a:chOff x="1266819" y="2624138"/>
            <a:chExt cx="6000794" cy="2970212"/>
          </a:xfrm>
        </p:grpSpPr>
        <p:sp>
          <p:nvSpPr>
            <p:cNvPr id="103427" name="Text Box 3"/>
            <p:cNvSpPr txBox="1">
              <a:spLocks noChangeAspect="1"/>
            </p:cNvSpPr>
            <p:nvPr/>
          </p:nvSpPr>
          <p:spPr>
            <a:xfrm>
              <a:off x="4384675" y="2624138"/>
              <a:ext cx="773113" cy="477837"/>
            </a:xfrm>
            <a:prstGeom prst="rect">
              <a:avLst/>
            </a:prstGeom>
            <a:noFill/>
            <a:ln w="9525">
              <a:noFill/>
            </a:ln>
          </p:spPr>
          <p:txBody>
            <a:bodyPr anchor="t" anchorCtr="0"/>
            <a:p>
              <a:pPr algn="just">
                <a:buFontTx/>
              </a:pPr>
              <a:r>
                <a:rPr lang="en-US" altLang="zh-CN" sz="2000" i="1" dirty="0">
                  <a:solidFill>
                    <a:schemeClr val="tx1"/>
                  </a:solidFill>
                  <a:latin typeface="Times New Roman" panose="02020603050405020304" pitchFamily="18" charset="0"/>
                  <a:ea typeface="宋体" panose="02010600030101010101" pitchFamily="2" charset="-122"/>
                </a:rPr>
                <a:t>P</a:t>
              </a:r>
              <a:r>
                <a:rPr lang="en-US" altLang="zh-CN" sz="2000" dirty="0">
                  <a:solidFill>
                    <a:schemeClr val="tx1"/>
                  </a:solidFill>
                  <a:latin typeface="Times New Roman" panose="02020603050405020304" pitchFamily="18" charset="0"/>
                  <a:ea typeface="宋体" panose="02010600030101010101" pitchFamily="2" charset="-122"/>
                </a:rPr>
                <a:t>(</a:t>
              </a:r>
              <a:r>
                <a:rPr lang="en-US" altLang="zh-CN" sz="2000" i="1" dirty="0">
                  <a:solidFill>
                    <a:schemeClr val="tx1"/>
                  </a:solidFill>
                  <a:latin typeface="Times New Roman" panose="02020603050405020304" pitchFamily="18" charset="0"/>
                  <a:ea typeface="宋体" panose="02010600030101010101" pitchFamily="2" charset="-122"/>
                </a:rPr>
                <a:t>t</a:t>
              </a:r>
              <a:r>
                <a:rPr lang="en-US" altLang="zh-CN" sz="2000" dirty="0">
                  <a:solidFill>
                    <a:schemeClr val="tx1"/>
                  </a:solidFill>
                  <a:latin typeface="Times New Roman" panose="02020603050405020304" pitchFamily="18" charset="0"/>
                  <a:ea typeface="宋体" panose="02010600030101010101" pitchFamily="2" charset="-122"/>
                </a:rPr>
                <a:t>)</a:t>
              </a:r>
              <a:endParaRPr lang="en-US" altLang="zh-CN" sz="2000" dirty="0">
                <a:solidFill>
                  <a:schemeClr val="tx1"/>
                </a:solidFill>
                <a:latin typeface="宋体" panose="02010600030101010101" pitchFamily="2" charset="-122"/>
                <a:ea typeface="宋体" panose="02010600030101010101" pitchFamily="2" charset="-122"/>
              </a:endParaRPr>
            </a:p>
            <a:p>
              <a:pPr eaLnBrk="0" hangingPunct="0">
                <a:buFontTx/>
              </a:pPr>
              <a:endParaRPr lang="en-US" altLang="zh-CN" sz="2000" dirty="0">
                <a:solidFill>
                  <a:schemeClr val="tx1"/>
                </a:solidFill>
                <a:latin typeface="Times New Roman" panose="02020603050405020304" pitchFamily="18" charset="0"/>
                <a:ea typeface="宋体" panose="02010600030101010101" pitchFamily="2" charset="-122"/>
              </a:endParaRPr>
            </a:p>
          </p:txBody>
        </p:sp>
        <p:sp>
          <p:nvSpPr>
            <p:cNvPr id="103428" name="Line 4"/>
            <p:cNvSpPr>
              <a:spLocks noChangeAspect="1"/>
            </p:cNvSpPr>
            <p:nvPr/>
          </p:nvSpPr>
          <p:spPr>
            <a:xfrm flipV="1">
              <a:off x="1646238" y="3729038"/>
              <a:ext cx="1747837" cy="1550987"/>
            </a:xfrm>
            <a:prstGeom prst="line">
              <a:avLst/>
            </a:prstGeom>
            <a:ln w="9525" cap="flat" cmpd="sng">
              <a:solidFill>
                <a:srgbClr val="3333FF"/>
              </a:solidFill>
              <a:prstDash val="solid"/>
              <a:round/>
              <a:headEnd type="none" w="med" len="med"/>
              <a:tailEnd type="none" w="med" len="med"/>
            </a:ln>
          </p:spPr>
        </p:sp>
        <p:sp>
          <p:nvSpPr>
            <p:cNvPr id="103429" name="Line 5"/>
            <p:cNvSpPr>
              <a:spLocks noChangeAspect="1"/>
            </p:cNvSpPr>
            <p:nvPr/>
          </p:nvSpPr>
          <p:spPr>
            <a:xfrm flipV="1">
              <a:off x="3394075" y="3417888"/>
              <a:ext cx="1398588" cy="311150"/>
            </a:xfrm>
            <a:prstGeom prst="line">
              <a:avLst/>
            </a:prstGeom>
            <a:ln w="9525" cap="flat" cmpd="sng">
              <a:solidFill>
                <a:srgbClr val="3333FF"/>
              </a:solidFill>
              <a:prstDash val="solid"/>
              <a:round/>
              <a:headEnd type="none" w="med" len="med"/>
              <a:tailEnd type="none" w="med" len="med"/>
            </a:ln>
          </p:spPr>
        </p:sp>
        <p:sp>
          <p:nvSpPr>
            <p:cNvPr id="103430" name="Line 6"/>
            <p:cNvSpPr>
              <a:spLocks noChangeAspect="1"/>
            </p:cNvSpPr>
            <p:nvPr/>
          </p:nvSpPr>
          <p:spPr>
            <a:xfrm>
              <a:off x="4792663" y="3417888"/>
              <a:ext cx="2098675" cy="1550987"/>
            </a:xfrm>
            <a:prstGeom prst="line">
              <a:avLst/>
            </a:prstGeom>
            <a:ln w="9525" cap="flat" cmpd="sng">
              <a:solidFill>
                <a:srgbClr val="3333FF"/>
              </a:solidFill>
              <a:prstDash val="solid"/>
              <a:round/>
              <a:headEnd type="none" w="med" len="med"/>
              <a:tailEnd type="none" w="med" len="med"/>
            </a:ln>
          </p:spPr>
        </p:sp>
        <p:sp>
          <p:nvSpPr>
            <p:cNvPr id="103431" name="Line 7"/>
            <p:cNvSpPr>
              <a:spLocks noChangeAspect="1"/>
            </p:cNvSpPr>
            <p:nvPr/>
          </p:nvSpPr>
          <p:spPr>
            <a:xfrm flipV="1">
              <a:off x="1646238" y="3417888"/>
              <a:ext cx="3146425" cy="1862137"/>
            </a:xfrm>
            <a:prstGeom prst="line">
              <a:avLst/>
            </a:prstGeom>
            <a:ln w="9525" cap="flat" cmpd="sng">
              <a:solidFill>
                <a:srgbClr val="990000"/>
              </a:solidFill>
              <a:prstDash val="dash"/>
              <a:round/>
              <a:headEnd type="none" w="med" len="med"/>
              <a:tailEnd type="none" w="med" len="med"/>
            </a:ln>
          </p:spPr>
        </p:sp>
        <p:sp>
          <p:nvSpPr>
            <p:cNvPr id="103432" name="Line 8"/>
            <p:cNvSpPr>
              <a:spLocks noChangeAspect="1"/>
            </p:cNvSpPr>
            <p:nvPr/>
          </p:nvSpPr>
          <p:spPr>
            <a:xfrm>
              <a:off x="3394075" y="3729038"/>
              <a:ext cx="3497263" cy="1239837"/>
            </a:xfrm>
            <a:prstGeom prst="line">
              <a:avLst/>
            </a:prstGeom>
            <a:ln w="9525" cap="flat" cmpd="sng">
              <a:solidFill>
                <a:srgbClr val="990000"/>
              </a:solidFill>
              <a:prstDash val="dash"/>
              <a:round/>
              <a:headEnd type="none" w="med" len="med"/>
              <a:tailEnd type="none" w="med" len="med"/>
            </a:ln>
          </p:spPr>
        </p:sp>
        <p:sp>
          <p:nvSpPr>
            <p:cNvPr id="103433" name="Line 9"/>
            <p:cNvSpPr>
              <a:spLocks noChangeAspect="1"/>
            </p:cNvSpPr>
            <p:nvPr/>
          </p:nvSpPr>
          <p:spPr>
            <a:xfrm flipV="1">
              <a:off x="1646238" y="4968875"/>
              <a:ext cx="1397000" cy="311150"/>
            </a:xfrm>
            <a:prstGeom prst="line">
              <a:avLst/>
            </a:prstGeom>
            <a:ln w="9525" cap="flat" cmpd="sng">
              <a:solidFill>
                <a:srgbClr val="000000"/>
              </a:solidFill>
              <a:prstDash val="dash"/>
              <a:round/>
              <a:headEnd type="none" w="med" len="med"/>
              <a:tailEnd type="none" w="med" len="med"/>
            </a:ln>
          </p:spPr>
        </p:sp>
        <p:sp>
          <p:nvSpPr>
            <p:cNvPr id="103434" name="Line 10"/>
            <p:cNvSpPr>
              <a:spLocks noChangeAspect="1"/>
            </p:cNvSpPr>
            <p:nvPr/>
          </p:nvSpPr>
          <p:spPr>
            <a:xfrm flipH="1">
              <a:off x="3043238" y="3417888"/>
              <a:ext cx="1749425" cy="1550987"/>
            </a:xfrm>
            <a:prstGeom prst="line">
              <a:avLst/>
            </a:prstGeom>
            <a:ln w="9525" cap="flat" cmpd="sng">
              <a:solidFill>
                <a:srgbClr val="990000"/>
              </a:solidFill>
              <a:prstDash val="dash"/>
              <a:round/>
              <a:headEnd type="none" w="med" len="med"/>
              <a:tailEnd type="none" w="med" len="med"/>
            </a:ln>
          </p:spPr>
        </p:sp>
        <p:sp>
          <p:nvSpPr>
            <p:cNvPr id="103435" name="Line 11"/>
            <p:cNvSpPr>
              <a:spLocks noChangeAspect="1"/>
            </p:cNvSpPr>
            <p:nvPr/>
          </p:nvSpPr>
          <p:spPr>
            <a:xfrm>
              <a:off x="3394075" y="3729038"/>
              <a:ext cx="2098675" cy="1550987"/>
            </a:xfrm>
            <a:prstGeom prst="line">
              <a:avLst/>
            </a:prstGeom>
            <a:ln w="9525" cap="flat" cmpd="sng">
              <a:solidFill>
                <a:srgbClr val="990000"/>
              </a:solidFill>
              <a:prstDash val="dash"/>
              <a:round/>
              <a:headEnd type="none" w="med" len="med"/>
              <a:tailEnd type="none" w="med" len="med"/>
            </a:ln>
          </p:spPr>
        </p:sp>
        <p:sp>
          <p:nvSpPr>
            <p:cNvPr id="103436" name="Line 12"/>
            <p:cNvSpPr>
              <a:spLocks noChangeAspect="1"/>
            </p:cNvSpPr>
            <p:nvPr/>
          </p:nvSpPr>
          <p:spPr>
            <a:xfrm flipH="1">
              <a:off x="5492750" y="4968875"/>
              <a:ext cx="1398588" cy="311150"/>
            </a:xfrm>
            <a:prstGeom prst="line">
              <a:avLst/>
            </a:prstGeom>
            <a:ln w="9525" cap="flat" cmpd="sng">
              <a:solidFill>
                <a:srgbClr val="990000"/>
              </a:solidFill>
              <a:prstDash val="dash"/>
              <a:round/>
              <a:headEnd type="none" w="med" len="med"/>
              <a:tailEnd type="none" w="med" len="med"/>
            </a:ln>
          </p:spPr>
        </p:sp>
        <p:sp>
          <p:nvSpPr>
            <p:cNvPr id="103437" name="Text Box 33"/>
            <p:cNvSpPr txBox="1">
              <a:spLocks noChangeAspect="1"/>
            </p:cNvSpPr>
            <p:nvPr/>
          </p:nvSpPr>
          <p:spPr>
            <a:xfrm>
              <a:off x="6754813" y="4706938"/>
              <a:ext cx="512800" cy="636587"/>
            </a:xfrm>
            <a:prstGeom prst="rect">
              <a:avLst/>
            </a:prstGeom>
            <a:noFill/>
            <a:ln w="9525">
              <a:noFill/>
            </a:ln>
          </p:spPr>
          <p:txBody>
            <a:bodyPr anchor="t" anchorCtr="0"/>
            <a:p>
              <a:pPr algn="just">
                <a:buFontTx/>
              </a:pPr>
              <a:r>
                <a:rPr lang="en-US" altLang="zh-CN" sz="2000" i="1" dirty="0">
                  <a:solidFill>
                    <a:schemeClr val="tx1"/>
                  </a:solidFill>
                  <a:latin typeface="Times New Roman" panose="02020603050405020304" pitchFamily="18" charset="0"/>
                  <a:ea typeface="宋体" panose="02010600030101010101" pitchFamily="2" charset="-122"/>
                </a:rPr>
                <a:t>P</a:t>
              </a:r>
              <a:r>
                <a:rPr lang="en-US" altLang="zh-CN" sz="2000" baseline="-30000" dirty="0">
                  <a:solidFill>
                    <a:schemeClr val="tx1"/>
                  </a:solidFill>
                  <a:latin typeface="Times New Roman" panose="02020603050405020304" pitchFamily="18" charset="0"/>
                  <a:ea typeface="宋体" panose="02010600030101010101" pitchFamily="2" charset="-122"/>
                </a:rPr>
                <a:t>3</a:t>
              </a:r>
              <a:endParaRPr lang="en-US" altLang="zh-CN" sz="2000" dirty="0">
                <a:solidFill>
                  <a:schemeClr val="tx1"/>
                </a:solidFill>
                <a:latin typeface="宋体" panose="02010600030101010101" pitchFamily="2" charset="-122"/>
                <a:ea typeface="宋体" panose="02010600030101010101" pitchFamily="2" charset="-122"/>
              </a:endParaRPr>
            </a:p>
            <a:p>
              <a:pPr eaLnBrk="0" hangingPunct="0">
                <a:buFontTx/>
              </a:pPr>
              <a:endParaRPr lang="en-US" altLang="zh-CN" sz="2000" dirty="0">
                <a:solidFill>
                  <a:schemeClr val="tx1"/>
                </a:solidFill>
                <a:latin typeface="Times New Roman" panose="02020603050405020304" pitchFamily="18" charset="0"/>
                <a:ea typeface="宋体" panose="02010600030101010101" pitchFamily="2" charset="-122"/>
              </a:endParaRPr>
            </a:p>
          </p:txBody>
        </p:sp>
        <p:sp>
          <p:nvSpPr>
            <p:cNvPr id="103438" name="Oval 35"/>
            <p:cNvSpPr>
              <a:spLocks noChangeAspect="1"/>
            </p:cNvSpPr>
            <p:nvPr/>
          </p:nvSpPr>
          <p:spPr>
            <a:xfrm>
              <a:off x="3208338" y="4298950"/>
              <a:ext cx="79375" cy="69850"/>
            </a:xfrm>
            <a:prstGeom prst="ellipse">
              <a:avLst/>
            </a:prstGeom>
            <a:noFill/>
            <a:ln w="9525" cap="flat" cmpd="sng">
              <a:solidFill>
                <a:srgbClr val="000000"/>
              </a:solidFill>
              <a:prstDash val="solid"/>
              <a:round/>
              <a:headEnd type="none" w="med" len="med"/>
              <a:tailEnd type="none" w="med" len="med"/>
            </a:ln>
          </p:spPr>
          <p:txBody>
            <a:bodyPr anchor="t" anchorCtr="0"/>
            <a:p>
              <a:pPr>
                <a:buFontTx/>
              </a:pP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103439" name="Oval 36"/>
            <p:cNvSpPr>
              <a:spLocks noChangeAspect="1"/>
            </p:cNvSpPr>
            <p:nvPr/>
          </p:nvSpPr>
          <p:spPr>
            <a:xfrm>
              <a:off x="5092700" y="4298950"/>
              <a:ext cx="79375" cy="69850"/>
            </a:xfrm>
            <a:prstGeom prst="ellipse">
              <a:avLst/>
            </a:prstGeom>
            <a:noFill/>
            <a:ln w="9525" cap="flat" cmpd="sng">
              <a:solidFill>
                <a:srgbClr val="000000"/>
              </a:solidFill>
              <a:prstDash val="solid"/>
              <a:round/>
              <a:headEnd type="none" w="med" len="med"/>
              <a:tailEnd type="none" w="med" len="med"/>
            </a:ln>
          </p:spPr>
          <p:txBody>
            <a:bodyPr anchor="t" anchorCtr="0"/>
            <a:p>
              <a:pPr>
                <a:buFontTx/>
              </a:pP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103440" name="Line 37"/>
            <p:cNvSpPr>
              <a:spLocks noChangeAspect="1"/>
            </p:cNvSpPr>
            <p:nvPr/>
          </p:nvSpPr>
          <p:spPr>
            <a:xfrm flipV="1">
              <a:off x="4197350" y="3105150"/>
              <a:ext cx="368300" cy="512763"/>
            </a:xfrm>
            <a:prstGeom prst="line">
              <a:avLst/>
            </a:prstGeom>
            <a:ln w="9525" cap="flat" cmpd="sng">
              <a:solidFill>
                <a:srgbClr val="000000"/>
              </a:solidFill>
              <a:prstDash val="solid"/>
              <a:round/>
              <a:headEnd type="none" w="med" len="med"/>
              <a:tailEnd type="none" w="med" len="med"/>
            </a:ln>
          </p:spPr>
        </p:sp>
        <p:sp>
          <p:nvSpPr>
            <p:cNvPr id="103441" name="Text Box 38"/>
            <p:cNvSpPr txBox="1">
              <a:spLocks noChangeAspect="1"/>
            </p:cNvSpPr>
            <p:nvPr/>
          </p:nvSpPr>
          <p:spPr>
            <a:xfrm>
              <a:off x="2771775" y="3230563"/>
              <a:ext cx="657225" cy="484187"/>
            </a:xfrm>
            <a:prstGeom prst="rect">
              <a:avLst/>
            </a:prstGeom>
            <a:noFill/>
            <a:ln w="9525">
              <a:noFill/>
            </a:ln>
          </p:spPr>
          <p:txBody>
            <a:bodyPr anchor="t" anchorCtr="0"/>
            <a:p>
              <a:pPr algn="just">
                <a:buFontTx/>
              </a:pPr>
              <a:r>
                <a:rPr lang="en-US" altLang="zh-CN" sz="2000" i="1" dirty="0">
                  <a:solidFill>
                    <a:schemeClr val="tx1"/>
                  </a:solidFill>
                  <a:latin typeface="Times New Roman" panose="02020603050405020304" pitchFamily="18" charset="0"/>
                  <a:ea typeface="宋体" panose="02010600030101010101" pitchFamily="2" charset="-122"/>
                </a:rPr>
                <a:t>P</a:t>
              </a:r>
              <a:r>
                <a:rPr lang="en-US" altLang="zh-CN" sz="2000" baseline="-30000" dirty="0">
                  <a:solidFill>
                    <a:schemeClr val="tx1"/>
                  </a:solidFill>
                  <a:latin typeface="Times New Roman" panose="02020603050405020304" pitchFamily="18" charset="0"/>
                  <a:ea typeface="宋体" panose="02010600030101010101" pitchFamily="2" charset="-122"/>
                </a:rPr>
                <a:t>1</a:t>
              </a:r>
              <a:endParaRPr lang="en-US" altLang="zh-CN" sz="2000" dirty="0">
                <a:solidFill>
                  <a:schemeClr val="tx1"/>
                </a:solidFill>
                <a:latin typeface="宋体" panose="02010600030101010101" pitchFamily="2" charset="-122"/>
                <a:ea typeface="宋体" panose="02010600030101010101" pitchFamily="2" charset="-122"/>
              </a:endParaRPr>
            </a:p>
            <a:p>
              <a:pPr eaLnBrk="0" hangingPunct="0">
                <a:buFontTx/>
              </a:pPr>
              <a:endParaRPr lang="en-US" altLang="zh-CN" sz="2000" dirty="0">
                <a:solidFill>
                  <a:schemeClr val="tx1"/>
                </a:solidFill>
                <a:latin typeface="Times New Roman" panose="02020603050405020304" pitchFamily="18" charset="0"/>
                <a:ea typeface="宋体" panose="02010600030101010101" pitchFamily="2" charset="-122"/>
              </a:endParaRPr>
            </a:p>
          </p:txBody>
        </p:sp>
        <p:sp>
          <p:nvSpPr>
            <p:cNvPr id="103442" name="Text Box 39"/>
            <p:cNvSpPr txBox="1">
              <a:spLocks noChangeAspect="1"/>
            </p:cNvSpPr>
            <p:nvPr/>
          </p:nvSpPr>
          <p:spPr>
            <a:xfrm>
              <a:off x="4808538" y="3040063"/>
              <a:ext cx="709612" cy="539750"/>
            </a:xfrm>
            <a:prstGeom prst="rect">
              <a:avLst/>
            </a:prstGeom>
            <a:noFill/>
            <a:ln w="9525">
              <a:noFill/>
            </a:ln>
          </p:spPr>
          <p:txBody>
            <a:bodyPr anchor="t" anchorCtr="0"/>
            <a:p>
              <a:pPr algn="just">
                <a:buFontTx/>
              </a:pPr>
              <a:r>
                <a:rPr lang="en-US" altLang="zh-CN" sz="2000" i="1" dirty="0">
                  <a:solidFill>
                    <a:schemeClr val="tx1"/>
                  </a:solidFill>
                  <a:latin typeface="Times New Roman" panose="02020603050405020304" pitchFamily="18" charset="0"/>
                  <a:ea typeface="宋体" panose="02010600030101010101" pitchFamily="2" charset="-122"/>
                </a:rPr>
                <a:t>P</a:t>
              </a:r>
              <a:r>
                <a:rPr lang="en-US" altLang="zh-CN" sz="2000" baseline="-30000" dirty="0">
                  <a:solidFill>
                    <a:schemeClr val="tx1"/>
                  </a:solidFill>
                  <a:latin typeface="Times New Roman" panose="02020603050405020304" pitchFamily="18" charset="0"/>
                  <a:ea typeface="宋体" panose="02010600030101010101" pitchFamily="2" charset="-122"/>
                </a:rPr>
                <a:t>2</a:t>
              </a:r>
              <a:endParaRPr lang="en-US" altLang="zh-CN" sz="2000" dirty="0">
                <a:solidFill>
                  <a:schemeClr val="tx1"/>
                </a:solidFill>
                <a:latin typeface="宋体" panose="02010600030101010101" pitchFamily="2" charset="-122"/>
                <a:ea typeface="宋体" panose="02010600030101010101" pitchFamily="2" charset="-122"/>
              </a:endParaRPr>
            </a:p>
            <a:p>
              <a:pPr eaLnBrk="0" hangingPunct="0">
                <a:buFontTx/>
              </a:pPr>
              <a:endParaRPr lang="en-US" altLang="zh-CN" sz="2000" dirty="0">
                <a:solidFill>
                  <a:schemeClr val="tx1"/>
                </a:solidFill>
                <a:latin typeface="Times New Roman" panose="02020603050405020304" pitchFamily="18" charset="0"/>
                <a:ea typeface="宋体" panose="02010600030101010101" pitchFamily="2" charset="-122"/>
              </a:endParaRPr>
            </a:p>
          </p:txBody>
        </p:sp>
        <p:sp>
          <p:nvSpPr>
            <p:cNvPr id="103443" name="Text Box 40"/>
            <p:cNvSpPr txBox="1">
              <a:spLocks noChangeAspect="1"/>
            </p:cNvSpPr>
            <p:nvPr/>
          </p:nvSpPr>
          <p:spPr>
            <a:xfrm>
              <a:off x="1266819" y="4994275"/>
              <a:ext cx="514355" cy="600075"/>
            </a:xfrm>
            <a:prstGeom prst="rect">
              <a:avLst/>
            </a:prstGeom>
            <a:noFill/>
            <a:ln w="9525">
              <a:noFill/>
            </a:ln>
          </p:spPr>
          <p:txBody>
            <a:bodyPr anchor="t" anchorCtr="0"/>
            <a:p>
              <a:pPr algn="just">
                <a:buFontTx/>
              </a:pPr>
              <a:r>
                <a:rPr lang="en-US" altLang="zh-CN" sz="2000" i="1" dirty="0">
                  <a:solidFill>
                    <a:schemeClr val="tx1"/>
                  </a:solidFill>
                  <a:latin typeface="Times New Roman" panose="02020603050405020304" pitchFamily="18" charset="0"/>
                  <a:ea typeface="宋体" panose="02010600030101010101" pitchFamily="2" charset="-122"/>
                </a:rPr>
                <a:t>P</a:t>
              </a:r>
              <a:r>
                <a:rPr lang="en-US" altLang="zh-CN" sz="2000" baseline="-30000" dirty="0">
                  <a:solidFill>
                    <a:schemeClr val="tx1"/>
                  </a:solidFill>
                  <a:latin typeface="Times New Roman" panose="02020603050405020304" pitchFamily="18" charset="0"/>
                  <a:ea typeface="宋体" panose="02010600030101010101" pitchFamily="2" charset="-122"/>
                </a:rPr>
                <a:t>0</a:t>
              </a:r>
              <a:endParaRPr lang="en-US" altLang="zh-CN" sz="2000" dirty="0">
                <a:solidFill>
                  <a:schemeClr val="tx1"/>
                </a:solidFill>
                <a:latin typeface="宋体" panose="02010600030101010101" pitchFamily="2" charset="-122"/>
                <a:ea typeface="宋体" panose="02010600030101010101" pitchFamily="2" charset="-122"/>
              </a:endParaRPr>
            </a:p>
            <a:p>
              <a:pPr eaLnBrk="0" hangingPunct="0">
                <a:buFontTx/>
              </a:pPr>
              <a:endParaRPr lang="en-US" altLang="zh-CN" sz="2000" dirty="0">
                <a:solidFill>
                  <a:schemeClr val="tx1"/>
                </a:solidFill>
                <a:latin typeface="Times New Roman" panose="02020603050405020304" pitchFamily="18" charset="0"/>
                <a:ea typeface="宋体" panose="02010600030101010101" pitchFamily="2" charset="-122"/>
              </a:endParaRPr>
            </a:p>
          </p:txBody>
        </p:sp>
        <p:sp>
          <p:nvSpPr>
            <p:cNvPr id="103444" name="Line 41"/>
            <p:cNvSpPr/>
            <p:nvPr/>
          </p:nvSpPr>
          <p:spPr>
            <a:xfrm flipH="1">
              <a:off x="3014663" y="3794125"/>
              <a:ext cx="393700" cy="1243013"/>
            </a:xfrm>
            <a:prstGeom prst="line">
              <a:avLst/>
            </a:prstGeom>
            <a:ln w="9525" cap="flat" cmpd="sng">
              <a:solidFill>
                <a:srgbClr val="99CC00"/>
              </a:solidFill>
              <a:prstDash val="solid"/>
              <a:round/>
              <a:headEnd type="none" w="med" len="med"/>
              <a:tailEnd type="triangle" w="sm" len="sm"/>
            </a:ln>
          </p:spPr>
        </p:sp>
        <p:sp>
          <p:nvSpPr>
            <p:cNvPr id="103445" name="Line 42"/>
            <p:cNvSpPr/>
            <p:nvPr/>
          </p:nvSpPr>
          <p:spPr>
            <a:xfrm>
              <a:off x="4760913" y="3443288"/>
              <a:ext cx="766762" cy="1846262"/>
            </a:xfrm>
            <a:prstGeom prst="line">
              <a:avLst/>
            </a:prstGeom>
            <a:ln w="9525" cap="flat" cmpd="sng">
              <a:solidFill>
                <a:srgbClr val="99CC00"/>
              </a:solidFill>
              <a:prstDash val="solid"/>
              <a:round/>
              <a:headEnd type="none" w="med" len="med"/>
              <a:tailEnd type="triangle" w="sm" len="sm"/>
            </a:ln>
          </p:spPr>
        </p:sp>
        <p:sp>
          <p:nvSpPr>
            <p:cNvPr id="103446" name="Text Box 43"/>
            <p:cNvSpPr txBox="1"/>
            <p:nvPr/>
          </p:nvSpPr>
          <p:spPr>
            <a:xfrm>
              <a:off x="5105400" y="3962400"/>
              <a:ext cx="555625" cy="490538"/>
            </a:xfrm>
            <a:prstGeom prst="rect">
              <a:avLst/>
            </a:prstGeom>
            <a:noFill/>
            <a:ln w="9525">
              <a:noFill/>
            </a:ln>
          </p:spPr>
          <p:txBody>
            <a:bodyPr anchor="t" anchorCtr="0"/>
            <a:p>
              <a:pPr algn="just">
                <a:buFontTx/>
              </a:pPr>
              <a:r>
                <a:rPr lang="en-US" altLang="zh-CN" sz="2000" i="1" dirty="0">
                  <a:solidFill>
                    <a:schemeClr val="tx1"/>
                  </a:solidFill>
                  <a:latin typeface="Times New Roman" panose="02020603050405020304" pitchFamily="18" charset="0"/>
                  <a:ea typeface="宋体" panose="02010600030101010101" pitchFamily="2" charset="-122"/>
                </a:rPr>
                <a:t>N</a:t>
              </a:r>
              <a:endParaRPr lang="en-US" altLang="zh-CN" sz="2000" i="1" dirty="0">
                <a:solidFill>
                  <a:schemeClr val="tx1"/>
                </a:solidFill>
                <a:latin typeface="Times New Roman" panose="02020603050405020304" pitchFamily="18" charset="0"/>
                <a:ea typeface="宋体" panose="02010600030101010101" pitchFamily="2" charset="-122"/>
              </a:endParaRPr>
            </a:p>
            <a:p>
              <a:pPr eaLnBrk="0" hangingPunct="0">
                <a:buFontTx/>
              </a:pPr>
              <a:endParaRPr lang="en-US" altLang="zh-CN" sz="2400" dirty="0">
                <a:solidFill>
                  <a:schemeClr val="tx1"/>
                </a:solidFill>
                <a:latin typeface="Times New Roman" panose="02020603050405020304" pitchFamily="18" charset="0"/>
                <a:ea typeface="宋体" panose="02010600030101010101" pitchFamily="2" charset="-122"/>
              </a:endParaRPr>
            </a:p>
          </p:txBody>
        </p:sp>
        <p:grpSp>
          <p:nvGrpSpPr>
            <p:cNvPr id="103447" name="Group 49"/>
            <p:cNvGrpSpPr/>
            <p:nvPr/>
          </p:nvGrpSpPr>
          <p:grpSpPr>
            <a:xfrm>
              <a:off x="3317910" y="3621122"/>
              <a:ext cx="1593866" cy="341316"/>
              <a:chOff x="2084" y="1636"/>
              <a:chExt cx="1004" cy="215"/>
            </a:xfrm>
          </p:grpSpPr>
          <p:sp>
            <p:nvSpPr>
              <p:cNvPr id="103448" name="Line 13"/>
              <p:cNvSpPr>
                <a:spLocks noChangeAspect="1"/>
              </p:cNvSpPr>
              <p:nvPr/>
            </p:nvSpPr>
            <p:spPr>
              <a:xfrm flipV="1">
                <a:off x="2095" y="1805"/>
                <a:ext cx="49" cy="28"/>
              </a:xfrm>
              <a:prstGeom prst="line">
                <a:avLst/>
              </a:prstGeom>
              <a:ln w="9525" cap="flat" cmpd="sng">
                <a:solidFill>
                  <a:srgbClr val="FF0000"/>
                </a:solidFill>
                <a:prstDash val="solid"/>
                <a:round/>
                <a:headEnd type="none" w="med" len="med"/>
                <a:tailEnd type="none" w="med" len="med"/>
              </a:ln>
            </p:spPr>
          </p:sp>
          <p:sp>
            <p:nvSpPr>
              <p:cNvPr id="103449" name="Line 14"/>
              <p:cNvSpPr>
                <a:spLocks noChangeAspect="1"/>
              </p:cNvSpPr>
              <p:nvPr/>
            </p:nvSpPr>
            <p:spPr>
              <a:xfrm flipV="1">
                <a:off x="2144" y="1779"/>
                <a:ext cx="50" cy="26"/>
              </a:xfrm>
              <a:prstGeom prst="line">
                <a:avLst/>
              </a:prstGeom>
              <a:ln w="9525" cap="flat" cmpd="sng">
                <a:solidFill>
                  <a:srgbClr val="FF0000"/>
                </a:solidFill>
                <a:prstDash val="solid"/>
                <a:round/>
                <a:headEnd type="none" w="med" len="med"/>
                <a:tailEnd type="none" w="med" len="med"/>
              </a:ln>
            </p:spPr>
          </p:sp>
          <p:sp>
            <p:nvSpPr>
              <p:cNvPr id="103450" name="Line 15"/>
              <p:cNvSpPr>
                <a:spLocks noChangeAspect="1"/>
              </p:cNvSpPr>
              <p:nvPr/>
            </p:nvSpPr>
            <p:spPr>
              <a:xfrm flipV="1">
                <a:off x="2194" y="1755"/>
                <a:ext cx="49" cy="24"/>
              </a:xfrm>
              <a:prstGeom prst="line">
                <a:avLst/>
              </a:prstGeom>
              <a:ln w="9525" cap="flat" cmpd="sng">
                <a:solidFill>
                  <a:srgbClr val="FF0000"/>
                </a:solidFill>
                <a:prstDash val="solid"/>
                <a:round/>
                <a:headEnd type="none" w="med" len="med"/>
                <a:tailEnd type="none" w="med" len="med"/>
              </a:ln>
            </p:spPr>
          </p:sp>
          <p:sp>
            <p:nvSpPr>
              <p:cNvPr id="103451" name="Line 16"/>
              <p:cNvSpPr>
                <a:spLocks noChangeAspect="1"/>
              </p:cNvSpPr>
              <p:nvPr/>
            </p:nvSpPr>
            <p:spPr>
              <a:xfrm flipV="1">
                <a:off x="2243" y="1733"/>
                <a:ext cx="46" cy="22"/>
              </a:xfrm>
              <a:prstGeom prst="line">
                <a:avLst/>
              </a:prstGeom>
              <a:ln w="9525" cap="flat" cmpd="sng">
                <a:solidFill>
                  <a:srgbClr val="FF0000"/>
                </a:solidFill>
                <a:prstDash val="solid"/>
                <a:round/>
                <a:headEnd type="none" w="med" len="med"/>
                <a:tailEnd type="none" w="med" len="med"/>
              </a:ln>
            </p:spPr>
          </p:sp>
          <p:sp>
            <p:nvSpPr>
              <p:cNvPr id="103452" name="Line 17"/>
              <p:cNvSpPr>
                <a:spLocks noChangeAspect="1"/>
              </p:cNvSpPr>
              <p:nvPr/>
            </p:nvSpPr>
            <p:spPr>
              <a:xfrm flipV="1">
                <a:off x="2289" y="1712"/>
                <a:ext cx="49" cy="21"/>
              </a:xfrm>
              <a:prstGeom prst="line">
                <a:avLst/>
              </a:prstGeom>
              <a:ln w="9525" cap="flat" cmpd="sng">
                <a:solidFill>
                  <a:srgbClr val="FF0000"/>
                </a:solidFill>
                <a:prstDash val="solid"/>
                <a:round/>
                <a:headEnd type="none" w="med" len="med"/>
                <a:tailEnd type="none" w="med" len="med"/>
              </a:ln>
            </p:spPr>
          </p:sp>
          <p:sp>
            <p:nvSpPr>
              <p:cNvPr id="103453" name="Line 18"/>
              <p:cNvSpPr>
                <a:spLocks noChangeAspect="1"/>
              </p:cNvSpPr>
              <p:nvPr/>
            </p:nvSpPr>
            <p:spPr>
              <a:xfrm flipV="1">
                <a:off x="2338" y="1695"/>
                <a:ext cx="48" cy="17"/>
              </a:xfrm>
              <a:prstGeom prst="line">
                <a:avLst/>
              </a:prstGeom>
              <a:ln w="9525" cap="flat" cmpd="sng">
                <a:solidFill>
                  <a:srgbClr val="FF0000"/>
                </a:solidFill>
                <a:prstDash val="solid"/>
                <a:round/>
                <a:headEnd type="none" w="med" len="med"/>
                <a:tailEnd type="none" w="med" len="med"/>
              </a:ln>
            </p:spPr>
          </p:sp>
          <p:sp>
            <p:nvSpPr>
              <p:cNvPr id="103454" name="Line 19"/>
              <p:cNvSpPr>
                <a:spLocks noChangeAspect="1"/>
              </p:cNvSpPr>
              <p:nvPr/>
            </p:nvSpPr>
            <p:spPr>
              <a:xfrm flipV="1">
                <a:off x="2386" y="1679"/>
                <a:ext cx="48" cy="16"/>
              </a:xfrm>
              <a:prstGeom prst="line">
                <a:avLst/>
              </a:prstGeom>
              <a:ln w="9525" cap="flat" cmpd="sng">
                <a:solidFill>
                  <a:srgbClr val="FF0000"/>
                </a:solidFill>
                <a:prstDash val="solid"/>
                <a:round/>
                <a:headEnd type="none" w="med" len="med"/>
                <a:tailEnd type="none" w="med" len="med"/>
              </a:ln>
            </p:spPr>
          </p:sp>
          <p:sp>
            <p:nvSpPr>
              <p:cNvPr id="103455" name="Line 20"/>
              <p:cNvSpPr>
                <a:spLocks noChangeAspect="1"/>
              </p:cNvSpPr>
              <p:nvPr/>
            </p:nvSpPr>
            <p:spPr>
              <a:xfrm flipV="1">
                <a:off x="2434" y="1666"/>
                <a:ext cx="48" cy="13"/>
              </a:xfrm>
              <a:prstGeom prst="line">
                <a:avLst/>
              </a:prstGeom>
              <a:ln w="9525" cap="flat" cmpd="sng">
                <a:solidFill>
                  <a:srgbClr val="FF0000"/>
                </a:solidFill>
                <a:prstDash val="solid"/>
                <a:round/>
                <a:headEnd type="none" w="med" len="med"/>
                <a:tailEnd type="none" w="med" len="med"/>
              </a:ln>
            </p:spPr>
          </p:sp>
          <p:sp>
            <p:nvSpPr>
              <p:cNvPr id="103456" name="Line 21"/>
              <p:cNvSpPr>
                <a:spLocks noChangeAspect="1"/>
              </p:cNvSpPr>
              <p:nvPr/>
            </p:nvSpPr>
            <p:spPr>
              <a:xfrm flipV="1">
                <a:off x="2482" y="1655"/>
                <a:ext cx="47" cy="11"/>
              </a:xfrm>
              <a:prstGeom prst="line">
                <a:avLst/>
              </a:prstGeom>
              <a:ln w="9525" cap="flat" cmpd="sng">
                <a:solidFill>
                  <a:srgbClr val="FF0000"/>
                </a:solidFill>
                <a:prstDash val="solid"/>
                <a:round/>
                <a:headEnd type="none" w="med" len="med"/>
                <a:tailEnd type="none" w="med" len="med"/>
              </a:ln>
            </p:spPr>
          </p:sp>
          <p:sp>
            <p:nvSpPr>
              <p:cNvPr id="103457" name="Line 22"/>
              <p:cNvSpPr>
                <a:spLocks noChangeAspect="1"/>
              </p:cNvSpPr>
              <p:nvPr/>
            </p:nvSpPr>
            <p:spPr>
              <a:xfrm flipV="1">
                <a:off x="2529" y="1647"/>
                <a:ext cx="48" cy="8"/>
              </a:xfrm>
              <a:prstGeom prst="line">
                <a:avLst/>
              </a:prstGeom>
              <a:ln w="9525" cap="flat" cmpd="sng">
                <a:solidFill>
                  <a:srgbClr val="FF0000"/>
                </a:solidFill>
                <a:prstDash val="solid"/>
                <a:round/>
                <a:headEnd type="none" w="med" len="med"/>
                <a:tailEnd type="none" w="med" len="med"/>
              </a:ln>
            </p:spPr>
          </p:sp>
          <p:sp>
            <p:nvSpPr>
              <p:cNvPr id="103458" name="Line 23"/>
              <p:cNvSpPr>
                <a:spLocks noChangeAspect="1"/>
              </p:cNvSpPr>
              <p:nvPr/>
            </p:nvSpPr>
            <p:spPr>
              <a:xfrm flipV="1">
                <a:off x="2577" y="1640"/>
                <a:ext cx="49" cy="7"/>
              </a:xfrm>
              <a:prstGeom prst="line">
                <a:avLst/>
              </a:prstGeom>
              <a:ln w="9525" cap="flat" cmpd="sng">
                <a:solidFill>
                  <a:srgbClr val="FF0000"/>
                </a:solidFill>
                <a:prstDash val="solid"/>
                <a:round/>
                <a:headEnd type="none" w="med" len="med"/>
                <a:tailEnd type="none" w="med" len="med"/>
              </a:ln>
            </p:spPr>
          </p:sp>
          <p:sp>
            <p:nvSpPr>
              <p:cNvPr id="103459" name="Line 24"/>
              <p:cNvSpPr>
                <a:spLocks noChangeAspect="1"/>
              </p:cNvSpPr>
              <p:nvPr/>
            </p:nvSpPr>
            <p:spPr>
              <a:xfrm flipV="1">
                <a:off x="2626" y="1637"/>
                <a:ext cx="48" cy="3"/>
              </a:xfrm>
              <a:prstGeom prst="line">
                <a:avLst/>
              </a:prstGeom>
              <a:ln w="9525" cap="flat" cmpd="sng">
                <a:solidFill>
                  <a:srgbClr val="FF0000"/>
                </a:solidFill>
                <a:prstDash val="solid"/>
                <a:round/>
                <a:headEnd type="none" w="med" len="med"/>
                <a:tailEnd type="none" w="med" len="med"/>
              </a:ln>
            </p:spPr>
          </p:sp>
          <p:sp>
            <p:nvSpPr>
              <p:cNvPr id="103460" name="Line 25"/>
              <p:cNvSpPr>
                <a:spLocks noChangeAspect="1"/>
              </p:cNvSpPr>
              <p:nvPr/>
            </p:nvSpPr>
            <p:spPr>
              <a:xfrm flipV="1">
                <a:off x="2674" y="1636"/>
                <a:ext cx="49" cy="1"/>
              </a:xfrm>
              <a:prstGeom prst="line">
                <a:avLst/>
              </a:prstGeom>
              <a:ln w="9525" cap="flat" cmpd="sng">
                <a:solidFill>
                  <a:srgbClr val="FF0000"/>
                </a:solidFill>
                <a:prstDash val="solid"/>
                <a:round/>
                <a:headEnd type="none" w="med" len="med"/>
                <a:tailEnd type="none" w="med" len="med"/>
              </a:ln>
            </p:spPr>
          </p:sp>
          <p:sp>
            <p:nvSpPr>
              <p:cNvPr id="103461" name="Line 26"/>
              <p:cNvSpPr>
                <a:spLocks noChangeAspect="1"/>
              </p:cNvSpPr>
              <p:nvPr/>
            </p:nvSpPr>
            <p:spPr>
              <a:xfrm>
                <a:off x="2723" y="1636"/>
                <a:ext cx="50" cy="1"/>
              </a:xfrm>
              <a:prstGeom prst="line">
                <a:avLst/>
              </a:prstGeom>
              <a:ln w="9525" cap="flat" cmpd="sng">
                <a:solidFill>
                  <a:srgbClr val="FF0000"/>
                </a:solidFill>
                <a:prstDash val="solid"/>
                <a:round/>
                <a:headEnd type="none" w="med" len="med"/>
                <a:tailEnd type="none" w="med" len="med"/>
              </a:ln>
            </p:spPr>
          </p:sp>
          <p:sp>
            <p:nvSpPr>
              <p:cNvPr id="103462" name="Line 27"/>
              <p:cNvSpPr>
                <a:spLocks noChangeAspect="1"/>
              </p:cNvSpPr>
              <p:nvPr/>
            </p:nvSpPr>
            <p:spPr>
              <a:xfrm>
                <a:off x="2773" y="1637"/>
                <a:ext cx="51" cy="4"/>
              </a:xfrm>
              <a:prstGeom prst="line">
                <a:avLst/>
              </a:prstGeom>
              <a:ln w="9525" cap="flat" cmpd="sng">
                <a:solidFill>
                  <a:srgbClr val="FF0000"/>
                </a:solidFill>
                <a:prstDash val="solid"/>
                <a:round/>
                <a:headEnd type="none" w="med" len="med"/>
                <a:tailEnd type="none" w="med" len="med"/>
              </a:ln>
            </p:spPr>
          </p:sp>
          <p:sp>
            <p:nvSpPr>
              <p:cNvPr id="103463" name="Line 28"/>
              <p:cNvSpPr>
                <a:spLocks noChangeAspect="1"/>
              </p:cNvSpPr>
              <p:nvPr/>
            </p:nvSpPr>
            <p:spPr>
              <a:xfrm>
                <a:off x="2824" y="1641"/>
                <a:ext cx="50" cy="6"/>
              </a:xfrm>
              <a:prstGeom prst="line">
                <a:avLst/>
              </a:prstGeom>
              <a:ln w="9525" cap="flat" cmpd="sng">
                <a:solidFill>
                  <a:srgbClr val="FF0000"/>
                </a:solidFill>
                <a:prstDash val="solid"/>
                <a:round/>
                <a:headEnd type="none" w="med" len="med"/>
                <a:tailEnd type="none" w="med" len="med"/>
              </a:ln>
            </p:spPr>
          </p:sp>
          <p:sp>
            <p:nvSpPr>
              <p:cNvPr id="103464" name="Line 29"/>
              <p:cNvSpPr>
                <a:spLocks noChangeAspect="1"/>
              </p:cNvSpPr>
              <p:nvPr/>
            </p:nvSpPr>
            <p:spPr>
              <a:xfrm>
                <a:off x="2874" y="1647"/>
                <a:ext cx="53" cy="10"/>
              </a:xfrm>
              <a:prstGeom prst="line">
                <a:avLst/>
              </a:prstGeom>
              <a:ln w="9525" cap="flat" cmpd="sng">
                <a:solidFill>
                  <a:srgbClr val="FF0000"/>
                </a:solidFill>
                <a:prstDash val="solid"/>
                <a:round/>
                <a:headEnd type="none" w="med" len="med"/>
                <a:tailEnd type="none" w="med" len="med"/>
              </a:ln>
            </p:spPr>
          </p:sp>
          <p:sp>
            <p:nvSpPr>
              <p:cNvPr id="103465" name="Line 30"/>
              <p:cNvSpPr>
                <a:spLocks noChangeAspect="1"/>
              </p:cNvSpPr>
              <p:nvPr/>
            </p:nvSpPr>
            <p:spPr>
              <a:xfrm>
                <a:off x="2927" y="1657"/>
                <a:ext cx="52" cy="13"/>
              </a:xfrm>
              <a:prstGeom prst="line">
                <a:avLst/>
              </a:prstGeom>
              <a:ln w="9525" cap="flat" cmpd="sng">
                <a:solidFill>
                  <a:srgbClr val="FF0000"/>
                </a:solidFill>
                <a:prstDash val="solid"/>
                <a:round/>
                <a:headEnd type="none" w="med" len="med"/>
                <a:tailEnd type="none" w="med" len="med"/>
              </a:ln>
            </p:spPr>
          </p:sp>
          <p:sp>
            <p:nvSpPr>
              <p:cNvPr id="103466" name="Line 31"/>
              <p:cNvSpPr>
                <a:spLocks noChangeAspect="1"/>
              </p:cNvSpPr>
              <p:nvPr/>
            </p:nvSpPr>
            <p:spPr>
              <a:xfrm>
                <a:off x="2979" y="1670"/>
                <a:ext cx="53" cy="15"/>
              </a:xfrm>
              <a:prstGeom prst="line">
                <a:avLst/>
              </a:prstGeom>
              <a:ln w="9525" cap="flat" cmpd="sng">
                <a:solidFill>
                  <a:srgbClr val="FF0000"/>
                </a:solidFill>
                <a:prstDash val="solid"/>
                <a:round/>
                <a:headEnd type="none" w="med" len="med"/>
                <a:tailEnd type="none" w="med" len="med"/>
              </a:ln>
            </p:spPr>
          </p:sp>
          <p:sp>
            <p:nvSpPr>
              <p:cNvPr id="103467" name="Line 32"/>
              <p:cNvSpPr>
                <a:spLocks noChangeAspect="1"/>
              </p:cNvSpPr>
              <p:nvPr/>
            </p:nvSpPr>
            <p:spPr>
              <a:xfrm>
                <a:off x="3032" y="1685"/>
                <a:ext cx="56" cy="19"/>
              </a:xfrm>
              <a:prstGeom prst="line">
                <a:avLst/>
              </a:prstGeom>
              <a:ln w="9525" cap="flat" cmpd="sng">
                <a:solidFill>
                  <a:srgbClr val="FF0000"/>
                </a:solidFill>
                <a:prstDash val="solid"/>
                <a:round/>
                <a:headEnd type="none" w="med" len="med"/>
                <a:tailEnd type="none" w="med" len="med"/>
              </a:ln>
            </p:spPr>
          </p:sp>
          <p:sp>
            <p:nvSpPr>
              <p:cNvPr id="103468" name="Oval 44"/>
              <p:cNvSpPr>
                <a:spLocks noChangeAspect="1"/>
              </p:cNvSpPr>
              <p:nvPr/>
            </p:nvSpPr>
            <p:spPr>
              <a:xfrm>
                <a:off x="3049" y="1679"/>
                <a:ext cx="37" cy="33"/>
              </a:xfrm>
              <a:prstGeom prst="ellipse">
                <a:avLst/>
              </a:prstGeom>
              <a:noFill/>
              <a:ln w="9525" cap="flat" cmpd="sng">
                <a:solidFill>
                  <a:srgbClr val="FF0000"/>
                </a:solidFill>
                <a:prstDash val="solid"/>
                <a:round/>
                <a:headEnd type="none" w="med" len="med"/>
                <a:tailEnd type="none" w="med" len="med"/>
              </a:ln>
            </p:spPr>
            <p:txBody>
              <a:bodyPr anchor="t" anchorCtr="0"/>
              <a:p>
                <a:pPr>
                  <a:buFontTx/>
                </a:pP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103469" name="Oval 45"/>
              <p:cNvSpPr>
                <a:spLocks noChangeAspect="1"/>
              </p:cNvSpPr>
              <p:nvPr/>
            </p:nvSpPr>
            <p:spPr>
              <a:xfrm>
                <a:off x="2084" y="1818"/>
                <a:ext cx="37" cy="33"/>
              </a:xfrm>
              <a:prstGeom prst="ellipse">
                <a:avLst/>
              </a:prstGeom>
              <a:noFill/>
              <a:ln w="9525" cap="flat" cmpd="sng">
                <a:solidFill>
                  <a:srgbClr val="FF0000"/>
                </a:solidFill>
                <a:prstDash val="solid"/>
                <a:round/>
                <a:headEnd type="none" w="med" len="med"/>
                <a:tailEnd type="none" w="med" len="med"/>
              </a:ln>
            </p:spPr>
            <p:txBody>
              <a:bodyPr anchor="t" anchorCtr="0"/>
              <a:p>
                <a:pPr>
                  <a:buFontTx/>
                </a:pPr>
                <a:endParaRPr lang="zh-CN" altLang="en-US" dirty="0">
                  <a:solidFill>
                    <a:schemeClr val="tx1"/>
                  </a:solidFill>
                  <a:latin typeface="Times New Roman" panose="02020603050405020304" pitchFamily="18" charset="0"/>
                  <a:ea typeface="宋体" panose="02010600030101010101" pitchFamily="2" charset="-122"/>
                </a:endParaRPr>
              </a:p>
            </p:txBody>
          </p:sp>
        </p:grpSp>
        <p:sp>
          <p:nvSpPr>
            <p:cNvPr id="103470" name="Text Box 46"/>
            <p:cNvSpPr txBox="1"/>
            <p:nvPr/>
          </p:nvSpPr>
          <p:spPr>
            <a:xfrm>
              <a:off x="3213100" y="4165600"/>
              <a:ext cx="611188" cy="622300"/>
            </a:xfrm>
            <a:prstGeom prst="rect">
              <a:avLst/>
            </a:prstGeom>
            <a:noFill/>
            <a:ln w="9525">
              <a:noFill/>
            </a:ln>
          </p:spPr>
          <p:txBody>
            <a:bodyPr anchor="t" anchorCtr="0"/>
            <a:p>
              <a:pPr algn="just">
                <a:buFontTx/>
              </a:pPr>
              <a:r>
                <a:rPr lang="en-US" altLang="zh-CN" sz="2000" i="1" dirty="0">
                  <a:solidFill>
                    <a:schemeClr val="tx1"/>
                  </a:solidFill>
                  <a:latin typeface="Times New Roman" panose="02020603050405020304" pitchFamily="18" charset="0"/>
                  <a:ea typeface="宋体" panose="02010600030101010101" pitchFamily="2" charset="-122"/>
                </a:rPr>
                <a:t>M</a:t>
              </a:r>
              <a:endParaRPr lang="en-US" altLang="zh-CN" sz="2000" i="1" dirty="0">
                <a:solidFill>
                  <a:schemeClr val="tx1"/>
                </a:solidFill>
                <a:latin typeface="Times New Roman" panose="02020603050405020304" pitchFamily="18" charset="0"/>
                <a:ea typeface="宋体" panose="02010600030101010101" pitchFamily="2" charset="-122"/>
              </a:endParaRPr>
            </a:p>
            <a:p>
              <a:pPr eaLnBrk="0" hangingPunct="0">
                <a:buFontTx/>
              </a:pPr>
              <a:endParaRPr lang="en-US" altLang="zh-CN" sz="2400" dirty="0">
                <a:solidFill>
                  <a:schemeClr val="tx1"/>
                </a:solidFill>
                <a:latin typeface="Times New Roman" panose="02020603050405020304" pitchFamily="18" charset="0"/>
                <a:ea typeface="宋体" panose="02010600030101010101" pitchFamily="2" charset="-122"/>
              </a:endParaRPr>
            </a:p>
          </p:txBody>
        </p:sp>
      </p:grpSp>
      <p:graphicFrame>
        <p:nvGraphicFramePr>
          <p:cNvPr id="103471" name="对象 1"/>
          <p:cNvGraphicFramePr/>
          <p:nvPr/>
        </p:nvGraphicFramePr>
        <p:xfrm>
          <a:off x="5500688" y="4214813"/>
          <a:ext cx="2857500" cy="2357437"/>
        </p:xfrm>
        <a:graphic>
          <a:graphicData uri="http://schemas.openxmlformats.org/presentationml/2006/ole">
            <mc:AlternateContent xmlns:mc="http://schemas.openxmlformats.org/markup-compatibility/2006">
              <mc:Choice xmlns:v="urn:schemas-microsoft-com:vml" Requires="v">
                <p:oleObj spid="_x0000_s3173" name="" r:id="rId1" imgW="1892300" imgH="1651000" progId="Equation.3">
                  <p:embed/>
                </p:oleObj>
              </mc:Choice>
              <mc:Fallback>
                <p:oleObj name="" r:id="rId1" imgW="1892300" imgH="1651000" progId="Equation.3">
                  <p:embed/>
                  <p:pic>
                    <p:nvPicPr>
                      <p:cNvPr id="0" name="图片 3172"/>
                      <p:cNvPicPr/>
                      <p:nvPr/>
                    </p:nvPicPr>
                    <p:blipFill>
                      <a:blip r:embed="rId2"/>
                      <a:stretch>
                        <a:fillRect/>
                      </a:stretch>
                    </p:blipFill>
                    <p:spPr>
                      <a:xfrm>
                        <a:off x="5500688" y="4214813"/>
                        <a:ext cx="2857500" cy="2357437"/>
                      </a:xfrm>
                      <a:prstGeom prst="rect">
                        <a:avLst/>
                      </a:prstGeom>
                      <a:noFill/>
                      <a:ln w="38100">
                        <a:noFill/>
                        <a:miter/>
                      </a:ln>
                    </p:spPr>
                  </p:pic>
                </p:oleObj>
              </mc:Fallback>
            </mc:AlternateContent>
          </a:graphicData>
        </a:graphic>
      </p:graphicFrame>
      <p:graphicFrame>
        <p:nvGraphicFramePr>
          <p:cNvPr id="103472" name="对象 3"/>
          <p:cNvGraphicFramePr>
            <a:graphicFrameLocks noChangeAspect="1"/>
          </p:cNvGraphicFramePr>
          <p:nvPr/>
        </p:nvGraphicFramePr>
        <p:xfrm>
          <a:off x="2500313" y="2286000"/>
          <a:ext cx="1500187" cy="1417638"/>
        </p:xfrm>
        <a:graphic>
          <a:graphicData uri="http://schemas.openxmlformats.org/presentationml/2006/ole">
            <mc:AlternateContent xmlns:mc="http://schemas.openxmlformats.org/markup-compatibility/2006">
              <mc:Choice xmlns:v="urn:schemas-microsoft-com:vml" Requires="v">
                <p:oleObj spid="_x0000_s3174" name="" r:id="rId3" imgW="920115" imgH="868680" progId="Equation.AxMath">
                  <p:embed/>
                </p:oleObj>
              </mc:Choice>
              <mc:Fallback>
                <p:oleObj name="" r:id="rId3" imgW="920115" imgH="868680" progId="Equation.AxMath">
                  <p:embed/>
                  <p:pic>
                    <p:nvPicPr>
                      <p:cNvPr id="0" name="图片 3173"/>
                      <p:cNvPicPr/>
                      <p:nvPr/>
                    </p:nvPicPr>
                    <p:blipFill>
                      <a:blip r:embed="rId4"/>
                      <a:stretch>
                        <a:fillRect/>
                      </a:stretch>
                    </p:blipFill>
                    <p:spPr>
                      <a:xfrm>
                        <a:off x="2500313" y="2286000"/>
                        <a:ext cx="1500187" cy="1417638"/>
                      </a:xfrm>
                      <a:prstGeom prst="rect">
                        <a:avLst/>
                      </a:prstGeom>
                      <a:noFill/>
                      <a:ln w="38100">
                        <a:noFill/>
                        <a:miter/>
                      </a:ln>
                    </p:spPr>
                  </p:pic>
                </p:oleObj>
              </mc:Fallback>
            </mc:AlternateContent>
          </a:graphicData>
        </a:graphic>
      </p:graphicFrame>
      <p:sp>
        <p:nvSpPr>
          <p:cNvPr id="103473" name="标题 2"/>
          <p:cNvSpPr>
            <a:spLocks noGrp="1"/>
          </p:cNvSpPr>
          <p:nvPr>
            <p:ph type="title"/>
          </p:nvPr>
        </p:nvSpPr>
        <p:spPr>
          <a:xfrm>
            <a:off x="500063" y="285750"/>
            <a:ext cx="8229600" cy="533400"/>
          </a:xfrm>
        </p:spPr>
        <p:txBody>
          <a:bodyPr vert="horz" wrap="square" lIns="91440" tIns="45720" rIns="91440" bIns="45720" anchor="ctr" anchorCtr="0"/>
          <a:p>
            <a:r>
              <a:rPr lang="zh-CN" altLang="en-US" sz="2800" b="1" kern="1200" dirty="0">
                <a:solidFill>
                  <a:srgbClr val="000066"/>
                </a:solidFill>
                <a:latin typeface="Times New Roman" panose="02020603050405020304" pitchFamily="18" charset="0"/>
                <a:ea typeface="楷体" panose="02010609060101010101" pitchFamily="49" charset="-122"/>
                <a:cs typeface="+mj-cs"/>
              </a:rPr>
              <a:t>三</a:t>
            </a:r>
            <a:r>
              <a:rPr lang="zh-CN" altLang="zh-CN" sz="2800" b="1" kern="1200" dirty="0">
                <a:solidFill>
                  <a:srgbClr val="000066"/>
                </a:solidFill>
                <a:latin typeface="Times New Roman" panose="02020603050405020304" pitchFamily="18" charset="0"/>
                <a:ea typeface="楷体" panose="02010609060101010101" pitchFamily="49" charset="-122"/>
                <a:cs typeface="+mj-cs"/>
              </a:rPr>
              <a:t>次</a:t>
            </a:r>
            <a:r>
              <a:rPr lang="en-US" altLang="zh-CN" sz="2800" b="1" kern="1200" dirty="0">
                <a:solidFill>
                  <a:srgbClr val="000066"/>
                </a:solidFill>
                <a:latin typeface="Times New Roman" panose="02020603050405020304" pitchFamily="18" charset="0"/>
                <a:ea typeface="楷体" panose="02010609060101010101" pitchFamily="49" charset="-122"/>
                <a:cs typeface="+mj-cs"/>
              </a:rPr>
              <a:t>B</a:t>
            </a:r>
            <a:r>
              <a:rPr lang="zh-CN" altLang="zh-CN" sz="2800" b="1" kern="1200" dirty="0">
                <a:solidFill>
                  <a:srgbClr val="000066"/>
                </a:solidFill>
                <a:latin typeface="Times New Roman" panose="02020603050405020304" pitchFamily="18" charset="0"/>
                <a:ea typeface="楷体" panose="02010609060101010101" pitchFamily="49" charset="-122"/>
                <a:cs typeface="+mj-cs"/>
              </a:rPr>
              <a:t>样条曲线</a:t>
            </a:r>
            <a:r>
              <a:rPr lang="zh-CN" altLang="en-US" sz="2800" b="1" kern="1200" dirty="0">
                <a:solidFill>
                  <a:srgbClr val="000066"/>
                </a:solidFill>
                <a:latin typeface="Times New Roman" panose="02020603050405020304" pitchFamily="18" charset="0"/>
                <a:ea typeface="楷体" panose="02010609060101010101" pitchFamily="49" charset="-122"/>
                <a:cs typeface="+mj-cs"/>
              </a:rPr>
              <a:t>性质</a:t>
            </a:r>
            <a:endParaRPr lang="zh-CN" altLang="en-US" sz="2800" b="1" kern="1200" dirty="0">
              <a:solidFill>
                <a:srgbClr val="000066"/>
              </a:solidFill>
              <a:latin typeface="Times New Roman" panose="02020603050405020304" pitchFamily="18" charset="0"/>
              <a:ea typeface="楷体" panose="02010609060101010101" pitchFamily="49" charset="-122"/>
              <a:cs typeface="+mj-cs"/>
            </a:endParaRPr>
          </a:p>
        </p:txBody>
      </p:sp>
    </p:spTree>
  </p:cSld>
  <p:clrMapOvr>
    <a:masterClrMapping/>
  </p:clrMapOvr>
  <p:transition>
    <p:rand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内容占位符 2"/>
          <p:cNvSpPr>
            <a:spLocks noGrp="1"/>
          </p:cNvSpPr>
          <p:nvPr>
            <p:ph idx="1"/>
          </p:nvPr>
        </p:nvSpPr>
        <p:spPr>
          <a:xfrm>
            <a:off x="295275" y="1600200"/>
            <a:ext cx="8391525" cy="4525963"/>
          </a:xfrm>
        </p:spPr>
        <p:txBody>
          <a:bodyPr vert="horz" wrap="square" lIns="91440" tIns="45720" rIns="91440" bIns="45720" anchor="t" anchorCtr="0"/>
          <a:p>
            <a:pPr>
              <a:buFont typeface="Arial" panose="020B0604020202020204" pitchFamily="34" charset="0"/>
              <a:buNone/>
            </a:pPr>
            <a:r>
              <a:rPr lang="en-US" altLang="zh-CN" sz="2400" b="1" kern="1200" dirty="0">
                <a:latin typeface="Times New Roman" panose="02020603050405020304" pitchFamily="18" charset="0"/>
                <a:ea typeface="楷体" panose="02010609060101010101" pitchFamily="49" charset="-122"/>
                <a:cs typeface="+mn-cs"/>
              </a:rPr>
              <a:t>(2) </a:t>
            </a:r>
            <a:r>
              <a:rPr lang="zh-CN" altLang="en-US" sz="2400" b="1" kern="1200" dirty="0">
                <a:latin typeface="Times New Roman" panose="02020603050405020304" pitchFamily="18" charset="0"/>
                <a:ea typeface="楷体" panose="02010609060101010101" pitchFamily="49" charset="-122"/>
                <a:cs typeface="+mn-cs"/>
              </a:rPr>
              <a:t>端点位置切矢量</a:t>
            </a:r>
            <a:endParaRPr lang="zh-CN" altLang="en-US" sz="2400" b="1" kern="1200" dirty="0">
              <a:latin typeface="Times New Roman" panose="02020603050405020304" pitchFamily="18" charset="0"/>
              <a:ea typeface="楷体" panose="02010609060101010101" pitchFamily="49" charset="-122"/>
              <a:cs typeface="+mn-cs"/>
            </a:endParaRPr>
          </a:p>
          <a:p>
            <a:pPr>
              <a:buFont typeface="Arial" panose="020B0604020202020204" pitchFamily="34" charset="0"/>
              <a:buNone/>
            </a:pPr>
            <a:r>
              <a:rPr lang="en-US" altLang="zh-CN" sz="2400" b="1" kern="1200" dirty="0">
                <a:latin typeface="Times New Roman" panose="02020603050405020304" pitchFamily="18" charset="0"/>
                <a:ea typeface="楷体_GB2312" pitchFamily="49" charset="-122"/>
                <a:cs typeface="+mn-cs"/>
              </a:rPr>
              <a:t>       </a:t>
            </a:r>
            <a:r>
              <a:rPr lang="en-US" altLang="zh-CN" sz="2400" kern="1200" dirty="0">
                <a:latin typeface="Times New Roman" panose="02020603050405020304" pitchFamily="18" charset="0"/>
                <a:ea typeface="楷体_GB2312" pitchFamily="49" charset="-122"/>
                <a:cs typeface="+mn-cs"/>
              </a:rPr>
              <a:t> Q’(0)=(P</a:t>
            </a:r>
            <a:r>
              <a:rPr lang="en-US" altLang="zh-CN" sz="2400" kern="1200" baseline="-25000" dirty="0">
                <a:latin typeface="Times New Roman" panose="02020603050405020304" pitchFamily="18" charset="0"/>
                <a:ea typeface="楷体_GB2312" pitchFamily="49" charset="-122"/>
                <a:cs typeface="+mn-cs"/>
              </a:rPr>
              <a:t>2</a:t>
            </a:r>
            <a:r>
              <a:rPr lang="en-US" altLang="zh-CN" sz="2400" kern="1200" dirty="0">
                <a:latin typeface="Times New Roman" panose="02020603050405020304" pitchFamily="18" charset="0"/>
                <a:ea typeface="楷体_GB2312" pitchFamily="49" charset="-122"/>
                <a:cs typeface="+mn-cs"/>
              </a:rPr>
              <a:t>-P</a:t>
            </a:r>
            <a:r>
              <a:rPr lang="en-US" altLang="zh-CN" sz="2400" kern="1200" baseline="-25000" dirty="0">
                <a:latin typeface="Times New Roman" panose="02020603050405020304" pitchFamily="18" charset="0"/>
                <a:ea typeface="楷体_GB2312" pitchFamily="49" charset="-122"/>
                <a:cs typeface="+mn-cs"/>
              </a:rPr>
              <a:t>0</a:t>
            </a:r>
            <a:r>
              <a:rPr lang="en-US" altLang="zh-CN" sz="2400" kern="1200" dirty="0">
                <a:latin typeface="Times New Roman" panose="02020603050405020304" pitchFamily="18" charset="0"/>
                <a:ea typeface="楷体_GB2312" pitchFamily="49" charset="-122"/>
                <a:cs typeface="+mn-cs"/>
              </a:rPr>
              <a:t>)/2</a:t>
            </a:r>
            <a:endParaRPr lang="en-US" altLang="zh-CN" sz="2400" kern="1200" dirty="0">
              <a:latin typeface="Times New Roman" panose="02020603050405020304" pitchFamily="18" charset="0"/>
              <a:ea typeface="楷体_GB2312" pitchFamily="49" charset="-122"/>
              <a:cs typeface="+mn-cs"/>
            </a:endParaRPr>
          </a:p>
          <a:p>
            <a:pPr>
              <a:buFont typeface="Arial" panose="020B0604020202020204" pitchFamily="34" charset="0"/>
              <a:buNone/>
            </a:pPr>
            <a:r>
              <a:rPr lang="en-US" altLang="zh-CN" sz="2400" kern="1200" dirty="0">
                <a:latin typeface="Times New Roman" panose="02020603050405020304" pitchFamily="18" charset="0"/>
                <a:ea typeface="楷体_GB2312" pitchFamily="49" charset="-122"/>
                <a:cs typeface="+mn-cs"/>
              </a:rPr>
              <a:t>        Q’(1)=(P</a:t>
            </a:r>
            <a:r>
              <a:rPr lang="en-US" altLang="zh-CN" sz="2400" kern="1200" baseline="-25000" dirty="0">
                <a:latin typeface="Times New Roman" panose="02020603050405020304" pitchFamily="18" charset="0"/>
                <a:ea typeface="楷体_GB2312" pitchFamily="49" charset="-122"/>
                <a:cs typeface="+mn-cs"/>
              </a:rPr>
              <a:t>3</a:t>
            </a:r>
            <a:r>
              <a:rPr lang="en-US" altLang="zh-CN" sz="2400" kern="1200" dirty="0">
                <a:latin typeface="Times New Roman" panose="02020603050405020304" pitchFamily="18" charset="0"/>
                <a:ea typeface="楷体_GB2312" pitchFamily="49" charset="-122"/>
                <a:cs typeface="+mn-cs"/>
              </a:rPr>
              <a:t>-P</a:t>
            </a:r>
            <a:r>
              <a:rPr lang="en-US" altLang="zh-CN" sz="2400" kern="1200" baseline="-25000" dirty="0">
                <a:latin typeface="Times New Roman" panose="02020603050405020304" pitchFamily="18" charset="0"/>
                <a:ea typeface="楷体_GB2312" pitchFamily="49" charset="-122"/>
                <a:cs typeface="+mn-cs"/>
              </a:rPr>
              <a:t>1</a:t>
            </a:r>
            <a:r>
              <a:rPr lang="en-US" altLang="zh-CN" sz="2400" kern="1200" dirty="0">
                <a:latin typeface="Times New Roman" panose="02020603050405020304" pitchFamily="18" charset="0"/>
                <a:ea typeface="楷体_GB2312" pitchFamily="49" charset="-122"/>
                <a:cs typeface="+mn-cs"/>
              </a:rPr>
              <a:t>)/2</a:t>
            </a:r>
            <a:endParaRPr lang="en-US" altLang="zh-CN" sz="2400" kern="1200" dirty="0">
              <a:latin typeface="Times New Roman" panose="02020603050405020304" pitchFamily="18" charset="0"/>
              <a:ea typeface="楷体_GB2312" pitchFamily="49" charset="-122"/>
              <a:cs typeface="+mn-cs"/>
            </a:endParaRPr>
          </a:p>
          <a:p>
            <a:pPr lvl="1"/>
            <a:r>
              <a:rPr lang="zh-CN" altLang="en-US" kern="1200" dirty="0">
                <a:latin typeface="Times New Roman" panose="02020603050405020304" pitchFamily="18" charset="0"/>
                <a:ea typeface="楷体" panose="02010609060101010101" pitchFamily="49" charset="-122"/>
                <a:cs typeface="+mn-cs"/>
              </a:rPr>
              <a:t>起点处的切线矢量平行于</a:t>
            </a:r>
            <a:r>
              <a:rPr lang="en-US" altLang="zh-CN" kern="1200" dirty="0">
                <a:latin typeface="Times New Roman" panose="02020603050405020304" pitchFamily="18" charset="0"/>
                <a:ea typeface="楷体" panose="02010609060101010101" pitchFamily="49" charset="-122"/>
                <a:cs typeface="+mn-cs"/>
              </a:rPr>
              <a:t>P</a:t>
            </a:r>
            <a:r>
              <a:rPr lang="en-US" altLang="zh-CN" kern="1200" baseline="-25000" dirty="0">
                <a:latin typeface="Times New Roman" panose="02020603050405020304" pitchFamily="18" charset="0"/>
                <a:ea typeface="楷体" panose="02010609060101010101" pitchFamily="49" charset="-122"/>
                <a:cs typeface="+mn-cs"/>
              </a:rPr>
              <a:t>0</a:t>
            </a:r>
            <a:r>
              <a:rPr lang="en-US" altLang="zh-CN" kern="1200" dirty="0">
                <a:latin typeface="Times New Roman" panose="02020603050405020304" pitchFamily="18" charset="0"/>
                <a:ea typeface="楷体" panose="02010609060101010101" pitchFamily="49" charset="-122"/>
                <a:cs typeface="+mn-cs"/>
              </a:rPr>
              <a:t>P</a:t>
            </a:r>
            <a:r>
              <a:rPr lang="en-US" altLang="zh-CN" kern="1200" baseline="-25000" dirty="0">
                <a:latin typeface="Times New Roman" panose="02020603050405020304" pitchFamily="18" charset="0"/>
                <a:ea typeface="楷体" panose="02010609060101010101" pitchFamily="49" charset="-122"/>
                <a:cs typeface="+mn-cs"/>
              </a:rPr>
              <a:t>2</a:t>
            </a:r>
            <a:r>
              <a:rPr lang="en-US" altLang="zh-CN" kern="1200" dirty="0">
                <a:latin typeface="Times New Roman" panose="02020603050405020304" pitchFamily="18" charset="0"/>
                <a:ea typeface="楷体" panose="02010609060101010101" pitchFamily="49" charset="-122"/>
                <a:cs typeface="+mn-cs"/>
              </a:rPr>
              <a:t>，</a:t>
            </a:r>
            <a:r>
              <a:rPr lang="zh-CN" altLang="en-US" kern="1200" dirty="0">
                <a:latin typeface="Times New Roman" panose="02020603050405020304" pitchFamily="18" charset="0"/>
                <a:ea typeface="楷体" panose="02010609060101010101" pitchFamily="49" charset="-122"/>
                <a:cs typeface="+mn-cs"/>
              </a:rPr>
              <a:t>长度为其一半，终点处的切线矢量平行于</a:t>
            </a:r>
            <a:r>
              <a:rPr lang="en-US" altLang="zh-CN" kern="1200" dirty="0">
                <a:latin typeface="Times New Roman" panose="02020603050405020304" pitchFamily="18" charset="0"/>
                <a:ea typeface="楷体" panose="02010609060101010101" pitchFamily="49" charset="-122"/>
                <a:cs typeface="+mn-cs"/>
              </a:rPr>
              <a:t>P</a:t>
            </a:r>
            <a:r>
              <a:rPr lang="en-US" altLang="zh-CN" kern="1200" baseline="-25000" dirty="0">
                <a:latin typeface="Times New Roman" panose="02020603050405020304" pitchFamily="18" charset="0"/>
                <a:ea typeface="楷体" panose="02010609060101010101" pitchFamily="49" charset="-122"/>
                <a:cs typeface="+mn-cs"/>
              </a:rPr>
              <a:t>1</a:t>
            </a:r>
            <a:r>
              <a:rPr lang="en-US" altLang="zh-CN" kern="1200" dirty="0">
                <a:latin typeface="Times New Roman" panose="02020603050405020304" pitchFamily="18" charset="0"/>
                <a:ea typeface="楷体" panose="02010609060101010101" pitchFamily="49" charset="-122"/>
                <a:cs typeface="+mn-cs"/>
              </a:rPr>
              <a:t>P</a:t>
            </a:r>
            <a:r>
              <a:rPr lang="en-US" altLang="zh-CN" kern="1200" baseline="-25000" dirty="0">
                <a:latin typeface="Times New Roman" panose="02020603050405020304" pitchFamily="18" charset="0"/>
                <a:ea typeface="楷体" panose="02010609060101010101" pitchFamily="49" charset="-122"/>
                <a:cs typeface="+mn-cs"/>
              </a:rPr>
              <a:t>3</a:t>
            </a:r>
            <a:r>
              <a:rPr lang="en-US" altLang="zh-CN" kern="1200" dirty="0">
                <a:latin typeface="Times New Roman" panose="02020603050405020304" pitchFamily="18" charset="0"/>
                <a:ea typeface="楷体" panose="02010609060101010101" pitchFamily="49" charset="-122"/>
                <a:cs typeface="+mn-cs"/>
              </a:rPr>
              <a:t>，</a:t>
            </a:r>
            <a:r>
              <a:rPr lang="zh-CN" altLang="en-US" kern="1200" dirty="0">
                <a:latin typeface="Times New Roman" panose="02020603050405020304" pitchFamily="18" charset="0"/>
                <a:ea typeface="楷体" panose="02010609060101010101" pitchFamily="49" charset="-122"/>
                <a:cs typeface="+mn-cs"/>
              </a:rPr>
              <a:t>长度为其一半。</a:t>
            </a:r>
            <a:endParaRPr lang="en-US" altLang="zh-CN" kern="1200" dirty="0">
              <a:latin typeface="Times New Roman" panose="02020603050405020304" pitchFamily="18" charset="0"/>
              <a:ea typeface="楷体" panose="02010609060101010101" pitchFamily="49" charset="-122"/>
              <a:cs typeface="+mn-cs"/>
            </a:endParaRPr>
          </a:p>
          <a:p>
            <a:pPr lvl="1"/>
            <a:r>
              <a:rPr lang="en-US" altLang="en-US" kern="1200" dirty="0">
                <a:latin typeface="华文楷体" panose="02010600040101010101" pitchFamily="2" charset="-122"/>
                <a:ea typeface="华文楷体" panose="02010600040101010101" pitchFamily="2" charset="-122"/>
                <a:cs typeface="+mn-cs"/>
              </a:rPr>
              <a:t>三次</a:t>
            </a:r>
            <a:r>
              <a:rPr lang="en-US" altLang="zh-CN" kern="1200" dirty="0">
                <a:latin typeface="华文楷体" panose="02010600040101010101" pitchFamily="2" charset="-122"/>
                <a:ea typeface="华文楷体" panose="02010600040101010101" pitchFamily="2" charset="-122"/>
                <a:cs typeface="+mn-cs"/>
              </a:rPr>
              <a:t>B</a:t>
            </a:r>
            <a:r>
              <a:rPr lang="en-US" altLang="en-US" kern="1200" dirty="0">
                <a:latin typeface="华文楷体" panose="02010600040101010101" pitchFamily="2" charset="-122"/>
                <a:ea typeface="华文楷体" panose="02010600040101010101" pitchFamily="2" charset="-122"/>
                <a:cs typeface="+mn-cs"/>
              </a:rPr>
              <a:t>样条曲线上相邻两段曲线，满足</a:t>
            </a:r>
            <a:r>
              <a:rPr lang="en-US" altLang="zh-CN" b="1" kern="1200" dirty="0">
                <a:solidFill>
                  <a:srgbClr val="FF0000"/>
                </a:solidFill>
                <a:latin typeface="华文楷体" panose="02010600040101010101" pitchFamily="2" charset="-122"/>
                <a:ea typeface="华文楷体" panose="02010600040101010101" pitchFamily="2" charset="-122"/>
                <a:cs typeface="+mn-cs"/>
              </a:rPr>
              <a:t>C</a:t>
            </a:r>
            <a:r>
              <a:rPr lang="en-US" altLang="zh-CN" b="1" kern="1200" baseline="30000" dirty="0">
                <a:solidFill>
                  <a:srgbClr val="FF0000"/>
                </a:solidFill>
                <a:latin typeface="华文楷体" panose="02010600040101010101" pitchFamily="2" charset="-122"/>
                <a:ea typeface="华文楷体" panose="02010600040101010101" pitchFamily="2" charset="-122"/>
                <a:cs typeface="+mn-cs"/>
              </a:rPr>
              <a:t>1</a:t>
            </a:r>
            <a:r>
              <a:rPr lang="en-US" altLang="en-US" kern="1200" dirty="0">
                <a:latin typeface="华文楷体" panose="02010600040101010101" pitchFamily="2" charset="-122"/>
                <a:ea typeface="华文楷体" panose="02010600040101010101" pitchFamily="2" charset="-122"/>
                <a:cs typeface="+mn-cs"/>
              </a:rPr>
              <a:t>连续</a:t>
            </a:r>
            <a:endParaRPr lang="zh-CN" altLang="en-US" kern="1200" dirty="0">
              <a:latin typeface="华文楷体" panose="02010600040101010101" pitchFamily="2" charset="-122"/>
              <a:ea typeface="华文楷体" panose="02010600040101010101" pitchFamily="2" charset="-122"/>
              <a:cs typeface="+mn-cs"/>
            </a:endParaRPr>
          </a:p>
        </p:txBody>
      </p:sp>
      <p:grpSp>
        <p:nvGrpSpPr>
          <p:cNvPr id="104450" name="组合 8"/>
          <p:cNvGrpSpPr/>
          <p:nvPr/>
        </p:nvGrpSpPr>
        <p:grpSpPr>
          <a:xfrm>
            <a:off x="3929063" y="500063"/>
            <a:ext cx="5072062" cy="2309812"/>
            <a:chOff x="1181095" y="2624138"/>
            <a:chExt cx="6086518" cy="2719387"/>
          </a:xfrm>
        </p:grpSpPr>
        <p:sp>
          <p:nvSpPr>
            <p:cNvPr id="104451" name="Text Box 3"/>
            <p:cNvSpPr txBox="1">
              <a:spLocks noChangeAspect="1"/>
            </p:cNvSpPr>
            <p:nvPr/>
          </p:nvSpPr>
          <p:spPr>
            <a:xfrm>
              <a:off x="4384675" y="2624138"/>
              <a:ext cx="773113" cy="477837"/>
            </a:xfrm>
            <a:prstGeom prst="rect">
              <a:avLst/>
            </a:prstGeom>
            <a:noFill/>
            <a:ln w="9525">
              <a:noFill/>
            </a:ln>
          </p:spPr>
          <p:txBody>
            <a:bodyPr anchor="t" anchorCtr="0"/>
            <a:p>
              <a:pPr algn="just">
                <a:buFontTx/>
              </a:pPr>
              <a:r>
                <a:rPr lang="en-US" altLang="zh-CN" sz="2000" i="1" dirty="0">
                  <a:solidFill>
                    <a:schemeClr val="tx1"/>
                  </a:solidFill>
                  <a:latin typeface="Times New Roman" panose="02020603050405020304" pitchFamily="18" charset="0"/>
                  <a:ea typeface="宋体" panose="02010600030101010101" pitchFamily="2" charset="-122"/>
                </a:rPr>
                <a:t>P</a:t>
              </a:r>
              <a:r>
                <a:rPr lang="en-US" altLang="zh-CN" sz="2000" dirty="0">
                  <a:solidFill>
                    <a:schemeClr val="tx1"/>
                  </a:solidFill>
                  <a:latin typeface="Times New Roman" panose="02020603050405020304" pitchFamily="18" charset="0"/>
                  <a:ea typeface="宋体" panose="02010600030101010101" pitchFamily="2" charset="-122"/>
                </a:rPr>
                <a:t>(</a:t>
              </a:r>
              <a:r>
                <a:rPr lang="en-US" altLang="zh-CN" sz="2000" i="1" dirty="0">
                  <a:solidFill>
                    <a:schemeClr val="tx1"/>
                  </a:solidFill>
                  <a:latin typeface="Times New Roman" panose="02020603050405020304" pitchFamily="18" charset="0"/>
                  <a:ea typeface="宋体" panose="02010600030101010101" pitchFamily="2" charset="-122"/>
                </a:rPr>
                <a:t>t</a:t>
              </a:r>
              <a:r>
                <a:rPr lang="en-US" altLang="zh-CN" sz="2000" dirty="0">
                  <a:solidFill>
                    <a:schemeClr val="tx1"/>
                  </a:solidFill>
                  <a:latin typeface="Times New Roman" panose="02020603050405020304" pitchFamily="18" charset="0"/>
                  <a:ea typeface="宋体" panose="02010600030101010101" pitchFamily="2" charset="-122"/>
                </a:rPr>
                <a:t>)</a:t>
              </a:r>
              <a:endParaRPr lang="en-US" altLang="zh-CN" sz="2000" dirty="0">
                <a:solidFill>
                  <a:schemeClr val="tx1"/>
                </a:solidFill>
                <a:latin typeface="宋体" panose="02010600030101010101" pitchFamily="2" charset="-122"/>
                <a:ea typeface="宋体" panose="02010600030101010101" pitchFamily="2" charset="-122"/>
              </a:endParaRPr>
            </a:p>
            <a:p>
              <a:pPr eaLnBrk="0" hangingPunct="0">
                <a:buFontTx/>
              </a:pPr>
              <a:endParaRPr lang="en-US" altLang="zh-CN" sz="2000" dirty="0">
                <a:solidFill>
                  <a:schemeClr val="tx1"/>
                </a:solidFill>
                <a:latin typeface="Times New Roman" panose="02020603050405020304" pitchFamily="18" charset="0"/>
                <a:ea typeface="宋体" panose="02010600030101010101" pitchFamily="2" charset="-122"/>
              </a:endParaRPr>
            </a:p>
          </p:txBody>
        </p:sp>
        <p:sp>
          <p:nvSpPr>
            <p:cNvPr id="104452" name="Line 4"/>
            <p:cNvSpPr>
              <a:spLocks noChangeAspect="1"/>
            </p:cNvSpPr>
            <p:nvPr/>
          </p:nvSpPr>
          <p:spPr>
            <a:xfrm flipV="1">
              <a:off x="1646238" y="3729038"/>
              <a:ext cx="1747837" cy="1550987"/>
            </a:xfrm>
            <a:prstGeom prst="line">
              <a:avLst/>
            </a:prstGeom>
            <a:ln w="9525" cap="flat" cmpd="sng">
              <a:solidFill>
                <a:srgbClr val="3333FF"/>
              </a:solidFill>
              <a:prstDash val="solid"/>
              <a:round/>
              <a:headEnd type="none" w="med" len="med"/>
              <a:tailEnd type="none" w="med" len="med"/>
            </a:ln>
          </p:spPr>
        </p:sp>
        <p:sp>
          <p:nvSpPr>
            <p:cNvPr id="104453" name="Line 5"/>
            <p:cNvSpPr>
              <a:spLocks noChangeAspect="1"/>
            </p:cNvSpPr>
            <p:nvPr/>
          </p:nvSpPr>
          <p:spPr>
            <a:xfrm flipV="1">
              <a:off x="3394075" y="3417888"/>
              <a:ext cx="1398588" cy="311150"/>
            </a:xfrm>
            <a:prstGeom prst="line">
              <a:avLst/>
            </a:prstGeom>
            <a:ln w="9525" cap="flat" cmpd="sng">
              <a:solidFill>
                <a:srgbClr val="3333FF"/>
              </a:solidFill>
              <a:prstDash val="solid"/>
              <a:round/>
              <a:headEnd type="none" w="med" len="med"/>
              <a:tailEnd type="none" w="med" len="med"/>
            </a:ln>
          </p:spPr>
        </p:sp>
        <p:sp>
          <p:nvSpPr>
            <p:cNvPr id="104454" name="Line 6"/>
            <p:cNvSpPr>
              <a:spLocks noChangeAspect="1"/>
            </p:cNvSpPr>
            <p:nvPr/>
          </p:nvSpPr>
          <p:spPr>
            <a:xfrm>
              <a:off x="4792663" y="3417888"/>
              <a:ext cx="2098675" cy="1550987"/>
            </a:xfrm>
            <a:prstGeom prst="line">
              <a:avLst/>
            </a:prstGeom>
            <a:ln w="9525" cap="flat" cmpd="sng">
              <a:solidFill>
                <a:srgbClr val="3333FF"/>
              </a:solidFill>
              <a:prstDash val="solid"/>
              <a:round/>
              <a:headEnd type="none" w="med" len="med"/>
              <a:tailEnd type="none" w="med" len="med"/>
            </a:ln>
          </p:spPr>
        </p:sp>
        <p:sp>
          <p:nvSpPr>
            <p:cNvPr id="104455" name="Line 7"/>
            <p:cNvSpPr>
              <a:spLocks noChangeAspect="1"/>
            </p:cNvSpPr>
            <p:nvPr/>
          </p:nvSpPr>
          <p:spPr>
            <a:xfrm flipV="1">
              <a:off x="1646238" y="3417888"/>
              <a:ext cx="3146425" cy="1862137"/>
            </a:xfrm>
            <a:prstGeom prst="line">
              <a:avLst/>
            </a:prstGeom>
            <a:ln w="9525" cap="flat" cmpd="sng">
              <a:solidFill>
                <a:srgbClr val="990000"/>
              </a:solidFill>
              <a:prstDash val="dash"/>
              <a:round/>
              <a:headEnd type="none" w="med" len="med"/>
              <a:tailEnd type="none" w="med" len="med"/>
            </a:ln>
          </p:spPr>
        </p:sp>
        <p:sp>
          <p:nvSpPr>
            <p:cNvPr id="104456" name="Line 8"/>
            <p:cNvSpPr>
              <a:spLocks noChangeAspect="1"/>
            </p:cNvSpPr>
            <p:nvPr/>
          </p:nvSpPr>
          <p:spPr>
            <a:xfrm>
              <a:off x="3394075" y="3729038"/>
              <a:ext cx="3497263" cy="1239837"/>
            </a:xfrm>
            <a:prstGeom prst="line">
              <a:avLst/>
            </a:prstGeom>
            <a:ln w="9525" cap="flat" cmpd="sng">
              <a:solidFill>
                <a:srgbClr val="990000"/>
              </a:solidFill>
              <a:prstDash val="dash"/>
              <a:round/>
              <a:headEnd type="none" w="med" len="med"/>
              <a:tailEnd type="none" w="med" len="med"/>
            </a:ln>
          </p:spPr>
        </p:sp>
        <p:sp>
          <p:nvSpPr>
            <p:cNvPr id="104457" name="Line 9"/>
            <p:cNvSpPr>
              <a:spLocks noChangeAspect="1"/>
            </p:cNvSpPr>
            <p:nvPr/>
          </p:nvSpPr>
          <p:spPr>
            <a:xfrm flipV="1">
              <a:off x="1646238" y="4968875"/>
              <a:ext cx="1397000" cy="311150"/>
            </a:xfrm>
            <a:prstGeom prst="line">
              <a:avLst/>
            </a:prstGeom>
            <a:ln w="9525" cap="flat" cmpd="sng">
              <a:solidFill>
                <a:srgbClr val="000000"/>
              </a:solidFill>
              <a:prstDash val="dash"/>
              <a:round/>
              <a:headEnd type="none" w="med" len="med"/>
              <a:tailEnd type="none" w="med" len="med"/>
            </a:ln>
          </p:spPr>
        </p:sp>
        <p:sp>
          <p:nvSpPr>
            <p:cNvPr id="104458" name="Line 10"/>
            <p:cNvSpPr>
              <a:spLocks noChangeAspect="1"/>
            </p:cNvSpPr>
            <p:nvPr/>
          </p:nvSpPr>
          <p:spPr>
            <a:xfrm flipH="1">
              <a:off x="3043238" y="3417888"/>
              <a:ext cx="1749425" cy="1550987"/>
            </a:xfrm>
            <a:prstGeom prst="line">
              <a:avLst/>
            </a:prstGeom>
            <a:ln w="9525" cap="flat" cmpd="sng">
              <a:solidFill>
                <a:srgbClr val="990000"/>
              </a:solidFill>
              <a:prstDash val="dash"/>
              <a:round/>
              <a:headEnd type="none" w="med" len="med"/>
              <a:tailEnd type="none" w="med" len="med"/>
            </a:ln>
          </p:spPr>
        </p:sp>
        <p:sp>
          <p:nvSpPr>
            <p:cNvPr id="104459" name="Line 11"/>
            <p:cNvSpPr>
              <a:spLocks noChangeAspect="1"/>
            </p:cNvSpPr>
            <p:nvPr/>
          </p:nvSpPr>
          <p:spPr>
            <a:xfrm>
              <a:off x="3394075" y="3729038"/>
              <a:ext cx="2098675" cy="1550987"/>
            </a:xfrm>
            <a:prstGeom prst="line">
              <a:avLst/>
            </a:prstGeom>
            <a:ln w="9525" cap="flat" cmpd="sng">
              <a:solidFill>
                <a:srgbClr val="990000"/>
              </a:solidFill>
              <a:prstDash val="dash"/>
              <a:round/>
              <a:headEnd type="none" w="med" len="med"/>
              <a:tailEnd type="none" w="med" len="med"/>
            </a:ln>
          </p:spPr>
        </p:sp>
        <p:sp>
          <p:nvSpPr>
            <p:cNvPr id="104460" name="Line 12"/>
            <p:cNvSpPr>
              <a:spLocks noChangeAspect="1"/>
            </p:cNvSpPr>
            <p:nvPr/>
          </p:nvSpPr>
          <p:spPr>
            <a:xfrm flipH="1">
              <a:off x="5492750" y="4968875"/>
              <a:ext cx="1398588" cy="311150"/>
            </a:xfrm>
            <a:prstGeom prst="line">
              <a:avLst/>
            </a:prstGeom>
            <a:ln w="9525" cap="flat" cmpd="sng">
              <a:solidFill>
                <a:srgbClr val="990000"/>
              </a:solidFill>
              <a:prstDash val="dash"/>
              <a:round/>
              <a:headEnd type="none" w="med" len="med"/>
              <a:tailEnd type="none" w="med" len="med"/>
            </a:ln>
          </p:spPr>
        </p:sp>
        <p:sp>
          <p:nvSpPr>
            <p:cNvPr id="104461" name="Text Box 33"/>
            <p:cNvSpPr txBox="1">
              <a:spLocks noChangeAspect="1"/>
            </p:cNvSpPr>
            <p:nvPr/>
          </p:nvSpPr>
          <p:spPr>
            <a:xfrm>
              <a:off x="6754813" y="4706938"/>
              <a:ext cx="512800" cy="636587"/>
            </a:xfrm>
            <a:prstGeom prst="rect">
              <a:avLst/>
            </a:prstGeom>
            <a:noFill/>
            <a:ln w="9525">
              <a:noFill/>
            </a:ln>
          </p:spPr>
          <p:txBody>
            <a:bodyPr anchor="t" anchorCtr="0"/>
            <a:p>
              <a:pPr algn="just">
                <a:buFontTx/>
              </a:pPr>
              <a:r>
                <a:rPr lang="en-US" altLang="zh-CN" sz="2000" i="1" dirty="0">
                  <a:solidFill>
                    <a:schemeClr val="tx1"/>
                  </a:solidFill>
                  <a:latin typeface="Times New Roman" panose="02020603050405020304" pitchFamily="18" charset="0"/>
                  <a:ea typeface="宋体" panose="02010600030101010101" pitchFamily="2" charset="-122"/>
                </a:rPr>
                <a:t>P</a:t>
              </a:r>
              <a:r>
                <a:rPr lang="en-US" altLang="zh-CN" sz="2000" baseline="-30000" dirty="0">
                  <a:solidFill>
                    <a:schemeClr val="tx1"/>
                  </a:solidFill>
                  <a:latin typeface="Times New Roman" panose="02020603050405020304" pitchFamily="18" charset="0"/>
                  <a:ea typeface="宋体" panose="02010600030101010101" pitchFamily="2" charset="-122"/>
                </a:rPr>
                <a:t>3</a:t>
              </a:r>
              <a:endParaRPr lang="en-US" altLang="zh-CN" sz="2000" dirty="0">
                <a:solidFill>
                  <a:schemeClr val="tx1"/>
                </a:solidFill>
                <a:latin typeface="宋体" panose="02010600030101010101" pitchFamily="2" charset="-122"/>
                <a:ea typeface="宋体" panose="02010600030101010101" pitchFamily="2" charset="-122"/>
              </a:endParaRPr>
            </a:p>
            <a:p>
              <a:pPr eaLnBrk="0" hangingPunct="0">
                <a:buFontTx/>
              </a:pPr>
              <a:endParaRPr lang="en-US" altLang="zh-CN" sz="2000" dirty="0">
                <a:solidFill>
                  <a:schemeClr val="tx1"/>
                </a:solidFill>
                <a:latin typeface="Times New Roman" panose="02020603050405020304" pitchFamily="18" charset="0"/>
                <a:ea typeface="宋体" panose="02010600030101010101" pitchFamily="2" charset="-122"/>
              </a:endParaRPr>
            </a:p>
          </p:txBody>
        </p:sp>
        <p:sp>
          <p:nvSpPr>
            <p:cNvPr id="104462" name="Oval 35"/>
            <p:cNvSpPr>
              <a:spLocks noChangeAspect="1"/>
            </p:cNvSpPr>
            <p:nvPr/>
          </p:nvSpPr>
          <p:spPr>
            <a:xfrm>
              <a:off x="3208338" y="4298950"/>
              <a:ext cx="79375" cy="69850"/>
            </a:xfrm>
            <a:prstGeom prst="ellipse">
              <a:avLst/>
            </a:prstGeom>
            <a:noFill/>
            <a:ln w="9525" cap="flat" cmpd="sng">
              <a:solidFill>
                <a:srgbClr val="000000"/>
              </a:solidFill>
              <a:prstDash val="solid"/>
              <a:round/>
              <a:headEnd type="none" w="med" len="med"/>
              <a:tailEnd type="none" w="med" len="med"/>
            </a:ln>
          </p:spPr>
          <p:txBody>
            <a:bodyPr anchor="t" anchorCtr="0"/>
            <a:p>
              <a:pPr>
                <a:buFontTx/>
              </a:pP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104463" name="Oval 36"/>
            <p:cNvSpPr>
              <a:spLocks noChangeAspect="1"/>
            </p:cNvSpPr>
            <p:nvPr/>
          </p:nvSpPr>
          <p:spPr>
            <a:xfrm>
              <a:off x="5092700" y="4298950"/>
              <a:ext cx="79375" cy="69850"/>
            </a:xfrm>
            <a:prstGeom prst="ellipse">
              <a:avLst/>
            </a:prstGeom>
            <a:noFill/>
            <a:ln w="9525" cap="flat" cmpd="sng">
              <a:solidFill>
                <a:srgbClr val="000000"/>
              </a:solidFill>
              <a:prstDash val="solid"/>
              <a:round/>
              <a:headEnd type="none" w="med" len="med"/>
              <a:tailEnd type="none" w="med" len="med"/>
            </a:ln>
          </p:spPr>
          <p:txBody>
            <a:bodyPr anchor="t" anchorCtr="0"/>
            <a:p>
              <a:pPr>
                <a:buFontTx/>
              </a:pP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104464" name="Line 37"/>
            <p:cNvSpPr>
              <a:spLocks noChangeAspect="1"/>
            </p:cNvSpPr>
            <p:nvPr/>
          </p:nvSpPr>
          <p:spPr>
            <a:xfrm flipV="1">
              <a:off x="4197350" y="3105150"/>
              <a:ext cx="368300" cy="512763"/>
            </a:xfrm>
            <a:prstGeom prst="line">
              <a:avLst/>
            </a:prstGeom>
            <a:ln w="9525" cap="flat" cmpd="sng">
              <a:solidFill>
                <a:srgbClr val="000000"/>
              </a:solidFill>
              <a:prstDash val="solid"/>
              <a:round/>
              <a:headEnd type="none" w="med" len="med"/>
              <a:tailEnd type="none" w="med" len="med"/>
            </a:ln>
          </p:spPr>
        </p:sp>
        <p:sp>
          <p:nvSpPr>
            <p:cNvPr id="104465" name="Text Box 38"/>
            <p:cNvSpPr txBox="1">
              <a:spLocks noChangeAspect="1"/>
            </p:cNvSpPr>
            <p:nvPr/>
          </p:nvSpPr>
          <p:spPr>
            <a:xfrm>
              <a:off x="2771775" y="3230563"/>
              <a:ext cx="657225" cy="484187"/>
            </a:xfrm>
            <a:prstGeom prst="rect">
              <a:avLst/>
            </a:prstGeom>
            <a:noFill/>
            <a:ln w="9525">
              <a:noFill/>
            </a:ln>
          </p:spPr>
          <p:txBody>
            <a:bodyPr anchor="t" anchorCtr="0"/>
            <a:p>
              <a:pPr algn="just">
                <a:buFontTx/>
              </a:pPr>
              <a:r>
                <a:rPr lang="en-US" altLang="zh-CN" sz="2000" i="1" dirty="0">
                  <a:solidFill>
                    <a:schemeClr val="tx1"/>
                  </a:solidFill>
                  <a:latin typeface="Times New Roman" panose="02020603050405020304" pitchFamily="18" charset="0"/>
                  <a:ea typeface="宋体" panose="02010600030101010101" pitchFamily="2" charset="-122"/>
                </a:rPr>
                <a:t>P</a:t>
              </a:r>
              <a:r>
                <a:rPr lang="en-US" altLang="zh-CN" sz="2000" baseline="-30000" dirty="0">
                  <a:solidFill>
                    <a:schemeClr val="tx1"/>
                  </a:solidFill>
                  <a:latin typeface="Times New Roman" panose="02020603050405020304" pitchFamily="18" charset="0"/>
                  <a:ea typeface="宋体" panose="02010600030101010101" pitchFamily="2" charset="-122"/>
                </a:rPr>
                <a:t>1</a:t>
              </a:r>
              <a:endParaRPr lang="en-US" altLang="zh-CN" sz="2000" dirty="0">
                <a:solidFill>
                  <a:schemeClr val="tx1"/>
                </a:solidFill>
                <a:latin typeface="宋体" panose="02010600030101010101" pitchFamily="2" charset="-122"/>
                <a:ea typeface="宋体" panose="02010600030101010101" pitchFamily="2" charset="-122"/>
              </a:endParaRPr>
            </a:p>
            <a:p>
              <a:pPr eaLnBrk="0" hangingPunct="0">
                <a:buFontTx/>
              </a:pPr>
              <a:endParaRPr lang="en-US" altLang="zh-CN" sz="2000" dirty="0">
                <a:solidFill>
                  <a:schemeClr val="tx1"/>
                </a:solidFill>
                <a:latin typeface="Times New Roman" panose="02020603050405020304" pitchFamily="18" charset="0"/>
                <a:ea typeface="宋体" panose="02010600030101010101" pitchFamily="2" charset="-122"/>
              </a:endParaRPr>
            </a:p>
          </p:txBody>
        </p:sp>
        <p:sp>
          <p:nvSpPr>
            <p:cNvPr id="104466" name="Text Box 39"/>
            <p:cNvSpPr txBox="1">
              <a:spLocks noChangeAspect="1"/>
            </p:cNvSpPr>
            <p:nvPr/>
          </p:nvSpPr>
          <p:spPr>
            <a:xfrm>
              <a:off x="4808538" y="3040063"/>
              <a:ext cx="709612" cy="539750"/>
            </a:xfrm>
            <a:prstGeom prst="rect">
              <a:avLst/>
            </a:prstGeom>
            <a:noFill/>
            <a:ln w="9525">
              <a:noFill/>
            </a:ln>
          </p:spPr>
          <p:txBody>
            <a:bodyPr anchor="t" anchorCtr="0"/>
            <a:p>
              <a:pPr algn="just">
                <a:buFontTx/>
              </a:pPr>
              <a:r>
                <a:rPr lang="en-US" altLang="zh-CN" sz="2000" i="1" dirty="0">
                  <a:solidFill>
                    <a:schemeClr val="tx1"/>
                  </a:solidFill>
                  <a:latin typeface="Times New Roman" panose="02020603050405020304" pitchFamily="18" charset="0"/>
                  <a:ea typeface="宋体" panose="02010600030101010101" pitchFamily="2" charset="-122"/>
                </a:rPr>
                <a:t>P</a:t>
              </a:r>
              <a:r>
                <a:rPr lang="en-US" altLang="zh-CN" sz="2000" baseline="-30000" dirty="0">
                  <a:solidFill>
                    <a:schemeClr val="tx1"/>
                  </a:solidFill>
                  <a:latin typeface="Times New Roman" panose="02020603050405020304" pitchFamily="18" charset="0"/>
                  <a:ea typeface="宋体" panose="02010600030101010101" pitchFamily="2" charset="-122"/>
                </a:rPr>
                <a:t>2</a:t>
              </a:r>
              <a:endParaRPr lang="en-US" altLang="zh-CN" sz="2000" dirty="0">
                <a:solidFill>
                  <a:schemeClr val="tx1"/>
                </a:solidFill>
                <a:latin typeface="宋体" panose="02010600030101010101" pitchFamily="2" charset="-122"/>
                <a:ea typeface="宋体" panose="02010600030101010101" pitchFamily="2" charset="-122"/>
              </a:endParaRPr>
            </a:p>
            <a:p>
              <a:pPr eaLnBrk="0" hangingPunct="0">
                <a:buFontTx/>
              </a:pPr>
              <a:endParaRPr lang="en-US" altLang="zh-CN" sz="2000" dirty="0">
                <a:solidFill>
                  <a:schemeClr val="tx1"/>
                </a:solidFill>
                <a:latin typeface="Times New Roman" panose="02020603050405020304" pitchFamily="18" charset="0"/>
                <a:ea typeface="宋体" panose="02010600030101010101" pitchFamily="2" charset="-122"/>
              </a:endParaRPr>
            </a:p>
          </p:txBody>
        </p:sp>
        <p:sp>
          <p:nvSpPr>
            <p:cNvPr id="104467" name="Text Box 40"/>
            <p:cNvSpPr txBox="1">
              <a:spLocks noChangeAspect="1"/>
            </p:cNvSpPr>
            <p:nvPr/>
          </p:nvSpPr>
          <p:spPr>
            <a:xfrm>
              <a:off x="1181095" y="4811158"/>
              <a:ext cx="828692" cy="504697"/>
            </a:xfrm>
            <a:prstGeom prst="rect">
              <a:avLst/>
            </a:prstGeom>
            <a:noFill/>
            <a:ln w="9525">
              <a:noFill/>
            </a:ln>
          </p:spPr>
          <p:txBody>
            <a:bodyPr anchor="t" anchorCtr="0"/>
            <a:p>
              <a:pPr algn="just">
                <a:buFontTx/>
              </a:pPr>
              <a:r>
                <a:rPr lang="en-US" altLang="zh-CN" sz="2000" i="1" dirty="0">
                  <a:solidFill>
                    <a:schemeClr val="tx1"/>
                  </a:solidFill>
                  <a:latin typeface="Times New Roman" panose="02020603050405020304" pitchFamily="18" charset="0"/>
                  <a:ea typeface="宋体" panose="02010600030101010101" pitchFamily="2" charset="-122"/>
                </a:rPr>
                <a:t>P</a:t>
              </a:r>
              <a:r>
                <a:rPr lang="en-US" altLang="zh-CN" sz="2000" baseline="-30000" dirty="0">
                  <a:solidFill>
                    <a:schemeClr val="tx1"/>
                  </a:solidFill>
                  <a:latin typeface="Times New Roman" panose="02020603050405020304" pitchFamily="18" charset="0"/>
                  <a:ea typeface="宋体" panose="02010600030101010101" pitchFamily="2" charset="-122"/>
                </a:rPr>
                <a:t>0</a:t>
              </a:r>
              <a:endParaRPr lang="en-US" altLang="zh-CN" sz="2000" dirty="0">
                <a:solidFill>
                  <a:schemeClr val="tx1"/>
                </a:solidFill>
                <a:latin typeface="宋体" panose="02010600030101010101" pitchFamily="2" charset="-122"/>
                <a:ea typeface="宋体" panose="02010600030101010101" pitchFamily="2" charset="-122"/>
              </a:endParaRPr>
            </a:p>
            <a:p>
              <a:pPr eaLnBrk="0" hangingPunct="0">
                <a:buFontTx/>
              </a:pPr>
              <a:endParaRPr lang="en-US" altLang="zh-CN" sz="2000" dirty="0">
                <a:solidFill>
                  <a:schemeClr val="tx1"/>
                </a:solidFill>
                <a:latin typeface="Times New Roman" panose="02020603050405020304" pitchFamily="18" charset="0"/>
                <a:ea typeface="宋体" panose="02010600030101010101" pitchFamily="2" charset="-122"/>
              </a:endParaRPr>
            </a:p>
          </p:txBody>
        </p:sp>
        <p:sp>
          <p:nvSpPr>
            <p:cNvPr id="104468" name="Line 41"/>
            <p:cNvSpPr/>
            <p:nvPr/>
          </p:nvSpPr>
          <p:spPr>
            <a:xfrm flipH="1">
              <a:off x="3014663" y="3794125"/>
              <a:ext cx="393700" cy="1243013"/>
            </a:xfrm>
            <a:prstGeom prst="line">
              <a:avLst/>
            </a:prstGeom>
            <a:ln w="9525" cap="flat" cmpd="sng">
              <a:solidFill>
                <a:srgbClr val="99CC00"/>
              </a:solidFill>
              <a:prstDash val="solid"/>
              <a:round/>
              <a:headEnd type="none" w="med" len="med"/>
              <a:tailEnd type="triangle" w="sm" len="sm"/>
            </a:ln>
          </p:spPr>
        </p:sp>
        <p:sp>
          <p:nvSpPr>
            <p:cNvPr id="104469" name="Line 42"/>
            <p:cNvSpPr/>
            <p:nvPr/>
          </p:nvSpPr>
          <p:spPr>
            <a:xfrm>
              <a:off x="4760913" y="3443288"/>
              <a:ext cx="766762" cy="1846262"/>
            </a:xfrm>
            <a:prstGeom prst="line">
              <a:avLst/>
            </a:prstGeom>
            <a:ln w="9525" cap="flat" cmpd="sng">
              <a:solidFill>
                <a:srgbClr val="99CC00"/>
              </a:solidFill>
              <a:prstDash val="solid"/>
              <a:round/>
              <a:headEnd type="none" w="med" len="med"/>
              <a:tailEnd type="triangle" w="sm" len="sm"/>
            </a:ln>
          </p:spPr>
        </p:sp>
        <p:sp>
          <p:nvSpPr>
            <p:cNvPr id="104470" name="Text Box 43"/>
            <p:cNvSpPr txBox="1"/>
            <p:nvPr/>
          </p:nvSpPr>
          <p:spPr>
            <a:xfrm>
              <a:off x="5105400" y="3962400"/>
              <a:ext cx="555625" cy="490538"/>
            </a:xfrm>
            <a:prstGeom prst="rect">
              <a:avLst/>
            </a:prstGeom>
            <a:noFill/>
            <a:ln w="9525">
              <a:noFill/>
            </a:ln>
          </p:spPr>
          <p:txBody>
            <a:bodyPr anchor="t" anchorCtr="0"/>
            <a:p>
              <a:pPr algn="just">
                <a:buFontTx/>
              </a:pPr>
              <a:r>
                <a:rPr lang="en-US" altLang="zh-CN" sz="2000" i="1" dirty="0">
                  <a:solidFill>
                    <a:schemeClr val="tx1"/>
                  </a:solidFill>
                  <a:latin typeface="Times New Roman" panose="02020603050405020304" pitchFamily="18" charset="0"/>
                  <a:ea typeface="宋体" panose="02010600030101010101" pitchFamily="2" charset="-122"/>
                </a:rPr>
                <a:t>N</a:t>
              </a:r>
              <a:endParaRPr lang="en-US" altLang="zh-CN" sz="2000" i="1" dirty="0">
                <a:solidFill>
                  <a:schemeClr val="tx1"/>
                </a:solidFill>
                <a:latin typeface="Times New Roman" panose="02020603050405020304" pitchFamily="18" charset="0"/>
                <a:ea typeface="宋体" panose="02010600030101010101" pitchFamily="2" charset="-122"/>
              </a:endParaRPr>
            </a:p>
            <a:p>
              <a:pPr eaLnBrk="0" hangingPunct="0">
                <a:buFontTx/>
              </a:pPr>
              <a:endParaRPr lang="en-US" altLang="zh-CN" sz="2400" dirty="0">
                <a:solidFill>
                  <a:schemeClr val="tx1"/>
                </a:solidFill>
                <a:latin typeface="Times New Roman" panose="02020603050405020304" pitchFamily="18" charset="0"/>
                <a:ea typeface="宋体" panose="02010600030101010101" pitchFamily="2" charset="-122"/>
              </a:endParaRPr>
            </a:p>
          </p:txBody>
        </p:sp>
        <p:grpSp>
          <p:nvGrpSpPr>
            <p:cNvPr id="104471" name="Group 49"/>
            <p:cNvGrpSpPr/>
            <p:nvPr/>
          </p:nvGrpSpPr>
          <p:grpSpPr>
            <a:xfrm>
              <a:off x="3317910" y="3621122"/>
              <a:ext cx="1593866" cy="341316"/>
              <a:chOff x="2084" y="1636"/>
              <a:chExt cx="1004" cy="215"/>
            </a:xfrm>
          </p:grpSpPr>
          <p:sp>
            <p:nvSpPr>
              <p:cNvPr id="104472" name="Line 13"/>
              <p:cNvSpPr>
                <a:spLocks noChangeAspect="1"/>
              </p:cNvSpPr>
              <p:nvPr/>
            </p:nvSpPr>
            <p:spPr>
              <a:xfrm flipV="1">
                <a:off x="2095" y="1805"/>
                <a:ext cx="49" cy="28"/>
              </a:xfrm>
              <a:prstGeom prst="line">
                <a:avLst/>
              </a:prstGeom>
              <a:ln w="9525" cap="flat" cmpd="sng">
                <a:solidFill>
                  <a:srgbClr val="FF0000"/>
                </a:solidFill>
                <a:prstDash val="solid"/>
                <a:round/>
                <a:headEnd type="none" w="med" len="med"/>
                <a:tailEnd type="none" w="med" len="med"/>
              </a:ln>
            </p:spPr>
          </p:sp>
          <p:sp>
            <p:nvSpPr>
              <p:cNvPr id="104473" name="Line 14"/>
              <p:cNvSpPr>
                <a:spLocks noChangeAspect="1"/>
              </p:cNvSpPr>
              <p:nvPr/>
            </p:nvSpPr>
            <p:spPr>
              <a:xfrm flipV="1">
                <a:off x="2144" y="1779"/>
                <a:ext cx="50" cy="26"/>
              </a:xfrm>
              <a:prstGeom prst="line">
                <a:avLst/>
              </a:prstGeom>
              <a:ln w="9525" cap="flat" cmpd="sng">
                <a:solidFill>
                  <a:srgbClr val="FF0000"/>
                </a:solidFill>
                <a:prstDash val="solid"/>
                <a:round/>
                <a:headEnd type="none" w="med" len="med"/>
                <a:tailEnd type="none" w="med" len="med"/>
              </a:ln>
            </p:spPr>
          </p:sp>
          <p:sp>
            <p:nvSpPr>
              <p:cNvPr id="104474" name="Line 15"/>
              <p:cNvSpPr>
                <a:spLocks noChangeAspect="1"/>
              </p:cNvSpPr>
              <p:nvPr/>
            </p:nvSpPr>
            <p:spPr>
              <a:xfrm flipV="1">
                <a:off x="2194" y="1755"/>
                <a:ext cx="49" cy="24"/>
              </a:xfrm>
              <a:prstGeom prst="line">
                <a:avLst/>
              </a:prstGeom>
              <a:ln w="9525" cap="flat" cmpd="sng">
                <a:solidFill>
                  <a:srgbClr val="FF0000"/>
                </a:solidFill>
                <a:prstDash val="solid"/>
                <a:round/>
                <a:headEnd type="none" w="med" len="med"/>
                <a:tailEnd type="none" w="med" len="med"/>
              </a:ln>
            </p:spPr>
          </p:sp>
          <p:sp>
            <p:nvSpPr>
              <p:cNvPr id="104475" name="Line 16"/>
              <p:cNvSpPr>
                <a:spLocks noChangeAspect="1"/>
              </p:cNvSpPr>
              <p:nvPr/>
            </p:nvSpPr>
            <p:spPr>
              <a:xfrm flipV="1">
                <a:off x="2243" y="1733"/>
                <a:ext cx="46" cy="22"/>
              </a:xfrm>
              <a:prstGeom prst="line">
                <a:avLst/>
              </a:prstGeom>
              <a:ln w="9525" cap="flat" cmpd="sng">
                <a:solidFill>
                  <a:srgbClr val="FF0000"/>
                </a:solidFill>
                <a:prstDash val="solid"/>
                <a:round/>
                <a:headEnd type="none" w="med" len="med"/>
                <a:tailEnd type="none" w="med" len="med"/>
              </a:ln>
            </p:spPr>
          </p:sp>
          <p:sp>
            <p:nvSpPr>
              <p:cNvPr id="104476" name="Line 17"/>
              <p:cNvSpPr>
                <a:spLocks noChangeAspect="1"/>
              </p:cNvSpPr>
              <p:nvPr/>
            </p:nvSpPr>
            <p:spPr>
              <a:xfrm flipV="1">
                <a:off x="2289" y="1712"/>
                <a:ext cx="49" cy="21"/>
              </a:xfrm>
              <a:prstGeom prst="line">
                <a:avLst/>
              </a:prstGeom>
              <a:ln w="9525" cap="flat" cmpd="sng">
                <a:solidFill>
                  <a:srgbClr val="FF0000"/>
                </a:solidFill>
                <a:prstDash val="solid"/>
                <a:round/>
                <a:headEnd type="none" w="med" len="med"/>
                <a:tailEnd type="none" w="med" len="med"/>
              </a:ln>
            </p:spPr>
          </p:sp>
          <p:sp>
            <p:nvSpPr>
              <p:cNvPr id="104477" name="Line 18"/>
              <p:cNvSpPr>
                <a:spLocks noChangeAspect="1"/>
              </p:cNvSpPr>
              <p:nvPr/>
            </p:nvSpPr>
            <p:spPr>
              <a:xfrm flipV="1">
                <a:off x="2338" y="1695"/>
                <a:ext cx="48" cy="17"/>
              </a:xfrm>
              <a:prstGeom prst="line">
                <a:avLst/>
              </a:prstGeom>
              <a:ln w="9525" cap="flat" cmpd="sng">
                <a:solidFill>
                  <a:srgbClr val="FF0000"/>
                </a:solidFill>
                <a:prstDash val="solid"/>
                <a:round/>
                <a:headEnd type="none" w="med" len="med"/>
                <a:tailEnd type="none" w="med" len="med"/>
              </a:ln>
            </p:spPr>
          </p:sp>
          <p:sp>
            <p:nvSpPr>
              <p:cNvPr id="104478" name="Line 19"/>
              <p:cNvSpPr>
                <a:spLocks noChangeAspect="1"/>
              </p:cNvSpPr>
              <p:nvPr/>
            </p:nvSpPr>
            <p:spPr>
              <a:xfrm flipV="1">
                <a:off x="2386" y="1679"/>
                <a:ext cx="48" cy="16"/>
              </a:xfrm>
              <a:prstGeom prst="line">
                <a:avLst/>
              </a:prstGeom>
              <a:ln w="9525" cap="flat" cmpd="sng">
                <a:solidFill>
                  <a:srgbClr val="FF0000"/>
                </a:solidFill>
                <a:prstDash val="solid"/>
                <a:round/>
                <a:headEnd type="none" w="med" len="med"/>
                <a:tailEnd type="none" w="med" len="med"/>
              </a:ln>
            </p:spPr>
          </p:sp>
          <p:sp>
            <p:nvSpPr>
              <p:cNvPr id="104479" name="Line 20"/>
              <p:cNvSpPr>
                <a:spLocks noChangeAspect="1"/>
              </p:cNvSpPr>
              <p:nvPr/>
            </p:nvSpPr>
            <p:spPr>
              <a:xfrm flipV="1">
                <a:off x="2434" y="1666"/>
                <a:ext cx="48" cy="13"/>
              </a:xfrm>
              <a:prstGeom prst="line">
                <a:avLst/>
              </a:prstGeom>
              <a:ln w="9525" cap="flat" cmpd="sng">
                <a:solidFill>
                  <a:srgbClr val="FF0000"/>
                </a:solidFill>
                <a:prstDash val="solid"/>
                <a:round/>
                <a:headEnd type="none" w="med" len="med"/>
                <a:tailEnd type="none" w="med" len="med"/>
              </a:ln>
            </p:spPr>
          </p:sp>
          <p:sp>
            <p:nvSpPr>
              <p:cNvPr id="104480" name="Line 21"/>
              <p:cNvSpPr>
                <a:spLocks noChangeAspect="1"/>
              </p:cNvSpPr>
              <p:nvPr/>
            </p:nvSpPr>
            <p:spPr>
              <a:xfrm flipV="1">
                <a:off x="2482" y="1655"/>
                <a:ext cx="47" cy="11"/>
              </a:xfrm>
              <a:prstGeom prst="line">
                <a:avLst/>
              </a:prstGeom>
              <a:ln w="9525" cap="flat" cmpd="sng">
                <a:solidFill>
                  <a:srgbClr val="FF0000"/>
                </a:solidFill>
                <a:prstDash val="solid"/>
                <a:round/>
                <a:headEnd type="none" w="med" len="med"/>
                <a:tailEnd type="none" w="med" len="med"/>
              </a:ln>
            </p:spPr>
          </p:sp>
          <p:sp>
            <p:nvSpPr>
              <p:cNvPr id="104481" name="Line 22"/>
              <p:cNvSpPr>
                <a:spLocks noChangeAspect="1"/>
              </p:cNvSpPr>
              <p:nvPr/>
            </p:nvSpPr>
            <p:spPr>
              <a:xfrm flipV="1">
                <a:off x="2529" y="1647"/>
                <a:ext cx="48" cy="8"/>
              </a:xfrm>
              <a:prstGeom prst="line">
                <a:avLst/>
              </a:prstGeom>
              <a:ln w="9525" cap="flat" cmpd="sng">
                <a:solidFill>
                  <a:srgbClr val="FF0000"/>
                </a:solidFill>
                <a:prstDash val="solid"/>
                <a:round/>
                <a:headEnd type="none" w="med" len="med"/>
                <a:tailEnd type="none" w="med" len="med"/>
              </a:ln>
            </p:spPr>
          </p:sp>
          <p:sp>
            <p:nvSpPr>
              <p:cNvPr id="104482" name="Line 23"/>
              <p:cNvSpPr>
                <a:spLocks noChangeAspect="1"/>
              </p:cNvSpPr>
              <p:nvPr/>
            </p:nvSpPr>
            <p:spPr>
              <a:xfrm flipV="1">
                <a:off x="2577" y="1640"/>
                <a:ext cx="49" cy="7"/>
              </a:xfrm>
              <a:prstGeom prst="line">
                <a:avLst/>
              </a:prstGeom>
              <a:ln w="9525" cap="flat" cmpd="sng">
                <a:solidFill>
                  <a:srgbClr val="FF0000"/>
                </a:solidFill>
                <a:prstDash val="solid"/>
                <a:round/>
                <a:headEnd type="none" w="med" len="med"/>
                <a:tailEnd type="none" w="med" len="med"/>
              </a:ln>
            </p:spPr>
          </p:sp>
          <p:sp>
            <p:nvSpPr>
              <p:cNvPr id="104483" name="Line 24"/>
              <p:cNvSpPr>
                <a:spLocks noChangeAspect="1"/>
              </p:cNvSpPr>
              <p:nvPr/>
            </p:nvSpPr>
            <p:spPr>
              <a:xfrm flipV="1">
                <a:off x="2626" y="1637"/>
                <a:ext cx="48" cy="3"/>
              </a:xfrm>
              <a:prstGeom prst="line">
                <a:avLst/>
              </a:prstGeom>
              <a:ln w="9525" cap="flat" cmpd="sng">
                <a:solidFill>
                  <a:srgbClr val="FF0000"/>
                </a:solidFill>
                <a:prstDash val="solid"/>
                <a:round/>
                <a:headEnd type="none" w="med" len="med"/>
                <a:tailEnd type="none" w="med" len="med"/>
              </a:ln>
            </p:spPr>
          </p:sp>
          <p:sp>
            <p:nvSpPr>
              <p:cNvPr id="104484" name="Line 25"/>
              <p:cNvSpPr>
                <a:spLocks noChangeAspect="1"/>
              </p:cNvSpPr>
              <p:nvPr/>
            </p:nvSpPr>
            <p:spPr>
              <a:xfrm flipV="1">
                <a:off x="2674" y="1636"/>
                <a:ext cx="49" cy="1"/>
              </a:xfrm>
              <a:prstGeom prst="line">
                <a:avLst/>
              </a:prstGeom>
              <a:ln w="9525" cap="flat" cmpd="sng">
                <a:solidFill>
                  <a:srgbClr val="FF0000"/>
                </a:solidFill>
                <a:prstDash val="solid"/>
                <a:round/>
                <a:headEnd type="none" w="med" len="med"/>
                <a:tailEnd type="none" w="med" len="med"/>
              </a:ln>
            </p:spPr>
          </p:sp>
          <p:sp>
            <p:nvSpPr>
              <p:cNvPr id="104485" name="Line 26"/>
              <p:cNvSpPr>
                <a:spLocks noChangeAspect="1"/>
              </p:cNvSpPr>
              <p:nvPr/>
            </p:nvSpPr>
            <p:spPr>
              <a:xfrm>
                <a:off x="2723" y="1636"/>
                <a:ext cx="50" cy="1"/>
              </a:xfrm>
              <a:prstGeom prst="line">
                <a:avLst/>
              </a:prstGeom>
              <a:ln w="9525" cap="flat" cmpd="sng">
                <a:solidFill>
                  <a:srgbClr val="FF0000"/>
                </a:solidFill>
                <a:prstDash val="solid"/>
                <a:round/>
                <a:headEnd type="none" w="med" len="med"/>
                <a:tailEnd type="none" w="med" len="med"/>
              </a:ln>
            </p:spPr>
          </p:sp>
          <p:sp>
            <p:nvSpPr>
              <p:cNvPr id="104486" name="Line 27"/>
              <p:cNvSpPr>
                <a:spLocks noChangeAspect="1"/>
              </p:cNvSpPr>
              <p:nvPr/>
            </p:nvSpPr>
            <p:spPr>
              <a:xfrm>
                <a:off x="2773" y="1637"/>
                <a:ext cx="51" cy="4"/>
              </a:xfrm>
              <a:prstGeom prst="line">
                <a:avLst/>
              </a:prstGeom>
              <a:ln w="9525" cap="flat" cmpd="sng">
                <a:solidFill>
                  <a:srgbClr val="FF0000"/>
                </a:solidFill>
                <a:prstDash val="solid"/>
                <a:round/>
                <a:headEnd type="none" w="med" len="med"/>
                <a:tailEnd type="none" w="med" len="med"/>
              </a:ln>
            </p:spPr>
          </p:sp>
          <p:sp>
            <p:nvSpPr>
              <p:cNvPr id="104487" name="Line 28"/>
              <p:cNvSpPr>
                <a:spLocks noChangeAspect="1"/>
              </p:cNvSpPr>
              <p:nvPr/>
            </p:nvSpPr>
            <p:spPr>
              <a:xfrm>
                <a:off x="2824" y="1641"/>
                <a:ext cx="50" cy="6"/>
              </a:xfrm>
              <a:prstGeom prst="line">
                <a:avLst/>
              </a:prstGeom>
              <a:ln w="9525" cap="flat" cmpd="sng">
                <a:solidFill>
                  <a:srgbClr val="FF0000"/>
                </a:solidFill>
                <a:prstDash val="solid"/>
                <a:round/>
                <a:headEnd type="none" w="med" len="med"/>
                <a:tailEnd type="none" w="med" len="med"/>
              </a:ln>
            </p:spPr>
          </p:sp>
          <p:sp>
            <p:nvSpPr>
              <p:cNvPr id="104488" name="Line 29"/>
              <p:cNvSpPr>
                <a:spLocks noChangeAspect="1"/>
              </p:cNvSpPr>
              <p:nvPr/>
            </p:nvSpPr>
            <p:spPr>
              <a:xfrm>
                <a:off x="2874" y="1647"/>
                <a:ext cx="53" cy="10"/>
              </a:xfrm>
              <a:prstGeom prst="line">
                <a:avLst/>
              </a:prstGeom>
              <a:ln w="9525" cap="flat" cmpd="sng">
                <a:solidFill>
                  <a:srgbClr val="FF0000"/>
                </a:solidFill>
                <a:prstDash val="solid"/>
                <a:round/>
                <a:headEnd type="none" w="med" len="med"/>
                <a:tailEnd type="none" w="med" len="med"/>
              </a:ln>
            </p:spPr>
          </p:sp>
          <p:sp>
            <p:nvSpPr>
              <p:cNvPr id="104489" name="Line 30"/>
              <p:cNvSpPr>
                <a:spLocks noChangeAspect="1"/>
              </p:cNvSpPr>
              <p:nvPr/>
            </p:nvSpPr>
            <p:spPr>
              <a:xfrm>
                <a:off x="2927" y="1657"/>
                <a:ext cx="52" cy="13"/>
              </a:xfrm>
              <a:prstGeom prst="line">
                <a:avLst/>
              </a:prstGeom>
              <a:ln w="9525" cap="flat" cmpd="sng">
                <a:solidFill>
                  <a:srgbClr val="FF0000"/>
                </a:solidFill>
                <a:prstDash val="solid"/>
                <a:round/>
                <a:headEnd type="none" w="med" len="med"/>
                <a:tailEnd type="none" w="med" len="med"/>
              </a:ln>
            </p:spPr>
          </p:sp>
          <p:sp>
            <p:nvSpPr>
              <p:cNvPr id="104490" name="Line 31"/>
              <p:cNvSpPr>
                <a:spLocks noChangeAspect="1"/>
              </p:cNvSpPr>
              <p:nvPr/>
            </p:nvSpPr>
            <p:spPr>
              <a:xfrm>
                <a:off x="2979" y="1670"/>
                <a:ext cx="53" cy="15"/>
              </a:xfrm>
              <a:prstGeom prst="line">
                <a:avLst/>
              </a:prstGeom>
              <a:ln w="9525" cap="flat" cmpd="sng">
                <a:solidFill>
                  <a:srgbClr val="FF0000"/>
                </a:solidFill>
                <a:prstDash val="solid"/>
                <a:round/>
                <a:headEnd type="none" w="med" len="med"/>
                <a:tailEnd type="none" w="med" len="med"/>
              </a:ln>
            </p:spPr>
          </p:sp>
          <p:sp>
            <p:nvSpPr>
              <p:cNvPr id="104491" name="Line 32"/>
              <p:cNvSpPr>
                <a:spLocks noChangeAspect="1"/>
              </p:cNvSpPr>
              <p:nvPr/>
            </p:nvSpPr>
            <p:spPr>
              <a:xfrm>
                <a:off x="3032" y="1685"/>
                <a:ext cx="56" cy="19"/>
              </a:xfrm>
              <a:prstGeom prst="line">
                <a:avLst/>
              </a:prstGeom>
              <a:ln w="9525" cap="flat" cmpd="sng">
                <a:solidFill>
                  <a:srgbClr val="FF0000"/>
                </a:solidFill>
                <a:prstDash val="solid"/>
                <a:round/>
                <a:headEnd type="none" w="med" len="med"/>
                <a:tailEnd type="none" w="med" len="med"/>
              </a:ln>
            </p:spPr>
          </p:sp>
          <p:sp>
            <p:nvSpPr>
              <p:cNvPr id="104492" name="Oval 44"/>
              <p:cNvSpPr>
                <a:spLocks noChangeAspect="1"/>
              </p:cNvSpPr>
              <p:nvPr/>
            </p:nvSpPr>
            <p:spPr>
              <a:xfrm>
                <a:off x="3049" y="1679"/>
                <a:ext cx="37" cy="33"/>
              </a:xfrm>
              <a:prstGeom prst="ellipse">
                <a:avLst/>
              </a:prstGeom>
              <a:noFill/>
              <a:ln w="9525" cap="flat" cmpd="sng">
                <a:solidFill>
                  <a:srgbClr val="FF0000"/>
                </a:solidFill>
                <a:prstDash val="solid"/>
                <a:round/>
                <a:headEnd type="none" w="med" len="med"/>
                <a:tailEnd type="none" w="med" len="med"/>
              </a:ln>
            </p:spPr>
            <p:txBody>
              <a:bodyPr anchor="t" anchorCtr="0"/>
              <a:p>
                <a:pPr>
                  <a:buFontTx/>
                </a:pPr>
                <a:endParaRPr lang="zh-CN" altLang="en-US" dirty="0">
                  <a:solidFill>
                    <a:schemeClr val="tx1"/>
                  </a:solidFill>
                  <a:latin typeface="Times New Roman" panose="02020603050405020304" pitchFamily="18" charset="0"/>
                  <a:ea typeface="宋体" panose="02010600030101010101" pitchFamily="2" charset="-122"/>
                </a:endParaRPr>
              </a:p>
            </p:txBody>
          </p:sp>
          <p:sp>
            <p:nvSpPr>
              <p:cNvPr id="104493" name="Oval 45"/>
              <p:cNvSpPr>
                <a:spLocks noChangeAspect="1"/>
              </p:cNvSpPr>
              <p:nvPr/>
            </p:nvSpPr>
            <p:spPr>
              <a:xfrm>
                <a:off x="2084" y="1818"/>
                <a:ext cx="37" cy="33"/>
              </a:xfrm>
              <a:prstGeom prst="ellipse">
                <a:avLst/>
              </a:prstGeom>
              <a:noFill/>
              <a:ln w="9525" cap="flat" cmpd="sng">
                <a:solidFill>
                  <a:srgbClr val="FF0000"/>
                </a:solidFill>
                <a:prstDash val="solid"/>
                <a:round/>
                <a:headEnd type="none" w="med" len="med"/>
                <a:tailEnd type="none" w="med" len="med"/>
              </a:ln>
            </p:spPr>
            <p:txBody>
              <a:bodyPr anchor="t" anchorCtr="0"/>
              <a:p>
                <a:pPr>
                  <a:buFontTx/>
                </a:pPr>
                <a:endParaRPr lang="zh-CN" altLang="en-US" dirty="0">
                  <a:solidFill>
                    <a:schemeClr val="tx1"/>
                  </a:solidFill>
                  <a:latin typeface="Times New Roman" panose="02020603050405020304" pitchFamily="18" charset="0"/>
                  <a:ea typeface="宋体" panose="02010600030101010101" pitchFamily="2" charset="-122"/>
                </a:endParaRPr>
              </a:p>
            </p:txBody>
          </p:sp>
        </p:grpSp>
        <p:sp>
          <p:nvSpPr>
            <p:cNvPr id="104494" name="Text Box 46"/>
            <p:cNvSpPr txBox="1"/>
            <p:nvPr/>
          </p:nvSpPr>
          <p:spPr>
            <a:xfrm>
              <a:off x="3213100" y="4165600"/>
              <a:ext cx="611188" cy="622300"/>
            </a:xfrm>
            <a:prstGeom prst="rect">
              <a:avLst/>
            </a:prstGeom>
            <a:noFill/>
            <a:ln w="9525">
              <a:noFill/>
            </a:ln>
          </p:spPr>
          <p:txBody>
            <a:bodyPr anchor="t" anchorCtr="0"/>
            <a:p>
              <a:pPr algn="just">
                <a:buFontTx/>
              </a:pPr>
              <a:r>
                <a:rPr lang="en-US" altLang="zh-CN" sz="2000" i="1" dirty="0">
                  <a:solidFill>
                    <a:schemeClr val="tx1"/>
                  </a:solidFill>
                  <a:latin typeface="Times New Roman" panose="02020603050405020304" pitchFamily="18" charset="0"/>
                  <a:ea typeface="宋体" panose="02010600030101010101" pitchFamily="2" charset="-122"/>
                </a:rPr>
                <a:t>M</a:t>
              </a:r>
              <a:endParaRPr lang="en-US" altLang="zh-CN" sz="2000" i="1" dirty="0">
                <a:solidFill>
                  <a:schemeClr val="tx1"/>
                </a:solidFill>
                <a:latin typeface="Times New Roman" panose="02020603050405020304" pitchFamily="18" charset="0"/>
                <a:ea typeface="宋体" panose="02010600030101010101" pitchFamily="2" charset="-122"/>
              </a:endParaRPr>
            </a:p>
            <a:p>
              <a:pPr eaLnBrk="0" hangingPunct="0">
                <a:buFontTx/>
              </a:pPr>
              <a:endParaRPr lang="en-US" altLang="zh-CN" sz="2400" dirty="0">
                <a:solidFill>
                  <a:schemeClr val="tx1"/>
                </a:solidFill>
                <a:latin typeface="Times New Roman" panose="02020603050405020304" pitchFamily="18" charset="0"/>
                <a:ea typeface="宋体" panose="02010600030101010101" pitchFamily="2" charset="-122"/>
              </a:endParaRPr>
            </a:p>
          </p:txBody>
        </p:sp>
      </p:grpSp>
      <p:graphicFrame>
        <p:nvGraphicFramePr>
          <p:cNvPr id="104495" name="对象 1"/>
          <p:cNvGraphicFramePr/>
          <p:nvPr/>
        </p:nvGraphicFramePr>
        <p:xfrm>
          <a:off x="1071563" y="4286250"/>
          <a:ext cx="2857500" cy="2357438"/>
        </p:xfrm>
        <a:graphic>
          <a:graphicData uri="http://schemas.openxmlformats.org/presentationml/2006/ole">
            <mc:AlternateContent xmlns:mc="http://schemas.openxmlformats.org/markup-compatibility/2006">
              <mc:Choice xmlns:v="urn:schemas-microsoft-com:vml" Requires="v">
                <p:oleObj spid="_x0000_s3177" name="" r:id="rId1" imgW="1892300" imgH="1651000" progId="Equation.3">
                  <p:embed/>
                </p:oleObj>
              </mc:Choice>
              <mc:Fallback>
                <p:oleObj name="" r:id="rId1" imgW="1892300" imgH="1651000" progId="Equation.3">
                  <p:embed/>
                  <p:pic>
                    <p:nvPicPr>
                      <p:cNvPr id="0" name="图片 3176"/>
                      <p:cNvPicPr/>
                      <p:nvPr/>
                    </p:nvPicPr>
                    <p:blipFill>
                      <a:blip r:embed="rId2"/>
                      <a:stretch>
                        <a:fillRect/>
                      </a:stretch>
                    </p:blipFill>
                    <p:spPr>
                      <a:xfrm>
                        <a:off x="1071563" y="4286250"/>
                        <a:ext cx="2857500" cy="2357438"/>
                      </a:xfrm>
                      <a:prstGeom prst="rect">
                        <a:avLst/>
                      </a:prstGeom>
                      <a:noFill/>
                      <a:ln w="38100">
                        <a:noFill/>
                        <a:miter/>
                      </a:ln>
                    </p:spPr>
                  </p:pic>
                </p:oleObj>
              </mc:Fallback>
            </mc:AlternateContent>
          </a:graphicData>
        </a:graphic>
      </p:graphicFrame>
      <p:graphicFrame>
        <p:nvGraphicFramePr>
          <p:cNvPr id="104496" name="对象 4"/>
          <p:cNvGraphicFramePr>
            <a:graphicFrameLocks noChangeAspect="1"/>
          </p:cNvGraphicFramePr>
          <p:nvPr/>
        </p:nvGraphicFramePr>
        <p:xfrm>
          <a:off x="4857750" y="4286250"/>
          <a:ext cx="2359025" cy="2428875"/>
        </p:xfrm>
        <a:graphic>
          <a:graphicData uri="http://schemas.openxmlformats.org/presentationml/2006/ole">
            <mc:AlternateContent xmlns:mc="http://schemas.openxmlformats.org/markup-compatibility/2006">
              <mc:Choice xmlns:v="urn:schemas-microsoft-com:vml" Requires="v">
                <p:oleObj spid="_x0000_s3178" name="" r:id="rId3" imgW="1710055" imgH="1760855" progId="Equation.AxMath">
                  <p:embed/>
                </p:oleObj>
              </mc:Choice>
              <mc:Fallback>
                <p:oleObj name="" r:id="rId3" imgW="1710055" imgH="1760855" progId="Equation.AxMath">
                  <p:embed/>
                  <p:pic>
                    <p:nvPicPr>
                      <p:cNvPr id="0" name="图片 3177"/>
                      <p:cNvPicPr/>
                      <p:nvPr/>
                    </p:nvPicPr>
                    <p:blipFill>
                      <a:blip r:embed="rId4"/>
                      <a:stretch>
                        <a:fillRect/>
                      </a:stretch>
                    </p:blipFill>
                    <p:spPr>
                      <a:xfrm>
                        <a:off x="4857750" y="4286250"/>
                        <a:ext cx="2359025" cy="2428875"/>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Rectangle 2"/>
          <p:cNvSpPr>
            <a:spLocks noGrp="1"/>
          </p:cNvSpPr>
          <p:nvPr>
            <p:ph type="title"/>
          </p:nvPr>
        </p:nvSpPr>
        <p:spPr/>
        <p:txBody>
          <a:bodyPr vert="horz" wrap="square" lIns="91440" tIns="45720" rIns="91440" bIns="45720" anchor="ctr" anchorCtr="0"/>
          <a:p>
            <a:endParaRPr lang="zh-CN" altLang="en-US" kern="1200" dirty="0">
              <a:latin typeface="华文楷体" panose="02010600040101010101" pitchFamily="2" charset="-122"/>
              <a:ea typeface="楷体_GB2312" pitchFamily="49" charset="-122"/>
              <a:cs typeface="+mj-cs"/>
            </a:endParaRPr>
          </a:p>
        </p:txBody>
      </p:sp>
      <p:sp>
        <p:nvSpPr>
          <p:cNvPr id="105474" name="Rectangle 3"/>
          <p:cNvSpPr>
            <a:spLocks noGrp="1"/>
          </p:cNvSpPr>
          <p:nvPr>
            <p:ph idx="1"/>
          </p:nvPr>
        </p:nvSpPr>
        <p:spPr>
          <a:xfrm>
            <a:off x="457200" y="2533650"/>
            <a:ext cx="8229600" cy="3736975"/>
          </a:xfrm>
        </p:spPr>
        <p:txBody>
          <a:bodyPr vert="horz" wrap="square" lIns="91440" tIns="45720" rIns="91440" bIns="45720" anchor="t" anchorCtr="0"/>
          <a:p>
            <a:pPr>
              <a:lnSpc>
                <a:spcPct val="150000"/>
              </a:lnSpc>
              <a:buFont typeface="Arial" panose="020B0604020202020204" pitchFamily="34" charset="0"/>
              <a:buNone/>
            </a:pPr>
            <a:r>
              <a:rPr lang="en-US" altLang="zh-CN" sz="2400" b="1" kern="1200" dirty="0">
                <a:latin typeface="Times New Roman" panose="02020603050405020304" pitchFamily="18" charset="0"/>
                <a:ea typeface="楷体" panose="02010609060101010101" pitchFamily="49" charset="-122"/>
                <a:cs typeface="+mn-cs"/>
                <a:sym typeface="+mn-ea"/>
              </a:rPr>
              <a:t>(3)</a:t>
            </a:r>
            <a:r>
              <a:rPr lang="zh-CN" altLang="en-US" sz="2400" b="1" kern="1200" dirty="0">
                <a:latin typeface="华文楷体" panose="02010600040101010101" pitchFamily="2" charset="-122"/>
                <a:ea typeface="华文楷体" panose="02010600040101010101" pitchFamily="2" charset="-122"/>
                <a:cs typeface="+mn-cs"/>
              </a:rPr>
              <a:t>端点处的二阶导数</a:t>
            </a:r>
            <a:endParaRPr lang="en-US" altLang="zh-CN" sz="2400" b="1" kern="1200" dirty="0">
              <a:latin typeface="华文楷体" panose="02010600040101010101" pitchFamily="2" charset="-122"/>
              <a:ea typeface="华文楷体" panose="02010600040101010101" pitchFamily="2" charset="-122"/>
              <a:cs typeface="+mn-cs"/>
            </a:endParaRPr>
          </a:p>
          <a:p>
            <a:pPr lvl="1">
              <a:lnSpc>
                <a:spcPct val="150000"/>
              </a:lnSpc>
            </a:pPr>
            <a:endParaRPr lang="zh-CN" altLang="en-US" sz="1000" kern="1200" dirty="0">
              <a:latin typeface="华文楷体" panose="02010600040101010101" pitchFamily="2" charset="-122"/>
              <a:ea typeface="华文楷体" panose="02010600040101010101" pitchFamily="2" charset="-122"/>
              <a:cs typeface="+mn-cs"/>
            </a:endParaRPr>
          </a:p>
          <a:p>
            <a:pPr lvl="1">
              <a:lnSpc>
                <a:spcPct val="150000"/>
              </a:lnSpc>
            </a:pPr>
            <a:endParaRPr lang="zh-CN" altLang="en-US" sz="2600" kern="1200" dirty="0">
              <a:latin typeface="华文楷体" panose="02010600040101010101" pitchFamily="2" charset="-122"/>
              <a:ea typeface="华文楷体" panose="02010600040101010101" pitchFamily="2" charset="-122"/>
              <a:cs typeface="+mn-cs"/>
            </a:endParaRPr>
          </a:p>
          <a:p>
            <a:pPr lvl="1" latinLnBrk="0">
              <a:lnSpc>
                <a:spcPct val="120000"/>
              </a:lnSpc>
              <a:spcBef>
                <a:spcPts val="0"/>
              </a:spcBef>
            </a:pPr>
            <a:endParaRPr lang="zh-CN" altLang="en-US" sz="2200" kern="1200" dirty="0">
              <a:latin typeface="华文楷体" panose="02010600040101010101" pitchFamily="2" charset="-122"/>
              <a:ea typeface="华文楷体" panose="02010600040101010101" pitchFamily="2" charset="-122"/>
              <a:cs typeface="+mn-cs"/>
            </a:endParaRPr>
          </a:p>
          <a:p>
            <a:pPr lvl="1" latinLnBrk="0">
              <a:lnSpc>
                <a:spcPct val="120000"/>
              </a:lnSpc>
              <a:spcBef>
                <a:spcPts val="0"/>
              </a:spcBef>
            </a:pPr>
            <a:r>
              <a:rPr lang="zh-CN" altLang="en-US" sz="2200" kern="1200" dirty="0">
                <a:latin typeface="华文楷体" panose="02010600040101010101" pitchFamily="2" charset="-122"/>
                <a:ea typeface="华文楷体" panose="02010600040101010101" pitchFamily="2" charset="-122"/>
                <a:cs typeface="+mn-cs"/>
              </a:rPr>
              <a:t>三次</a:t>
            </a:r>
            <a:r>
              <a:rPr lang="en-US" altLang="zh-CN" sz="2200" kern="1200" dirty="0">
                <a:latin typeface="华文楷体" panose="02010600040101010101" pitchFamily="2" charset="-122"/>
                <a:ea typeface="华文楷体" panose="02010600040101010101" pitchFamily="2" charset="-122"/>
                <a:cs typeface="+mn-cs"/>
              </a:rPr>
              <a:t>B</a:t>
            </a:r>
            <a:r>
              <a:rPr lang="zh-CN" altLang="en-US" sz="2200" kern="1200" dirty="0">
                <a:latin typeface="华文楷体" panose="02010600040101010101" pitchFamily="2" charset="-122"/>
                <a:ea typeface="华文楷体" panose="02010600040101010101" pitchFamily="2" charset="-122"/>
                <a:cs typeface="+mn-cs"/>
              </a:rPr>
              <a:t>样条曲线在起点处的二阶导数矢量为</a:t>
            </a:r>
            <a:r>
              <a:rPr lang="en-US" altLang="zh-CN" sz="2200" i="1" kern="1200" dirty="0">
                <a:latin typeface="华文楷体" panose="02010600040101010101" pitchFamily="2" charset="-122"/>
                <a:ea typeface="华文楷体" panose="02010600040101010101" pitchFamily="2" charset="-122"/>
                <a:cs typeface="+mn-cs"/>
              </a:rPr>
              <a:t>P</a:t>
            </a:r>
            <a:r>
              <a:rPr lang="en-US" altLang="zh-CN" sz="2200" kern="1200" baseline="-25000" dirty="0">
                <a:latin typeface="华文楷体" panose="02010600040101010101" pitchFamily="2" charset="-122"/>
                <a:ea typeface="华文楷体" panose="02010600040101010101" pitchFamily="2" charset="-122"/>
                <a:cs typeface="+mn-cs"/>
              </a:rPr>
              <a:t>1</a:t>
            </a:r>
            <a:r>
              <a:rPr lang="en-US" altLang="zh-CN" sz="2200" i="1" kern="1200" dirty="0">
                <a:latin typeface="华文楷体" panose="02010600040101010101" pitchFamily="2" charset="-122"/>
                <a:ea typeface="华文楷体" panose="02010600040101010101" pitchFamily="2" charset="-122"/>
                <a:cs typeface="+mn-cs"/>
              </a:rPr>
              <a:t>P</a:t>
            </a:r>
            <a:r>
              <a:rPr lang="en-US" altLang="zh-CN" sz="2200" kern="1200" baseline="-25000" dirty="0">
                <a:latin typeface="华文楷体" panose="02010600040101010101" pitchFamily="2" charset="-122"/>
                <a:ea typeface="华文楷体" panose="02010600040101010101" pitchFamily="2" charset="-122"/>
                <a:cs typeface="+mn-cs"/>
              </a:rPr>
              <a:t>1</a:t>
            </a:r>
            <a:r>
              <a:rPr lang="en-US" altLang="zh-CN" sz="2200" kern="1200" baseline="30000" dirty="0">
                <a:latin typeface="华文楷体" panose="02010600040101010101" pitchFamily="2" charset="-122"/>
                <a:ea typeface="华文楷体" panose="02010600040101010101" pitchFamily="2" charset="-122"/>
                <a:cs typeface="+mn-cs"/>
              </a:rPr>
              <a:t>*</a:t>
            </a:r>
            <a:r>
              <a:rPr lang="zh-CN" altLang="en-US" sz="2200" kern="1200" dirty="0">
                <a:latin typeface="华文楷体" panose="02010600040101010101" pitchFamily="2" charset="-122"/>
                <a:ea typeface="华文楷体" panose="02010600040101010101" pitchFamily="2" charset="-122"/>
                <a:cs typeface="+mn-cs"/>
              </a:rPr>
              <a:t>的两倍，终点处的二阶导数矢量为</a:t>
            </a:r>
            <a:r>
              <a:rPr lang="en-US" altLang="zh-CN" sz="2200" i="1" dirty="0">
                <a:sym typeface="+mn-ea"/>
              </a:rPr>
              <a:t>P</a:t>
            </a:r>
            <a:r>
              <a:rPr lang="en-US" altLang="zh-CN" sz="2200" baseline="-25000" dirty="0">
                <a:sym typeface="+mn-ea"/>
              </a:rPr>
              <a:t>2</a:t>
            </a:r>
            <a:r>
              <a:rPr lang="en-US" altLang="zh-CN" sz="2200" i="1" dirty="0">
                <a:sym typeface="+mn-ea"/>
              </a:rPr>
              <a:t>P</a:t>
            </a:r>
            <a:r>
              <a:rPr lang="en-US" altLang="zh-CN" sz="2200" baseline="-25000" dirty="0">
                <a:sym typeface="+mn-ea"/>
              </a:rPr>
              <a:t>2</a:t>
            </a:r>
            <a:r>
              <a:rPr lang="en-US" altLang="zh-CN" sz="2200" baseline="30000" dirty="0">
                <a:sym typeface="+mn-ea"/>
              </a:rPr>
              <a:t>*</a:t>
            </a:r>
            <a:r>
              <a:rPr lang="zh-CN" altLang="en-US" sz="2200" kern="1200" dirty="0">
                <a:latin typeface="华文楷体" panose="02010600040101010101" pitchFamily="2" charset="-122"/>
                <a:ea typeface="华文楷体" panose="02010600040101010101" pitchFamily="2" charset="-122"/>
                <a:cs typeface="+mn-cs"/>
              </a:rPr>
              <a:t>的两倍.</a:t>
            </a:r>
            <a:endParaRPr lang="zh-CN" altLang="en-US" sz="2200" kern="1200" dirty="0">
              <a:latin typeface="华文楷体" panose="02010600040101010101" pitchFamily="2" charset="-122"/>
              <a:ea typeface="华文楷体" panose="02010600040101010101" pitchFamily="2" charset="-122"/>
              <a:cs typeface="+mn-cs"/>
            </a:endParaRPr>
          </a:p>
          <a:p>
            <a:pPr lvl="1" latinLnBrk="0">
              <a:lnSpc>
                <a:spcPct val="120000"/>
              </a:lnSpc>
              <a:spcBef>
                <a:spcPts val="0"/>
              </a:spcBef>
            </a:pPr>
            <a:r>
              <a:rPr lang="zh-CN" altLang="en-US" sz="2200" kern="1200" dirty="0">
                <a:latin typeface="华文楷体" panose="02010600040101010101" pitchFamily="2" charset="-122"/>
                <a:ea typeface="华文楷体" panose="02010600040101010101" pitchFamily="2" charset="-122"/>
                <a:cs typeface="+mn-cs"/>
              </a:rPr>
              <a:t>即曲线在端点处的二阶导数矢量平行于相邻两直边所形成的平行四边形的对角线。三次</a:t>
            </a:r>
            <a:r>
              <a:rPr lang="en-US" altLang="zh-CN" sz="2200" kern="1200" dirty="0">
                <a:latin typeface="华文楷体" panose="02010600040101010101" pitchFamily="2" charset="-122"/>
                <a:ea typeface="华文楷体" panose="02010600040101010101" pitchFamily="2" charset="-122"/>
                <a:cs typeface="+mn-cs"/>
              </a:rPr>
              <a:t>B</a:t>
            </a:r>
            <a:r>
              <a:rPr lang="zh-CN" altLang="en-US" sz="2200" kern="1200" dirty="0">
                <a:latin typeface="华文楷体" panose="02010600040101010101" pitchFamily="2" charset="-122"/>
                <a:ea typeface="华文楷体" panose="02010600040101010101" pitchFamily="2" charset="-122"/>
                <a:cs typeface="+mn-cs"/>
              </a:rPr>
              <a:t>样条曲线在接点处有</a:t>
            </a:r>
            <a:r>
              <a:rPr lang="en-US" altLang="zh-CN" sz="2200" b="1" kern="1200" dirty="0">
                <a:solidFill>
                  <a:srgbClr val="FF0000"/>
                </a:solidFill>
                <a:latin typeface="华文楷体" panose="02010600040101010101" pitchFamily="2" charset="-122"/>
                <a:ea typeface="华文楷体" panose="02010600040101010101" pitchFamily="2" charset="-122"/>
                <a:cs typeface="+mn-cs"/>
              </a:rPr>
              <a:t>C</a:t>
            </a:r>
            <a:r>
              <a:rPr lang="en-US" altLang="zh-CN" sz="2200" b="1" kern="1200" baseline="30000" dirty="0">
                <a:solidFill>
                  <a:srgbClr val="FF0000"/>
                </a:solidFill>
                <a:latin typeface="华文楷体" panose="02010600040101010101" pitchFamily="2" charset="-122"/>
                <a:ea typeface="华文楷体" panose="02010600040101010101" pitchFamily="2" charset="-122"/>
                <a:cs typeface="+mn-cs"/>
              </a:rPr>
              <a:t>2</a:t>
            </a:r>
            <a:r>
              <a:rPr lang="zh-CN" altLang="en-US" sz="2200" kern="1200" dirty="0">
                <a:latin typeface="华文楷体" panose="02010600040101010101" pitchFamily="2" charset="-122"/>
                <a:ea typeface="华文楷体" panose="02010600040101010101" pitchFamily="2" charset="-122"/>
                <a:cs typeface="+mn-cs"/>
              </a:rPr>
              <a:t>连续</a:t>
            </a:r>
            <a:r>
              <a:rPr lang="zh-CN" altLang="en-US" sz="2200" kern="1200" dirty="0">
                <a:latin typeface="微软雅黑" panose="020B0503020204020204" charset="-122"/>
                <a:ea typeface="微软雅黑" panose="020B0503020204020204" charset="-122"/>
                <a:cs typeface="+mn-cs"/>
              </a:rPr>
              <a:t>。</a:t>
            </a:r>
            <a:endParaRPr lang="zh-CN" altLang="en-US" sz="2200" kern="1200" dirty="0">
              <a:latin typeface="微软雅黑" panose="020B0503020204020204" charset="-122"/>
              <a:ea typeface="微软雅黑" panose="020B0503020204020204" charset="-122"/>
              <a:cs typeface="+mn-cs"/>
            </a:endParaRPr>
          </a:p>
        </p:txBody>
      </p:sp>
      <p:graphicFrame>
        <p:nvGraphicFramePr>
          <p:cNvPr id="105475" name="Object 6"/>
          <p:cNvGraphicFramePr>
            <a:graphicFrameLocks noChangeAspect="1"/>
          </p:cNvGraphicFramePr>
          <p:nvPr/>
        </p:nvGraphicFramePr>
        <p:xfrm>
          <a:off x="5607050" y="2917825"/>
          <a:ext cx="1600200" cy="1452563"/>
        </p:xfrm>
        <a:graphic>
          <a:graphicData uri="http://schemas.openxmlformats.org/presentationml/2006/ole">
            <mc:AlternateContent xmlns:mc="http://schemas.openxmlformats.org/markup-compatibility/2006">
              <mc:Choice xmlns:v="urn:schemas-microsoft-com:vml" Requires="v">
                <p:oleObj spid="_x0000_s3184" name="" r:id="rId1" imgW="927100" imgH="838200" progId="Equation.3">
                  <p:embed/>
                </p:oleObj>
              </mc:Choice>
              <mc:Fallback>
                <p:oleObj name="" r:id="rId1" imgW="927100" imgH="838200" progId="Equation.3">
                  <p:embed/>
                  <p:pic>
                    <p:nvPicPr>
                      <p:cNvPr id="0" name="图片 3183"/>
                      <p:cNvPicPr/>
                      <p:nvPr/>
                    </p:nvPicPr>
                    <p:blipFill>
                      <a:blip r:embed="rId2"/>
                      <a:stretch>
                        <a:fillRect/>
                      </a:stretch>
                    </p:blipFill>
                    <p:spPr>
                      <a:xfrm>
                        <a:off x="5607050" y="2917825"/>
                        <a:ext cx="1600200" cy="1452563"/>
                      </a:xfrm>
                      <a:prstGeom prst="rect">
                        <a:avLst/>
                      </a:prstGeom>
                      <a:noFill/>
                      <a:ln w="38100">
                        <a:noFill/>
                        <a:miter/>
                      </a:ln>
                    </p:spPr>
                  </p:pic>
                </p:oleObj>
              </mc:Fallback>
            </mc:AlternateContent>
          </a:graphicData>
        </a:graphic>
      </p:graphicFrame>
      <p:graphicFrame>
        <p:nvGraphicFramePr>
          <p:cNvPr id="105478" name="Object 5"/>
          <p:cNvGraphicFramePr>
            <a:graphicFrameLocks noChangeAspect="1"/>
          </p:cNvGraphicFramePr>
          <p:nvPr/>
        </p:nvGraphicFramePr>
        <p:xfrm>
          <a:off x="1143000" y="3227388"/>
          <a:ext cx="3887788" cy="452437"/>
        </p:xfrm>
        <a:graphic>
          <a:graphicData uri="http://schemas.openxmlformats.org/presentationml/2006/ole">
            <mc:AlternateContent xmlns:mc="http://schemas.openxmlformats.org/markup-compatibility/2006">
              <mc:Choice xmlns:v="urn:schemas-microsoft-com:vml" Requires="v">
                <p:oleObj spid="_x0000_s3182" name="" r:id="rId3" imgW="2044700" imgH="241300" progId="Equation.3">
                  <p:embed/>
                </p:oleObj>
              </mc:Choice>
              <mc:Fallback>
                <p:oleObj name="" r:id="rId3" imgW="2044700" imgH="241300" progId="Equation.3">
                  <p:embed/>
                  <p:pic>
                    <p:nvPicPr>
                      <p:cNvPr id="0" name="图片 3181"/>
                      <p:cNvPicPr/>
                      <p:nvPr/>
                    </p:nvPicPr>
                    <p:blipFill>
                      <a:blip r:embed="rId4"/>
                      <a:stretch>
                        <a:fillRect/>
                      </a:stretch>
                    </p:blipFill>
                    <p:spPr>
                      <a:xfrm>
                        <a:off x="1143000" y="3227388"/>
                        <a:ext cx="3887788" cy="452437"/>
                      </a:xfrm>
                      <a:prstGeom prst="rect">
                        <a:avLst/>
                      </a:prstGeom>
                      <a:noFill/>
                      <a:ln w="38100">
                        <a:noFill/>
                        <a:miter/>
                      </a:ln>
                    </p:spPr>
                  </p:pic>
                </p:oleObj>
              </mc:Fallback>
            </mc:AlternateContent>
          </a:graphicData>
        </a:graphic>
      </p:graphicFrame>
      <p:graphicFrame>
        <p:nvGraphicFramePr>
          <p:cNvPr id="105479" name="Object 9"/>
          <p:cNvGraphicFramePr>
            <a:graphicFrameLocks noChangeAspect="1"/>
          </p:cNvGraphicFramePr>
          <p:nvPr/>
        </p:nvGraphicFramePr>
        <p:xfrm>
          <a:off x="1143000" y="3790950"/>
          <a:ext cx="3886200" cy="454025"/>
        </p:xfrm>
        <a:graphic>
          <a:graphicData uri="http://schemas.openxmlformats.org/presentationml/2006/ole">
            <mc:AlternateContent xmlns:mc="http://schemas.openxmlformats.org/markup-compatibility/2006">
              <mc:Choice xmlns:v="urn:schemas-microsoft-com:vml" Requires="v">
                <p:oleObj spid="_x0000_s3176" name="" r:id="rId5" imgW="2032000" imgH="241300" progId="Equation.3">
                  <p:embed/>
                </p:oleObj>
              </mc:Choice>
              <mc:Fallback>
                <p:oleObj name="" r:id="rId5" imgW="2032000" imgH="241300" progId="Equation.3">
                  <p:embed/>
                  <p:pic>
                    <p:nvPicPr>
                      <p:cNvPr id="0" name="图片 3175"/>
                      <p:cNvPicPr/>
                      <p:nvPr/>
                    </p:nvPicPr>
                    <p:blipFill>
                      <a:blip r:embed="rId6"/>
                      <a:stretch>
                        <a:fillRect/>
                      </a:stretch>
                    </p:blipFill>
                    <p:spPr>
                      <a:xfrm>
                        <a:off x="1143000" y="3790950"/>
                        <a:ext cx="3886200" cy="454025"/>
                      </a:xfrm>
                      <a:prstGeom prst="rect">
                        <a:avLst/>
                      </a:prstGeom>
                      <a:noFill/>
                      <a:ln w="38100">
                        <a:noFill/>
                        <a:miter/>
                      </a:ln>
                    </p:spPr>
                  </p:pic>
                </p:oleObj>
              </mc:Fallback>
            </mc:AlternateContent>
          </a:graphicData>
        </a:graphic>
      </p:graphicFrame>
      <p:grpSp>
        <p:nvGrpSpPr>
          <p:cNvPr id="105480" name="组合 9"/>
          <p:cNvGrpSpPr/>
          <p:nvPr/>
        </p:nvGrpSpPr>
        <p:grpSpPr>
          <a:xfrm>
            <a:off x="4572000" y="500063"/>
            <a:ext cx="4095750" cy="1809750"/>
            <a:chOff x="533400" y="2914650"/>
            <a:chExt cx="8286750" cy="3790950"/>
          </a:xfrm>
        </p:grpSpPr>
        <p:pic>
          <p:nvPicPr>
            <p:cNvPr id="105481" name="Picture 8"/>
            <p:cNvPicPr>
              <a:picLocks noChangeAspect="1"/>
            </p:cNvPicPr>
            <p:nvPr/>
          </p:nvPicPr>
          <p:blipFill>
            <a:blip r:embed="rId7"/>
            <a:stretch>
              <a:fillRect/>
            </a:stretch>
          </p:blipFill>
          <p:spPr>
            <a:xfrm>
              <a:off x="533400" y="2914650"/>
              <a:ext cx="8286750" cy="3790950"/>
            </a:xfrm>
            <a:prstGeom prst="rect">
              <a:avLst/>
            </a:prstGeom>
            <a:noFill/>
            <a:ln w="9525">
              <a:noFill/>
            </a:ln>
          </p:spPr>
        </p:pic>
        <p:graphicFrame>
          <p:nvGraphicFramePr>
            <p:cNvPr id="105482" name="Object 0"/>
            <p:cNvGraphicFramePr>
              <a:graphicFrameLocks noChangeAspect="1"/>
            </p:cNvGraphicFramePr>
            <p:nvPr/>
          </p:nvGraphicFramePr>
          <p:xfrm>
            <a:off x="3047999" y="3962400"/>
            <a:ext cx="395288" cy="501650"/>
          </p:xfrm>
          <a:graphic>
            <a:graphicData uri="http://schemas.openxmlformats.org/presentationml/2006/ole">
              <mc:AlternateContent xmlns:mc="http://schemas.openxmlformats.org/markup-compatibility/2006">
                <mc:Choice xmlns:v="urn:schemas-microsoft-com:vml" Requires="v">
                  <p:oleObj spid="_x0000_s3183" name="" r:id="rId8" imgW="190500" imgH="241300" progId="Equation.DSMT4">
                    <p:embed/>
                  </p:oleObj>
                </mc:Choice>
                <mc:Fallback>
                  <p:oleObj name="" r:id="rId8" imgW="190500" imgH="241300" progId="Equation.DSMT4">
                    <p:embed/>
                    <p:pic>
                      <p:nvPicPr>
                        <p:cNvPr id="0" name="图片 3182"/>
                        <p:cNvPicPr/>
                        <p:nvPr/>
                      </p:nvPicPr>
                      <p:blipFill>
                        <a:blip r:embed="rId9"/>
                        <a:stretch>
                          <a:fillRect/>
                        </a:stretch>
                      </p:blipFill>
                      <p:spPr>
                        <a:xfrm>
                          <a:off x="3047999" y="3962400"/>
                          <a:ext cx="395288" cy="501650"/>
                        </a:xfrm>
                        <a:prstGeom prst="rect">
                          <a:avLst/>
                        </a:prstGeom>
                        <a:noFill/>
                        <a:ln w="38100">
                          <a:noFill/>
                          <a:miter/>
                        </a:ln>
                      </p:spPr>
                    </p:pic>
                  </p:oleObj>
                </mc:Fallback>
              </mc:AlternateContent>
            </a:graphicData>
          </a:graphic>
        </p:graphicFrame>
        <p:graphicFrame>
          <p:nvGraphicFramePr>
            <p:cNvPr id="105483" name="Object 1"/>
            <p:cNvGraphicFramePr>
              <a:graphicFrameLocks noChangeAspect="1"/>
            </p:cNvGraphicFramePr>
            <p:nvPr/>
          </p:nvGraphicFramePr>
          <p:xfrm>
            <a:off x="4038600" y="3962400"/>
            <a:ext cx="336550" cy="425450"/>
          </p:xfrm>
          <a:graphic>
            <a:graphicData uri="http://schemas.openxmlformats.org/presentationml/2006/ole">
              <mc:AlternateContent xmlns:mc="http://schemas.openxmlformats.org/markup-compatibility/2006">
                <mc:Choice xmlns:v="urn:schemas-microsoft-com:vml" Requires="v">
                  <p:oleObj spid="_x0000_s3175" name="" r:id="rId10" imgW="190500" imgH="241300" progId="Equation.DSMT4">
                    <p:embed/>
                  </p:oleObj>
                </mc:Choice>
                <mc:Fallback>
                  <p:oleObj name="" r:id="rId10" imgW="190500" imgH="241300" progId="Equation.DSMT4">
                    <p:embed/>
                    <p:pic>
                      <p:nvPicPr>
                        <p:cNvPr id="0" name="图片 3174"/>
                        <p:cNvPicPr/>
                        <p:nvPr/>
                      </p:nvPicPr>
                      <p:blipFill>
                        <a:blip r:embed="rId11"/>
                        <a:stretch>
                          <a:fillRect/>
                        </a:stretch>
                      </p:blipFill>
                      <p:spPr>
                        <a:xfrm>
                          <a:off x="4038600" y="3962400"/>
                          <a:ext cx="336550" cy="425450"/>
                        </a:xfrm>
                        <a:prstGeom prst="rect">
                          <a:avLst/>
                        </a:prstGeom>
                        <a:noFill/>
                        <a:ln w="38100">
                          <a:noFill/>
                          <a:miter/>
                        </a:ln>
                      </p:spPr>
                    </p:pic>
                  </p:oleObj>
                </mc:Fallback>
              </mc:AlternateContent>
            </a:graphicData>
          </a:graphic>
        </p:graphicFrame>
        <p:graphicFrame>
          <p:nvGraphicFramePr>
            <p:cNvPr id="105484" name="Object 2"/>
            <p:cNvGraphicFramePr>
              <a:graphicFrameLocks noChangeAspect="1"/>
            </p:cNvGraphicFramePr>
            <p:nvPr/>
          </p:nvGraphicFramePr>
          <p:xfrm>
            <a:off x="6140450" y="5899150"/>
            <a:ext cx="336550" cy="425450"/>
          </p:xfrm>
          <a:graphic>
            <a:graphicData uri="http://schemas.openxmlformats.org/presentationml/2006/ole">
              <mc:AlternateContent xmlns:mc="http://schemas.openxmlformats.org/markup-compatibility/2006">
                <mc:Choice xmlns:v="urn:schemas-microsoft-com:vml" Requires="v">
                  <p:oleObj spid="_x0000_s3179" name="" r:id="rId12" imgW="190500" imgH="241300" progId="Equation.DSMT4">
                    <p:embed/>
                  </p:oleObj>
                </mc:Choice>
                <mc:Fallback>
                  <p:oleObj name="" r:id="rId12" imgW="190500" imgH="241300" progId="Equation.DSMT4">
                    <p:embed/>
                    <p:pic>
                      <p:nvPicPr>
                        <p:cNvPr id="0" name="图片 3178"/>
                        <p:cNvPicPr/>
                        <p:nvPr/>
                      </p:nvPicPr>
                      <p:blipFill>
                        <a:blip r:embed="rId13"/>
                        <a:stretch>
                          <a:fillRect/>
                        </a:stretch>
                      </p:blipFill>
                      <p:spPr>
                        <a:xfrm>
                          <a:off x="6140450" y="5899150"/>
                          <a:ext cx="336550" cy="425450"/>
                        </a:xfrm>
                        <a:prstGeom prst="rect">
                          <a:avLst/>
                        </a:prstGeom>
                        <a:noFill/>
                        <a:ln w="38100">
                          <a:noFill/>
                          <a:miter/>
                        </a:ln>
                      </p:spPr>
                    </p:pic>
                  </p:oleObj>
                </mc:Fallback>
              </mc:AlternateContent>
            </a:graphicData>
          </a:graphic>
        </p:graphicFrame>
      </p:grpSp>
    </p:spTree>
  </p:cSld>
  <p:clrMapOvr>
    <a:masterClrMapping/>
  </p:clrMapOvr>
  <p:transition>
    <p:rand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25755" y="916305"/>
            <a:ext cx="8651875" cy="521017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(4)</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自动保持光滑连接</a:t>
            </a:r>
            <a:endPar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5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三次</a:t>
            </a:r>
            <a:r>
              <a:rPr kumimoji="0" lang="en-US" altLang="zh-CN" sz="245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B</a:t>
            </a:r>
            <a:r>
              <a:rPr kumimoji="0" lang="zh-CN" altLang="en-US" sz="245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样条曲线上相邻两段曲线，满足</a:t>
            </a:r>
            <a:r>
              <a:rPr kumimoji="0" lang="en-US" altLang="zh-CN" sz="245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C</a:t>
            </a:r>
            <a:r>
              <a:rPr kumimoji="0" lang="en-US" altLang="zh-CN" sz="2450" b="0" i="0" u="none" strike="noStrike" kern="1200" cap="none" spc="0" normalizeH="0" baseline="3000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2</a:t>
            </a:r>
            <a:r>
              <a:rPr kumimoji="0" lang="zh-CN" altLang="en-US" sz="245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连续</a:t>
            </a:r>
            <a:endParaRPr kumimoji="0" lang="zh-CN" altLang="en-US" sz="245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5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当给定的m+n+1个控制顶点P</a:t>
            </a:r>
            <a:r>
              <a:rPr kumimoji="0" lang="zh-CN" altLang="en-US" sz="2450" b="0" i="0" u="none" strike="noStrike" kern="1200" cap="none" spc="0" normalizeH="0" baseline="-2500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i</a:t>
            </a:r>
            <a:r>
              <a:rPr kumimoji="0" lang="zh-CN" altLang="en-US" sz="245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互不相重，则所控制的整条B样条曲线具有n-1阶几何连续性。当给定的控制顶点相邻最大重顶点数为h，则整条B样条曲线具有n-h-1阶几何连续性</a:t>
            </a:r>
            <a:r>
              <a:rPr kumimoji="0" lang="zh-CN" altLang="en-US" sz="245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a:t>
            </a:r>
            <a:endParaRPr kumimoji="0" lang="en-US" altLang="zh-CN" sz="245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(5)</a:t>
            </a:r>
            <a:r>
              <a:rPr kumimoji="0" lang="zh-CN" altLang="en-US"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局部性</a:t>
            </a:r>
            <a:endParaRPr kumimoji="0" lang="zh-CN" altLang="en-US" sz="240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45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 </a:t>
            </a:r>
            <a:r>
              <a:rPr kumimoji="0" lang="zh-CN" altLang="en-US" sz="245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修改一个</a:t>
            </a:r>
            <a:r>
              <a:rPr kumimoji="0" lang="zh-CN" altLang="en-US" sz="245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顶点只</a:t>
            </a:r>
            <a:r>
              <a:rPr kumimoji="0" lang="zh-CN" altLang="en-US" sz="245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影响相关的n+1段曲线段（</a:t>
            </a:r>
            <a:r>
              <a:rPr kumimoji="0" lang="en-US" altLang="zh-CN" sz="245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n</a:t>
            </a:r>
            <a:r>
              <a:rPr kumimoji="0" lang="zh-CN" altLang="en-US" sz="245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次</a:t>
            </a:r>
            <a:r>
              <a:rPr kumimoji="0" lang="en-US" altLang="zh-CN" sz="245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B</a:t>
            </a:r>
            <a:r>
              <a:rPr kumimoji="0" lang="zh-CN" altLang="en-US" sz="245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样条）</a:t>
            </a:r>
            <a:endParaRPr kumimoji="0" lang="zh-CN" altLang="en-US" sz="2450" b="0"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endParaRPr>
          </a:p>
          <a:p>
            <a:pPr marL="0" marR="0" lvl="1"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(6)</a:t>
            </a:r>
            <a:r>
              <a:rPr kumimoji="0" lang="zh-CN" altLang="en-US"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凸包性</a:t>
            </a:r>
            <a:endParaRPr kumimoji="0" lang="en-US" altLang="zh-CN" sz="2400" b="0"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endParaRPr>
          </a:p>
          <a:p>
            <a:pPr marL="0" marR="0" lvl="1"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1" i="0" u="none" strike="noStrike" kern="1200" cap="none" spc="0" normalizeH="0" baseline="0" noProof="1" smtClean="0">
                <a:ln>
                  <a:noFill/>
                </a:ln>
                <a:solidFill>
                  <a:schemeClr val="tx1"/>
                </a:solidFill>
                <a:effectLst/>
                <a:uLnTx/>
                <a:uFillTx/>
                <a:latin typeface="Times New Roman" panose="02020603050405020304" pitchFamily="18" charset="0"/>
                <a:ea typeface="楷体" panose="02010609060101010101" pitchFamily="49" charset="-122"/>
                <a:cs typeface="+mn-cs"/>
                <a:sym typeface="+mn-ea"/>
              </a:rPr>
              <a:t>(7)</a:t>
            </a:r>
            <a:r>
              <a:rPr kumimoji="0" lang="en-US" altLang="zh-CN" sz="24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sym typeface="+mn-ea"/>
              </a:rPr>
              <a:t>变差缩减性</a:t>
            </a:r>
            <a:endParaRPr kumimoji="0" lang="en-US" altLang="zh-CN" sz="2000" b="1" i="0" u="none" strike="noStrike" kern="1200" cap="none" spc="0" normalizeH="0" baseline="0" noProof="1">
              <a:ln>
                <a:noFill/>
              </a:ln>
              <a:solidFill>
                <a:schemeClr val="tx1"/>
              </a:solidFill>
              <a:effectLst/>
              <a:uLnTx/>
              <a:uFillTx/>
              <a:latin typeface="Times New Roman" panose="02020603050405020304" pitchFamily="18" charset="0"/>
              <a:ea typeface="楷体" panose="02010609060101010101" pitchFamily="49" charset="-122"/>
              <a:cs typeface="+mn-cs"/>
            </a:endParaRPr>
          </a:p>
        </p:txBody>
      </p:sp>
      <p:pic>
        <p:nvPicPr>
          <p:cNvPr id="106498" name="Picture 5" descr="https://img-blog.csdnimg.cn/20200806015812576.png?x-oss-process=image/watermark,type_ZmFuZ3poZW5naGVpdGk,shadow_10,text_aHR0cHM6Ly9ibG9nLmNzZG4ubmV0L3dlaXhpbl80Mzc5NTkyMQ==,size_16,color_FFFFFF,t_70"/>
          <p:cNvPicPr>
            <a:picLocks noChangeAspect="1"/>
          </p:cNvPicPr>
          <p:nvPr/>
        </p:nvPicPr>
        <p:blipFill>
          <a:blip r:embed="rId1"/>
          <a:stretch>
            <a:fillRect/>
          </a:stretch>
        </p:blipFill>
        <p:spPr>
          <a:xfrm>
            <a:off x="3857625" y="4429125"/>
            <a:ext cx="3357563" cy="2382838"/>
          </a:xfrm>
          <a:prstGeom prst="rect">
            <a:avLst/>
          </a:prstGeom>
          <a:noFill/>
          <a:ln w="9525">
            <a:noFill/>
          </a:ln>
        </p:spPr>
      </p:pic>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标题 1"/>
          <p:cNvSpPr>
            <a:spLocks noGrp="1"/>
          </p:cNvSpPr>
          <p:nvPr>
            <p:ph type="title"/>
          </p:nvPr>
        </p:nvSpPr>
        <p:spPr/>
        <p:txBody>
          <a:bodyPr vert="horz" wrap="square" lIns="91440" tIns="45720" rIns="91440" bIns="45720" anchor="ctr" anchorCtr="0"/>
          <a:p>
            <a:pPr eaLnBrk="1" hangingPunct="1"/>
            <a:r>
              <a:rPr lang="en-US" altLang="zh-CN" kern="1200" dirty="0">
                <a:latin typeface="华文楷体" panose="02010600040101010101" pitchFamily="2" charset="-122"/>
                <a:ea typeface="华文楷体" panose="02010600040101010101" pitchFamily="2" charset="-122"/>
                <a:cs typeface="+mj-cs"/>
              </a:rPr>
              <a:t>6.4.1 </a:t>
            </a:r>
            <a:r>
              <a:rPr lang="zh-CN" altLang="en-US" kern="1200" dirty="0">
                <a:latin typeface="华文楷体" panose="02010600040101010101" pitchFamily="2" charset="-122"/>
                <a:ea typeface="华文楷体" panose="02010600040101010101" pitchFamily="2" charset="-122"/>
                <a:cs typeface="+mj-cs"/>
              </a:rPr>
              <a:t>曲线</a:t>
            </a:r>
            <a:r>
              <a:rPr lang="en-US" altLang="zh-CN" kern="1200" dirty="0">
                <a:latin typeface="华文楷体" panose="02010600040101010101" pitchFamily="2" charset="-122"/>
                <a:ea typeface="华文楷体" panose="02010600040101010101" pitchFamily="2" charset="-122"/>
                <a:cs typeface="+mj-cs"/>
              </a:rPr>
              <a:t>/</a:t>
            </a:r>
            <a:r>
              <a:rPr lang="zh-CN" altLang="en-US" kern="1200" dirty="0">
                <a:latin typeface="华文楷体" panose="02010600040101010101" pitchFamily="2" charset="-122"/>
                <a:ea typeface="华文楷体" panose="02010600040101010101" pitchFamily="2" charset="-122"/>
                <a:cs typeface="+mj-cs"/>
              </a:rPr>
              <a:t>曲面基础</a:t>
            </a:r>
            <a:r>
              <a:rPr lang="en-US" altLang="zh-CN" kern="1200" dirty="0">
                <a:latin typeface="华文楷体" panose="02010600040101010101" pitchFamily="2" charset="-122"/>
                <a:ea typeface="华文楷体" panose="02010600040101010101" pitchFamily="2" charset="-122"/>
                <a:cs typeface="+mj-cs"/>
              </a:rPr>
              <a:t>--</a:t>
            </a:r>
            <a:r>
              <a:rPr lang="zh-CN" altLang="en-US" kern="1200" dirty="0">
                <a:latin typeface="华文楷体" panose="02010600040101010101" pitchFamily="2" charset="-122"/>
                <a:ea typeface="华文楷体" panose="02010600040101010101" pitchFamily="2" charset="-122"/>
                <a:cs typeface="+mj-cs"/>
              </a:rPr>
              <a:t>隐式表示</a:t>
            </a:r>
            <a:endParaRPr lang="zh-CN" altLang="en-US" kern="1200" dirty="0">
              <a:latin typeface="华文楷体" panose="02010600040101010101" pitchFamily="2" charset="-122"/>
              <a:ea typeface="华文楷体" panose="02010600040101010101" pitchFamily="2" charset="-122"/>
              <a:cs typeface="+mj-cs"/>
            </a:endParaRPr>
          </a:p>
        </p:txBody>
      </p:sp>
      <p:sp>
        <p:nvSpPr>
          <p:cNvPr id="16386" name="内容占位符 2"/>
          <p:cNvSpPr>
            <a:spLocks noGrp="1"/>
          </p:cNvSpPr>
          <p:nvPr>
            <p:ph idx="1"/>
          </p:nvPr>
        </p:nvSpPr>
        <p:spPr>
          <a:xfrm>
            <a:off x="428625" y="1357313"/>
            <a:ext cx="8229600" cy="4972050"/>
          </a:xfrm>
        </p:spPr>
        <p:txBody>
          <a:bodyPr vert="horz" wrap="square" lIns="91440" tIns="45720" rIns="91440" bIns="45720" anchor="t" anchorCtr="0"/>
          <a:p>
            <a:pPr eaLnBrk="1" hangingPunct="1"/>
            <a:r>
              <a:rPr lang="zh-CN" altLang="en-US" sz="2600" kern="1200" dirty="0">
                <a:latin typeface="楷体" panose="02010609060101010101" pitchFamily="49" charset="-122"/>
                <a:ea typeface="楷体" panose="02010609060101010101" pitchFamily="49" charset="-122"/>
                <a:cs typeface="+mn-cs"/>
              </a:rPr>
              <a:t>隐式表示</a:t>
            </a:r>
            <a:endParaRPr lang="en-US" altLang="zh-CN" sz="2600" kern="1200" dirty="0">
              <a:latin typeface="楷体" panose="02010609060101010101" pitchFamily="49" charset="-122"/>
              <a:ea typeface="楷体" panose="02010609060101010101" pitchFamily="49" charset="-122"/>
              <a:cs typeface="+mn-cs"/>
            </a:endParaRPr>
          </a:p>
          <a:p>
            <a:pPr eaLnBrk="1" hangingPunct="1">
              <a:buFont typeface="Arial" panose="020B0604020202020204" pitchFamily="34" charset="0"/>
              <a:buNone/>
            </a:pPr>
            <a:r>
              <a:rPr lang="zh-CN" altLang="en-US" sz="2600" kern="1200" dirty="0">
                <a:latin typeface="楷体" panose="02010609060101010101" pitchFamily="49" charset="-122"/>
                <a:ea typeface="楷体" panose="02010609060101010101" pitchFamily="49" charset="-122"/>
                <a:cs typeface="+mn-cs"/>
              </a:rPr>
              <a:t>  平面曲线</a:t>
            </a:r>
            <a:endParaRPr lang="en-US" altLang="zh-CN" sz="2600" kern="1200" dirty="0">
              <a:latin typeface="楷体" panose="02010609060101010101" pitchFamily="49" charset="-122"/>
              <a:ea typeface="楷体" panose="02010609060101010101" pitchFamily="49" charset="-122"/>
              <a:cs typeface="+mn-cs"/>
            </a:endParaRPr>
          </a:p>
          <a:p>
            <a:pPr eaLnBrk="1" hangingPunct="1">
              <a:buFont typeface="Arial" panose="020B0604020202020204" pitchFamily="34" charset="0"/>
              <a:buNone/>
            </a:pPr>
            <a:endParaRPr lang="en-US" altLang="zh-CN" sz="2600" kern="1200" dirty="0">
              <a:latin typeface="楷体" panose="02010609060101010101" pitchFamily="49" charset="-122"/>
              <a:ea typeface="楷体" panose="02010609060101010101" pitchFamily="49" charset="-122"/>
              <a:cs typeface="+mn-cs"/>
            </a:endParaRPr>
          </a:p>
          <a:p>
            <a:pPr eaLnBrk="1" hangingPunct="1"/>
            <a:endParaRPr lang="zh-CN" altLang="en-US" sz="2600" kern="1200" dirty="0">
              <a:latin typeface="楷体" panose="02010609060101010101" pitchFamily="49" charset="-122"/>
              <a:ea typeface="楷体" panose="02010609060101010101" pitchFamily="49" charset="-122"/>
              <a:cs typeface="+mn-cs"/>
            </a:endParaRPr>
          </a:p>
          <a:p>
            <a:pPr eaLnBrk="1" hangingPunct="1"/>
            <a:r>
              <a:rPr lang="zh-CN" altLang="en-US" sz="2600" kern="1200" dirty="0">
                <a:solidFill>
                  <a:srgbClr val="0000FF"/>
                </a:solidFill>
                <a:latin typeface="楷体" panose="02010609060101010101" pitchFamily="49" charset="-122"/>
                <a:ea typeface="楷体" panose="02010609060101010101" pitchFamily="49" charset="-122"/>
                <a:cs typeface="+mn-cs"/>
              </a:rPr>
              <a:t>隐式表示的优点是易于判断函数</a:t>
            </a:r>
            <a:r>
              <a:rPr lang="en-US" altLang="zh-CN" sz="2600" kern="1200" dirty="0">
                <a:solidFill>
                  <a:srgbClr val="0000FF"/>
                </a:solidFill>
                <a:latin typeface="楷体" panose="02010609060101010101" pitchFamily="49" charset="-122"/>
                <a:ea typeface="楷体" panose="02010609060101010101" pitchFamily="49" charset="-122"/>
                <a:cs typeface="+mn-cs"/>
              </a:rPr>
              <a:t>f(x,y)</a:t>
            </a:r>
            <a:r>
              <a:rPr lang="zh-CN" altLang="en-US" sz="2600" kern="1200" dirty="0">
                <a:solidFill>
                  <a:srgbClr val="0000FF"/>
                </a:solidFill>
                <a:latin typeface="楷体" panose="02010609060101010101" pitchFamily="49" charset="-122"/>
                <a:ea typeface="楷体" panose="02010609060101010101" pitchFamily="49" charset="-122"/>
                <a:cs typeface="+mn-cs"/>
              </a:rPr>
              <a:t>是否大于、小于或等于零，也就易于判断点是落在所表示曲线上或在曲线的哪一侧。</a:t>
            </a:r>
            <a:endParaRPr lang="en-US" altLang="zh-CN" sz="2600" kern="1200" dirty="0">
              <a:solidFill>
                <a:srgbClr val="0000FF"/>
              </a:solidFill>
              <a:latin typeface="楷体" panose="02010609060101010101" pitchFamily="49" charset="-122"/>
              <a:ea typeface="楷体" panose="02010609060101010101" pitchFamily="49" charset="-122"/>
              <a:cs typeface="+mn-cs"/>
            </a:endParaRPr>
          </a:p>
          <a:p>
            <a:pPr eaLnBrk="1" hangingPunct="1"/>
            <a:r>
              <a:rPr lang="zh-CN" altLang="en-US" sz="2600" kern="1200" dirty="0">
                <a:solidFill>
                  <a:srgbClr val="0000FF"/>
                </a:solidFill>
                <a:latin typeface="楷体" panose="02010609060101010101" pitchFamily="49" charset="-122"/>
                <a:ea typeface="楷体" panose="02010609060101010101" pitchFamily="49" charset="-122"/>
                <a:cs typeface="+mn-cs"/>
              </a:rPr>
              <a:t>绘制曲线不方便</a:t>
            </a:r>
            <a:endParaRPr lang="en-US" altLang="zh-CN" sz="2600" kern="1200" dirty="0">
              <a:solidFill>
                <a:srgbClr val="0000FF"/>
              </a:solidFill>
              <a:latin typeface="楷体" panose="02010609060101010101" pitchFamily="49" charset="-122"/>
              <a:ea typeface="楷体" panose="02010609060101010101" pitchFamily="49" charset="-122"/>
              <a:cs typeface="+mn-cs"/>
            </a:endParaRPr>
          </a:p>
          <a:p>
            <a:pPr eaLnBrk="1" hangingPunct="1"/>
            <a:r>
              <a:rPr lang="zh-CN" altLang="en-US" sz="2600" kern="1200" dirty="0">
                <a:solidFill>
                  <a:srgbClr val="0000FF"/>
                </a:solidFill>
                <a:latin typeface="楷体" panose="02010609060101010101" pitchFamily="49" charset="-122"/>
                <a:ea typeface="楷体" panose="02010609060101010101" pitchFamily="49" charset="-122"/>
                <a:cs typeface="+mn-cs"/>
              </a:rPr>
              <a:t>交互修改不方便</a:t>
            </a:r>
            <a:endParaRPr lang="en-US" altLang="zh-CN" sz="2600" kern="1200" dirty="0">
              <a:solidFill>
                <a:srgbClr val="0000FF"/>
              </a:solidFill>
              <a:latin typeface="楷体" panose="02010609060101010101" pitchFamily="49" charset="-122"/>
              <a:ea typeface="楷体" panose="02010609060101010101" pitchFamily="49" charset="-122"/>
              <a:cs typeface="+mn-cs"/>
            </a:endParaRPr>
          </a:p>
        </p:txBody>
      </p:sp>
      <p:graphicFrame>
        <p:nvGraphicFramePr>
          <p:cNvPr id="16387" name="Object 3"/>
          <p:cNvGraphicFramePr/>
          <p:nvPr/>
        </p:nvGraphicFramePr>
        <p:xfrm>
          <a:off x="2627313" y="1989138"/>
          <a:ext cx="1717675" cy="366712"/>
        </p:xfrm>
        <a:graphic>
          <a:graphicData uri="http://schemas.openxmlformats.org/presentationml/2006/ole">
            <mc:AlternateContent xmlns:mc="http://schemas.openxmlformats.org/markup-compatibility/2006">
              <mc:Choice xmlns:v="urn:schemas-microsoft-com:vml" Requires="v">
                <p:oleObj spid="_x0000_s3077" name="" r:id="rId1" imgW="711200" imgH="215900" progId="Equation.3">
                  <p:embed/>
                </p:oleObj>
              </mc:Choice>
              <mc:Fallback>
                <p:oleObj name="" r:id="rId1" imgW="711200" imgH="215900" progId="Equation.3">
                  <p:embed/>
                  <p:pic>
                    <p:nvPicPr>
                      <p:cNvPr id="0" name="图片 3076"/>
                      <p:cNvPicPr/>
                      <p:nvPr/>
                    </p:nvPicPr>
                    <p:blipFill>
                      <a:blip r:embed="rId2"/>
                      <a:stretch>
                        <a:fillRect/>
                      </a:stretch>
                    </p:blipFill>
                    <p:spPr>
                      <a:xfrm>
                        <a:off x="2627313" y="1989138"/>
                        <a:ext cx="1717675" cy="366712"/>
                      </a:xfrm>
                      <a:prstGeom prst="rect">
                        <a:avLst/>
                      </a:prstGeom>
                      <a:noFill/>
                      <a:ln w="38100">
                        <a:noFill/>
                        <a:miter/>
                      </a:ln>
                    </p:spPr>
                  </p:pic>
                </p:oleObj>
              </mc:Fallback>
            </mc:AlternateContent>
          </a:graphicData>
        </a:graphic>
      </p:graphicFrame>
      <p:graphicFrame>
        <p:nvGraphicFramePr>
          <p:cNvPr id="16388" name="Object 5"/>
          <p:cNvGraphicFramePr/>
          <p:nvPr/>
        </p:nvGraphicFramePr>
        <p:xfrm>
          <a:off x="1042988" y="2636838"/>
          <a:ext cx="4775200" cy="390525"/>
        </p:xfrm>
        <a:graphic>
          <a:graphicData uri="http://schemas.openxmlformats.org/presentationml/2006/ole">
            <mc:AlternateContent xmlns:mc="http://schemas.openxmlformats.org/markup-compatibility/2006">
              <mc:Choice xmlns:v="urn:schemas-microsoft-com:vml" Requires="v">
                <p:oleObj spid="_x0000_s3079" name="" r:id="rId3" imgW="1892300" imgH="228600" progId="Equation.DSMT4">
                  <p:embed/>
                </p:oleObj>
              </mc:Choice>
              <mc:Fallback>
                <p:oleObj name="" r:id="rId3" imgW="1892300" imgH="228600" progId="Equation.DSMT4">
                  <p:embed/>
                  <p:pic>
                    <p:nvPicPr>
                      <p:cNvPr id="0" name="图片 3078"/>
                      <p:cNvPicPr/>
                      <p:nvPr/>
                    </p:nvPicPr>
                    <p:blipFill>
                      <a:blip r:embed="rId4"/>
                      <a:stretch>
                        <a:fillRect/>
                      </a:stretch>
                    </p:blipFill>
                    <p:spPr>
                      <a:xfrm>
                        <a:off x="1042988" y="2636838"/>
                        <a:ext cx="4775200" cy="390525"/>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Rectangle 3"/>
          <p:cNvSpPr>
            <a:spLocks noGrp="1"/>
          </p:cNvSpPr>
          <p:nvPr>
            <p:ph idx="1"/>
          </p:nvPr>
        </p:nvSpPr>
        <p:spPr>
          <a:xfrm>
            <a:off x="357188" y="1600200"/>
            <a:ext cx="8643937" cy="4530725"/>
          </a:xfrm>
        </p:spPr>
        <p:txBody>
          <a:bodyPr vert="horz" wrap="square" lIns="91440" tIns="45720" rIns="91440" bIns="45720" anchor="t" anchorCtr="0"/>
          <a:p>
            <a:pPr>
              <a:lnSpc>
                <a:spcPct val="110000"/>
              </a:lnSpc>
            </a:pPr>
            <a:r>
              <a:rPr lang="zh-CN" altLang="en-US" sz="2400" b="1" kern="1200" dirty="0">
                <a:latin typeface="华文楷体" panose="02010600040101010101" pitchFamily="2" charset="-122"/>
                <a:ea typeface="华文楷体" panose="02010600040101010101" pitchFamily="2" charset="-122"/>
                <a:cs typeface="+mn-cs"/>
              </a:rPr>
              <a:t>练习</a:t>
            </a:r>
            <a:endParaRPr lang="en-US" altLang="zh-CN" sz="2400" b="1" kern="1200" dirty="0">
              <a:latin typeface="华文楷体" panose="02010600040101010101" pitchFamily="2" charset="-122"/>
              <a:ea typeface="华文楷体" panose="02010600040101010101" pitchFamily="2" charset="-122"/>
              <a:cs typeface="+mn-cs"/>
            </a:endParaRPr>
          </a:p>
          <a:p>
            <a:pPr lvl="1">
              <a:lnSpc>
                <a:spcPct val="110000"/>
              </a:lnSpc>
            </a:pPr>
            <a:r>
              <a:rPr lang="zh-CN" altLang="zh-CN" b="1" kern="1200" dirty="0">
                <a:latin typeface="华文楷体" panose="02010600040101010101" pitchFamily="2" charset="-122"/>
                <a:ea typeface="华文楷体" panose="02010600040101010101" pitchFamily="2" charset="-122"/>
                <a:cs typeface="+mn-cs"/>
              </a:rPr>
              <a:t>设给定</a:t>
            </a:r>
            <a:r>
              <a:rPr lang="en-US" altLang="zh-CN" b="1" kern="1200" dirty="0">
                <a:latin typeface="华文楷体" panose="02010600040101010101" pitchFamily="2" charset="-122"/>
                <a:ea typeface="华文楷体" panose="02010600040101010101" pitchFamily="2" charset="-122"/>
                <a:cs typeface="+mn-cs"/>
              </a:rPr>
              <a:t>n</a:t>
            </a:r>
            <a:r>
              <a:rPr lang="zh-CN" altLang="zh-CN" b="1" kern="1200" dirty="0">
                <a:latin typeface="华文楷体" panose="02010600040101010101" pitchFamily="2" charset="-122"/>
                <a:ea typeface="华文楷体" panose="02010600040101010101" pitchFamily="2" charset="-122"/>
                <a:cs typeface="+mn-cs"/>
              </a:rPr>
              <a:t>个型值点</a:t>
            </a:r>
            <a:r>
              <a:rPr lang="en-US" altLang="zh-CN" b="1" kern="1200" dirty="0">
                <a:latin typeface="华文楷体" panose="02010600040101010101" pitchFamily="2" charset="-122"/>
                <a:ea typeface="华文楷体" panose="02010600040101010101" pitchFamily="2" charset="-122"/>
                <a:cs typeface="+mn-cs"/>
              </a:rPr>
              <a:t>p</a:t>
            </a:r>
            <a:r>
              <a:rPr lang="en-US" altLang="zh-CN" b="1" kern="1200" baseline="-25000" dirty="0">
                <a:latin typeface="华文楷体" panose="02010600040101010101" pitchFamily="2" charset="-122"/>
                <a:ea typeface="华文楷体" panose="02010600040101010101" pitchFamily="2" charset="-122"/>
                <a:cs typeface="+mn-cs"/>
              </a:rPr>
              <a:t>1</a:t>
            </a:r>
            <a:r>
              <a:rPr lang="zh-CN" altLang="zh-CN" b="1" kern="1200" dirty="0">
                <a:latin typeface="华文楷体" panose="02010600040101010101" pitchFamily="2" charset="-122"/>
                <a:ea typeface="华文楷体" panose="02010600040101010101" pitchFamily="2" charset="-122"/>
                <a:cs typeface="+mn-cs"/>
              </a:rPr>
              <a:t>，</a:t>
            </a:r>
            <a:r>
              <a:rPr lang="en-US" altLang="zh-CN" b="1" kern="1200" dirty="0">
                <a:latin typeface="华文楷体" panose="02010600040101010101" pitchFamily="2" charset="-122"/>
                <a:ea typeface="华文楷体" panose="02010600040101010101" pitchFamily="2" charset="-122"/>
                <a:cs typeface="+mn-cs"/>
              </a:rPr>
              <a:t>p</a:t>
            </a:r>
            <a:r>
              <a:rPr lang="en-US" altLang="zh-CN" b="1" kern="1200" baseline="-25000" dirty="0">
                <a:latin typeface="华文楷体" panose="02010600040101010101" pitchFamily="2" charset="-122"/>
                <a:ea typeface="华文楷体" panose="02010600040101010101" pitchFamily="2" charset="-122"/>
                <a:cs typeface="+mn-cs"/>
              </a:rPr>
              <a:t>2</a:t>
            </a:r>
            <a:r>
              <a:rPr lang="zh-CN" altLang="zh-CN" b="1" kern="1200" dirty="0">
                <a:latin typeface="华文楷体" panose="02010600040101010101" pitchFamily="2" charset="-122"/>
                <a:ea typeface="华文楷体" panose="02010600040101010101" pitchFamily="2" charset="-122"/>
                <a:cs typeface="+mn-cs"/>
              </a:rPr>
              <a:t>，</a:t>
            </a:r>
            <a:r>
              <a:rPr lang="en-US" altLang="zh-CN" b="1" kern="1200" dirty="0">
                <a:latin typeface="华文楷体" panose="02010600040101010101" pitchFamily="2" charset="-122"/>
                <a:ea typeface="华文楷体" panose="02010600040101010101" pitchFamily="2" charset="-122"/>
                <a:cs typeface="+mn-cs"/>
              </a:rPr>
              <a:t>……</a:t>
            </a:r>
            <a:r>
              <a:rPr lang="zh-CN" altLang="zh-CN" b="1" kern="1200" dirty="0">
                <a:latin typeface="华文楷体" panose="02010600040101010101" pitchFamily="2" charset="-122"/>
                <a:ea typeface="华文楷体" panose="02010600040101010101" pitchFamily="2" charset="-122"/>
                <a:cs typeface="+mn-cs"/>
              </a:rPr>
              <a:t>，</a:t>
            </a:r>
            <a:r>
              <a:rPr lang="en-US" altLang="zh-CN" b="1" kern="1200" dirty="0">
                <a:latin typeface="华文楷体" panose="02010600040101010101" pitchFamily="2" charset="-122"/>
                <a:ea typeface="华文楷体" panose="02010600040101010101" pitchFamily="2" charset="-122"/>
                <a:cs typeface="+mn-cs"/>
              </a:rPr>
              <a:t>p</a:t>
            </a:r>
            <a:r>
              <a:rPr lang="en-US" altLang="zh-CN" b="1" kern="1200" baseline="-25000" dirty="0">
                <a:latin typeface="华文楷体" panose="02010600040101010101" pitchFamily="2" charset="-122"/>
                <a:ea typeface="华文楷体" panose="02010600040101010101" pitchFamily="2" charset="-122"/>
                <a:cs typeface="+mn-cs"/>
              </a:rPr>
              <a:t>n</a:t>
            </a:r>
            <a:r>
              <a:rPr lang="zh-CN" altLang="zh-CN" b="1" kern="1200" dirty="0">
                <a:latin typeface="华文楷体" panose="02010600040101010101" pitchFamily="2" charset="-122"/>
                <a:ea typeface="华文楷体" panose="02010600040101010101" pitchFamily="2" charset="-122"/>
                <a:cs typeface="+mn-cs"/>
              </a:rPr>
              <a:t>，问如何能做出一条均匀四阶（即三次）</a:t>
            </a:r>
            <a:r>
              <a:rPr lang="en-US" altLang="zh-CN" b="1" kern="1200" dirty="0">
                <a:latin typeface="华文楷体" panose="02010600040101010101" pitchFamily="2" charset="-122"/>
                <a:ea typeface="华文楷体" panose="02010600040101010101" pitchFamily="2" charset="-122"/>
                <a:cs typeface="+mn-cs"/>
              </a:rPr>
              <a:t>B</a:t>
            </a:r>
            <a:r>
              <a:rPr lang="zh-CN" altLang="zh-CN" b="1" kern="1200" dirty="0">
                <a:latin typeface="华文楷体" panose="02010600040101010101" pitchFamily="2" charset="-122"/>
                <a:ea typeface="华文楷体" panose="02010600040101010101" pitchFamily="2" charset="-122"/>
                <a:cs typeface="+mn-cs"/>
              </a:rPr>
              <a:t>样条曲线，使曲线分别以</a:t>
            </a:r>
            <a:r>
              <a:rPr lang="en-US" altLang="zh-CN" b="1" kern="1200" dirty="0">
                <a:latin typeface="华文楷体" panose="02010600040101010101" pitchFamily="2" charset="-122"/>
                <a:ea typeface="华文楷体" panose="02010600040101010101" pitchFamily="2" charset="-122"/>
                <a:cs typeface="+mn-cs"/>
              </a:rPr>
              <a:t>p</a:t>
            </a:r>
            <a:r>
              <a:rPr lang="en-US" altLang="zh-CN" b="1" kern="1200" baseline="-25000" dirty="0">
                <a:latin typeface="华文楷体" panose="02010600040101010101" pitchFamily="2" charset="-122"/>
                <a:ea typeface="华文楷体" panose="02010600040101010101" pitchFamily="2" charset="-122"/>
                <a:cs typeface="+mn-cs"/>
              </a:rPr>
              <a:t>1</a:t>
            </a:r>
            <a:r>
              <a:rPr lang="zh-CN" altLang="zh-CN" b="1" kern="1200" dirty="0">
                <a:latin typeface="华文楷体" panose="02010600040101010101" pitchFamily="2" charset="-122"/>
                <a:ea typeface="华文楷体" panose="02010600040101010101" pitchFamily="2" charset="-122"/>
                <a:cs typeface="+mn-cs"/>
              </a:rPr>
              <a:t>和</a:t>
            </a:r>
            <a:r>
              <a:rPr lang="en-US" altLang="zh-CN" b="1" kern="1200" dirty="0">
                <a:latin typeface="华文楷体" panose="02010600040101010101" pitchFamily="2" charset="-122"/>
                <a:ea typeface="华文楷体" panose="02010600040101010101" pitchFamily="2" charset="-122"/>
                <a:cs typeface="+mn-cs"/>
              </a:rPr>
              <a:t>p</a:t>
            </a:r>
            <a:r>
              <a:rPr lang="en-US" altLang="zh-CN" b="1" kern="1200" baseline="-25000" dirty="0">
                <a:latin typeface="华文楷体" panose="02010600040101010101" pitchFamily="2" charset="-122"/>
                <a:ea typeface="华文楷体" panose="02010600040101010101" pitchFamily="2" charset="-122"/>
                <a:cs typeface="+mn-cs"/>
              </a:rPr>
              <a:t>n</a:t>
            </a:r>
            <a:r>
              <a:rPr lang="zh-CN" altLang="zh-CN" b="1" kern="1200" dirty="0">
                <a:latin typeface="华文楷体" panose="02010600040101010101" pitchFamily="2" charset="-122"/>
                <a:ea typeface="华文楷体" panose="02010600040101010101" pitchFamily="2" charset="-122"/>
                <a:cs typeface="+mn-cs"/>
              </a:rPr>
              <a:t>为起点和终点，并与边</a:t>
            </a:r>
            <a:r>
              <a:rPr lang="en-US" altLang="zh-CN" b="1" kern="1200" dirty="0">
                <a:latin typeface="华文楷体" panose="02010600040101010101" pitchFamily="2" charset="-122"/>
                <a:ea typeface="华文楷体" panose="02010600040101010101" pitchFamily="2" charset="-122"/>
                <a:cs typeface="+mn-cs"/>
              </a:rPr>
              <a:t>p</a:t>
            </a:r>
            <a:r>
              <a:rPr lang="en-US" altLang="zh-CN" b="1" kern="1200" baseline="-25000" dirty="0">
                <a:latin typeface="华文楷体" panose="02010600040101010101" pitchFamily="2" charset="-122"/>
                <a:ea typeface="华文楷体" panose="02010600040101010101" pitchFamily="2" charset="-122"/>
                <a:cs typeface="+mn-cs"/>
              </a:rPr>
              <a:t>1</a:t>
            </a:r>
            <a:r>
              <a:rPr lang="en-US" altLang="zh-CN" b="1" kern="1200" dirty="0">
                <a:latin typeface="华文楷体" panose="02010600040101010101" pitchFamily="2" charset="-122"/>
                <a:ea typeface="华文楷体" panose="02010600040101010101" pitchFamily="2" charset="-122"/>
                <a:cs typeface="+mn-cs"/>
              </a:rPr>
              <a:t>p</a:t>
            </a:r>
            <a:r>
              <a:rPr lang="en-US" altLang="zh-CN" b="1" kern="1200" baseline="-25000" dirty="0">
                <a:latin typeface="华文楷体" panose="02010600040101010101" pitchFamily="2" charset="-122"/>
                <a:ea typeface="华文楷体" panose="02010600040101010101" pitchFamily="2" charset="-122"/>
                <a:cs typeface="+mn-cs"/>
              </a:rPr>
              <a:t>2</a:t>
            </a:r>
            <a:r>
              <a:rPr lang="zh-CN" altLang="zh-CN" b="1" kern="1200" dirty="0">
                <a:latin typeface="华文楷体" panose="02010600040101010101" pitchFamily="2" charset="-122"/>
                <a:ea typeface="华文楷体" panose="02010600040101010101" pitchFamily="2" charset="-122"/>
                <a:cs typeface="+mn-cs"/>
              </a:rPr>
              <a:t>和</a:t>
            </a:r>
            <a:r>
              <a:rPr lang="en-US" altLang="zh-CN" b="1" kern="1200" dirty="0">
                <a:latin typeface="华文楷体" panose="02010600040101010101" pitchFamily="2" charset="-122"/>
                <a:ea typeface="华文楷体" panose="02010600040101010101" pitchFamily="2" charset="-122"/>
                <a:cs typeface="+mn-cs"/>
              </a:rPr>
              <a:t>p</a:t>
            </a:r>
            <a:r>
              <a:rPr lang="en-US" altLang="zh-CN" b="1" kern="1200" baseline="-25000" dirty="0">
                <a:latin typeface="华文楷体" panose="02010600040101010101" pitchFamily="2" charset="-122"/>
                <a:ea typeface="华文楷体" panose="02010600040101010101" pitchFamily="2" charset="-122"/>
                <a:cs typeface="+mn-cs"/>
              </a:rPr>
              <a:t>n-1</a:t>
            </a:r>
            <a:r>
              <a:rPr lang="en-US" altLang="zh-CN" b="1" kern="1200" dirty="0">
                <a:latin typeface="华文楷体" panose="02010600040101010101" pitchFamily="2" charset="-122"/>
                <a:ea typeface="华文楷体" panose="02010600040101010101" pitchFamily="2" charset="-122"/>
                <a:cs typeface="+mn-cs"/>
              </a:rPr>
              <a:t>p</a:t>
            </a:r>
            <a:r>
              <a:rPr lang="en-US" altLang="zh-CN" b="1" kern="1200" baseline="-25000" dirty="0">
                <a:latin typeface="华文楷体" panose="02010600040101010101" pitchFamily="2" charset="-122"/>
                <a:ea typeface="华文楷体" panose="02010600040101010101" pitchFamily="2" charset="-122"/>
                <a:cs typeface="+mn-cs"/>
              </a:rPr>
              <a:t>n</a:t>
            </a:r>
            <a:r>
              <a:rPr lang="zh-CN" altLang="zh-CN" b="1" kern="1200" dirty="0">
                <a:latin typeface="华文楷体" panose="02010600040101010101" pitchFamily="2" charset="-122"/>
                <a:ea typeface="华文楷体" panose="02010600040101010101" pitchFamily="2" charset="-122"/>
                <a:cs typeface="+mn-cs"/>
              </a:rPr>
              <a:t>相切</a:t>
            </a:r>
            <a:r>
              <a:rPr lang="zh-CN" altLang="en-US" b="1" kern="1200" dirty="0">
                <a:latin typeface="华文楷体" panose="02010600040101010101" pitchFamily="2" charset="-122"/>
                <a:ea typeface="华文楷体" panose="02010600040101010101" pitchFamily="2" charset="-122"/>
                <a:cs typeface="+mn-cs"/>
              </a:rPr>
              <a:t>。</a:t>
            </a:r>
            <a:endParaRPr lang="en-US" altLang="zh-CN" b="1" kern="1200" dirty="0">
              <a:latin typeface="华文楷体" panose="02010600040101010101" pitchFamily="2" charset="-122"/>
              <a:ea typeface="华文楷体" panose="02010600040101010101" pitchFamily="2" charset="-122"/>
              <a:cs typeface="+mn-cs"/>
            </a:endParaRPr>
          </a:p>
        </p:txBody>
      </p:sp>
      <p:sp>
        <p:nvSpPr>
          <p:cNvPr id="2" name="文本框 1"/>
          <p:cNvSpPr txBox="1"/>
          <p:nvPr/>
        </p:nvSpPr>
        <p:spPr>
          <a:xfrm>
            <a:off x="1785938" y="3357563"/>
            <a:ext cx="3703637" cy="1752600"/>
          </a:xfrm>
          <a:prstGeom prst="rect">
            <a:avLst/>
          </a:prstGeom>
          <a:noFill/>
          <a:ln w="9525">
            <a:noFill/>
          </a:ln>
        </p:spPr>
        <p:txBody>
          <a:bodyPr wrap="none" anchor="t" anchorCtr="0">
            <a:spAutoFit/>
          </a:bodyPr>
          <a:p>
            <a:pPr eaLnBrk="0" hangingPunct="0">
              <a:lnSpc>
                <a:spcPct val="150000"/>
              </a:lnSpc>
              <a:buFontTx/>
            </a:pPr>
            <a:r>
              <a:rPr lang="zh-CN" altLang="en-US" sz="2400" dirty="0">
                <a:solidFill>
                  <a:schemeClr val="tx1"/>
                </a:solidFill>
                <a:latin typeface="楷体" panose="02010609060101010101" pitchFamily="49" charset="-122"/>
                <a:ea typeface="楷体" panose="02010609060101010101" pitchFamily="49" charset="-122"/>
              </a:rPr>
              <a:t>方法：</a:t>
            </a:r>
            <a:endParaRPr lang="en-US" altLang="zh-CN" sz="2400" dirty="0">
              <a:solidFill>
                <a:schemeClr val="tx1"/>
              </a:solidFill>
              <a:latin typeface="楷体" panose="02010609060101010101" pitchFamily="49" charset="-122"/>
              <a:ea typeface="楷体" panose="02010609060101010101" pitchFamily="49" charset="-122"/>
            </a:endParaRPr>
          </a:p>
          <a:p>
            <a:pPr eaLnBrk="0" hangingPunct="0">
              <a:lnSpc>
                <a:spcPct val="150000"/>
              </a:lnSpc>
              <a:buFontTx/>
            </a:pPr>
            <a:r>
              <a:rPr lang="en-US" altLang="zh-CN" sz="2400" dirty="0">
                <a:solidFill>
                  <a:schemeClr val="tx1"/>
                </a:solidFill>
                <a:latin typeface="楷体" panose="02010609060101010101" pitchFamily="49" charset="-122"/>
                <a:ea typeface="楷体" panose="02010609060101010101" pitchFamily="49" charset="-122"/>
              </a:rPr>
              <a:t>1</a:t>
            </a:r>
            <a:r>
              <a:rPr lang="zh-CN" altLang="en-US" sz="2400" dirty="0">
                <a:solidFill>
                  <a:schemeClr val="tx1"/>
                </a:solidFill>
                <a:latin typeface="楷体" panose="02010609060101010101" pitchFamily="49" charset="-122"/>
                <a:ea typeface="楷体" panose="02010609060101010101" pitchFamily="49" charset="-122"/>
              </a:rPr>
              <a:t>）前后各增加一个控制点</a:t>
            </a:r>
            <a:endParaRPr lang="en-US" altLang="zh-CN" sz="2400" dirty="0">
              <a:solidFill>
                <a:schemeClr val="tx1"/>
              </a:solidFill>
              <a:latin typeface="楷体" panose="02010609060101010101" pitchFamily="49" charset="-122"/>
              <a:ea typeface="楷体" panose="02010609060101010101" pitchFamily="49" charset="-122"/>
            </a:endParaRPr>
          </a:p>
          <a:p>
            <a:pPr eaLnBrk="0" hangingPunct="0">
              <a:lnSpc>
                <a:spcPct val="150000"/>
              </a:lnSpc>
              <a:buFontTx/>
            </a:pPr>
            <a:r>
              <a:rPr lang="en-US" altLang="zh-CN" sz="2400" dirty="0">
                <a:solidFill>
                  <a:schemeClr val="tx1"/>
                </a:solidFill>
                <a:latin typeface="楷体" panose="02010609060101010101" pitchFamily="49" charset="-122"/>
                <a:ea typeface="楷体" panose="02010609060101010101" pitchFamily="49" charset="-122"/>
              </a:rPr>
              <a:t>2</a:t>
            </a:r>
            <a:r>
              <a:rPr lang="zh-CN" altLang="en-US" sz="2400" dirty="0">
                <a:solidFill>
                  <a:schemeClr val="tx1"/>
                </a:solidFill>
                <a:latin typeface="楷体" panose="02010609060101010101" pitchFamily="49" charset="-122"/>
                <a:ea typeface="楷体" panose="02010609060101010101" pitchFamily="49" charset="-122"/>
              </a:rPr>
              <a:t>）前后各增加两个控制点</a:t>
            </a:r>
            <a:endParaRPr lang="zh-CN" altLang="en-US" sz="2400" dirty="0">
              <a:solidFill>
                <a:schemeClr val="tx1"/>
              </a:solidFill>
              <a:latin typeface="楷体" panose="02010609060101010101" pitchFamily="49" charset="-122"/>
              <a:ea typeface="楷体" panose="020106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Rectangle 3"/>
          <p:cNvSpPr>
            <a:spLocks noGrp="1"/>
          </p:cNvSpPr>
          <p:nvPr>
            <p:ph idx="1"/>
          </p:nvPr>
        </p:nvSpPr>
        <p:spPr>
          <a:xfrm>
            <a:off x="457200" y="1600200"/>
            <a:ext cx="8686800" cy="4530725"/>
          </a:xfrm>
        </p:spPr>
        <p:txBody>
          <a:bodyPr vert="horz" wrap="square" lIns="91440" tIns="45720" rIns="91440" bIns="45720" anchor="t" anchorCtr="0"/>
          <a:p>
            <a:pPr>
              <a:lnSpc>
                <a:spcPct val="150000"/>
              </a:lnSpc>
            </a:pPr>
            <a:r>
              <a:rPr lang="zh-CN" altLang="en-US" sz="2400" kern="1200" dirty="0">
                <a:latin typeface="华文楷体" panose="02010600040101010101" pitchFamily="2" charset="-122"/>
                <a:ea typeface="华文楷体" panose="02010600040101010101" pitchFamily="2" charset="-122"/>
                <a:cs typeface="+mn-cs"/>
              </a:rPr>
              <a:t>练习参考答案</a:t>
            </a:r>
            <a:endParaRPr lang="en-US" altLang="zh-CN" sz="2400" kern="1200" dirty="0">
              <a:latin typeface="华文楷体" panose="02010600040101010101" pitchFamily="2" charset="-122"/>
              <a:ea typeface="华文楷体" panose="02010600040101010101" pitchFamily="2" charset="-122"/>
              <a:cs typeface="+mn-cs"/>
            </a:endParaRPr>
          </a:p>
          <a:p>
            <a:pPr lvl="1">
              <a:lnSpc>
                <a:spcPct val="150000"/>
              </a:lnSpc>
            </a:pPr>
            <a:r>
              <a:rPr lang="zh-CN" altLang="en-US" kern="1200" dirty="0">
                <a:latin typeface="华文楷体" panose="02010600040101010101" pitchFamily="2" charset="-122"/>
                <a:ea typeface="华文楷体" panose="02010600040101010101" pitchFamily="2" charset="-122"/>
                <a:cs typeface="+mn-cs"/>
              </a:rPr>
              <a:t>各增加一个控制点</a:t>
            </a:r>
            <a:r>
              <a:rPr lang="en-US" altLang="zh-CN" kern="1200" dirty="0">
                <a:latin typeface="华文楷体" panose="02010600040101010101" pitchFamily="2" charset="-122"/>
                <a:ea typeface="华文楷体" panose="02010600040101010101" pitchFamily="2" charset="-122"/>
                <a:cs typeface="+mn-cs"/>
              </a:rPr>
              <a:t>V</a:t>
            </a:r>
            <a:r>
              <a:rPr lang="en-US" altLang="zh-CN" kern="1200" baseline="-25000" dirty="0">
                <a:latin typeface="华文楷体" panose="02010600040101010101" pitchFamily="2" charset="-122"/>
                <a:ea typeface="华文楷体" panose="02010600040101010101" pitchFamily="2" charset="-122"/>
                <a:cs typeface="+mn-cs"/>
              </a:rPr>
              <a:t>1</a:t>
            </a:r>
            <a:r>
              <a:rPr lang="zh-CN" altLang="en-US" kern="1200" baseline="-25000" dirty="0">
                <a:latin typeface="华文楷体" panose="02010600040101010101" pitchFamily="2" charset="-122"/>
                <a:ea typeface="华文楷体" panose="02010600040101010101" pitchFamily="2" charset="-122"/>
                <a:cs typeface="+mn-cs"/>
              </a:rPr>
              <a:t>、</a:t>
            </a:r>
            <a:r>
              <a:rPr lang="en-US" altLang="zh-CN" kern="1200" dirty="0">
                <a:latin typeface="华文楷体" panose="02010600040101010101" pitchFamily="2" charset="-122"/>
                <a:ea typeface="华文楷体" panose="02010600040101010101" pitchFamily="2" charset="-122"/>
                <a:cs typeface="+mn-cs"/>
              </a:rPr>
              <a:t>V</a:t>
            </a:r>
            <a:r>
              <a:rPr lang="en-US" altLang="zh-CN" kern="1200" baseline="-25000" dirty="0">
                <a:latin typeface="华文楷体" panose="02010600040101010101" pitchFamily="2" charset="-122"/>
                <a:ea typeface="华文楷体" panose="02010600040101010101" pitchFamily="2" charset="-122"/>
                <a:cs typeface="+mn-cs"/>
              </a:rPr>
              <a:t>2 </a:t>
            </a:r>
            <a:r>
              <a:rPr lang="zh-CN" altLang="en-US" kern="1200" dirty="0">
                <a:latin typeface="华文楷体" panose="02010600040101010101" pitchFamily="2" charset="-122"/>
                <a:ea typeface="华文楷体" panose="02010600040101010101" pitchFamily="2" charset="-122"/>
                <a:cs typeface="+mn-cs"/>
              </a:rPr>
              <a:t>：使得  </a:t>
            </a:r>
            <a:r>
              <a:rPr lang="en-US" altLang="zh-CN" kern="1200" dirty="0">
                <a:latin typeface="华文楷体" panose="02010600040101010101" pitchFamily="2" charset="-122"/>
                <a:ea typeface="华文楷体" panose="02010600040101010101" pitchFamily="2" charset="-122"/>
                <a:cs typeface="+mn-cs"/>
              </a:rPr>
              <a:t>V</a:t>
            </a:r>
            <a:r>
              <a:rPr lang="en-US" altLang="zh-CN" kern="1200" baseline="-25000" dirty="0">
                <a:latin typeface="华文楷体" panose="02010600040101010101" pitchFamily="2" charset="-122"/>
                <a:ea typeface="华文楷体" panose="02010600040101010101" pitchFamily="2" charset="-122"/>
                <a:cs typeface="+mn-cs"/>
              </a:rPr>
              <a:t>1</a:t>
            </a:r>
            <a:r>
              <a:rPr lang="en-US" altLang="zh-CN" kern="1200" dirty="0">
                <a:latin typeface="华文楷体" panose="02010600040101010101" pitchFamily="2" charset="-122"/>
                <a:ea typeface="华文楷体" panose="02010600040101010101" pitchFamily="2" charset="-122"/>
                <a:cs typeface="+mn-cs"/>
              </a:rPr>
              <a:t>P</a:t>
            </a:r>
            <a:r>
              <a:rPr lang="en-US" altLang="zh-CN" kern="1200" baseline="-25000" dirty="0">
                <a:latin typeface="华文楷体" panose="02010600040101010101" pitchFamily="2" charset="-122"/>
                <a:ea typeface="华文楷体" panose="02010600040101010101" pitchFamily="2" charset="-122"/>
                <a:cs typeface="+mn-cs"/>
              </a:rPr>
              <a:t>1</a:t>
            </a:r>
            <a:r>
              <a:rPr lang="en-US" altLang="zh-CN" kern="1200" dirty="0">
                <a:latin typeface="华文楷体" panose="02010600040101010101" pitchFamily="2" charset="-122"/>
                <a:ea typeface="华文楷体" panose="02010600040101010101" pitchFamily="2" charset="-122"/>
                <a:cs typeface="+mn-cs"/>
              </a:rPr>
              <a:t>=P</a:t>
            </a:r>
            <a:r>
              <a:rPr lang="en-US" altLang="zh-CN" kern="1200" baseline="-25000" dirty="0">
                <a:latin typeface="华文楷体" panose="02010600040101010101" pitchFamily="2" charset="-122"/>
                <a:ea typeface="华文楷体" panose="02010600040101010101" pitchFamily="2" charset="-122"/>
                <a:cs typeface="+mn-cs"/>
              </a:rPr>
              <a:t>1</a:t>
            </a:r>
            <a:r>
              <a:rPr lang="en-US" altLang="zh-CN" kern="1200" dirty="0">
                <a:latin typeface="华文楷体" panose="02010600040101010101" pitchFamily="2" charset="-122"/>
                <a:ea typeface="华文楷体" panose="02010600040101010101" pitchFamily="2" charset="-122"/>
                <a:cs typeface="+mn-cs"/>
              </a:rPr>
              <a:t>P</a:t>
            </a:r>
            <a:r>
              <a:rPr lang="en-US" altLang="zh-CN" kern="1200" baseline="-25000" dirty="0">
                <a:latin typeface="华文楷体" panose="02010600040101010101" pitchFamily="2" charset="-122"/>
                <a:ea typeface="华文楷体" panose="02010600040101010101" pitchFamily="2" charset="-122"/>
                <a:cs typeface="+mn-cs"/>
              </a:rPr>
              <a:t>2</a:t>
            </a:r>
            <a:r>
              <a:rPr lang="zh-CN" altLang="en-US" kern="1200" dirty="0">
                <a:latin typeface="华文楷体" panose="02010600040101010101" pitchFamily="2" charset="-122"/>
                <a:ea typeface="华文楷体" panose="02010600040101010101" pitchFamily="2" charset="-122"/>
                <a:cs typeface="+mn-cs"/>
              </a:rPr>
              <a:t>，</a:t>
            </a:r>
            <a:r>
              <a:rPr lang="en-US" altLang="zh-CN" kern="1200" dirty="0">
                <a:latin typeface="华文楷体" panose="02010600040101010101" pitchFamily="2" charset="-122"/>
                <a:ea typeface="华文楷体" panose="02010600040101010101" pitchFamily="2" charset="-122"/>
                <a:cs typeface="+mn-cs"/>
              </a:rPr>
              <a:t>P</a:t>
            </a:r>
            <a:r>
              <a:rPr lang="en-US" altLang="zh-CN" kern="1200" baseline="-25000" dirty="0">
                <a:latin typeface="华文楷体" panose="02010600040101010101" pitchFamily="2" charset="-122"/>
                <a:ea typeface="华文楷体" panose="02010600040101010101" pitchFamily="2" charset="-122"/>
                <a:cs typeface="+mn-cs"/>
              </a:rPr>
              <a:t>n-1</a:t>
            </a:r>
            <a:r>
              <a:rPr lang="en-US" altLang="zh-CN" kern="1200" dirty="0">
                <a:latin typeface="华文楷体" panose="02010600040101010101" pitchFamily="2" charset="-122"/>
                <a:ea typeface="华文楷体" panose="02010600040101010101" pitchFamily="2" charset="-122"/>
                <a:cs typeface="+mn-cs"/>
              </a:rPr>
              <a:t>P</a:t>
            </a:r>
            <a:r>
              <a:rPr lang="en-US" altLang="zh-CN" kern="1200" baseline="-25000" dirty="0">
                <a:latin typeface="华文楷体" panose="02010600040101010101" pitchFamily="2" charset="-122"/>
                <a:ea typeface="华文楷体" panose="02010600040101010101" pitchFamily="2" charset="-122"/>
                <a:cs typeface="+mn-cs"/>
              </a:rPr>
              <a:t>n</a:t>
            </a:r>
            <a:r>
              <a:rPr lang="en-US" altLang="zh-CN" kern="1200" dirty="0">
                <a:latin typeface="华文楷体" panose="02010600040101010101" pitchFamily="2" charset="-122"/>
                <a:ea typeface="华文楷体" panose="02010600040101010101" pitchFamily="2" charset="-122"/>
                <a:cs typeface="+mn-cs"/>
              </a:rPr>
              <a:t>=P</a:t>
            </a:r>
            <a:r>
              <a:rPr lang="en-US" altLang="zh-CN" kern="1200" baseline="-25000" dirty="0">
                <a:latin typeface="华文楷体" panose="02010600040101010101" pitchFamily="2" charset="-122"/>
                <a:ea typeface="华文楷体" panose="02010600040101010101" pitchFamily="2" charset="-122"/>
                <a:cs typeface="+mn-cs"/>
              </a:rPr>
              <a:t>n</a:t>
            </a:r>
            <a:r>
              <a:rPr lang="en-US" altLang="zh-CN" kern="1200" dirty="0">
                <a:latin typeface="华文楷体" panose="02010600040101010101" pitchFamily="2" charset="-122"/>
                <a:ea typeface="华文楷体" panose="02010600040101010101" pitchFamily="2" charset="-122"/>
                <a:cs typeface="+mn-cs"/>
              </a:rPr>
              <a:t>V</a:t>
            </a:r>
            <a:r>
              <a:rPr lang="en-US" altLang="zh-CN" kern="1200" baseline="-25000" dirty="0">
                <a:latin typeface="华文楷体" panose="02010600040101010101" pitchFamily="2" charset="-122"/>
                <a:ea typeface="华文楷体" panose="02010600040101010101" pitchFamily="2" charset="-122"/>
                <a:cs typeface="+mn-cs"/>
              </a:rPr>
              <a:t>2</a:t>
            </a:r>
            <a:endParaRPr lang="en-US" altLang="zh-CN" kern="1200" baseline="-25000" dirty="0">
              <a:latin typeface="华文楷体" panose="02010600040101010101" pitchFamily="2" charset="-122"/>
              <a:ea typeface="华文楷体" panose="02010600040101010101" pitchFamily="2" charset="-122"/>
              <a:cs typeface="+mn-cs"/>
            </a:endParaRPr>
          </a:p>
        </p:txBody>
      </p:sp>
      <p:pic>
        <p:nvPicPr>
          <p:cNvPr id="108546" name="图片 2"/>
          <p:cNvPicPr>
            <a:picLocks noChangeAspect="1"/>
          </p:cNvPicPr>
          <p:nvPr/>
        </p:nvPicPr>
        <p:blipFill>
          <a:blip r:embed="rId1"/>
          <a:stretch>
            <a:fillRect/>
          </a:stretch>
        </p:blipFill>
        <p:spPr>
          <a:xfrm>
            <a:off x="506413" y="2895600"/>
            <a:ext cx="8201025" cy="1914525"/>
          </a:xfrm>
          <a:prstGeom prst="rect">
            <a:avLst/>
          </a:prstGeom>
          <a:noFill/>
          <a:ln w="9525">
            <a:noFill/>
          </a:ln>
        </p:spPr>
      </p:pic>
      <p:pic>
        <p:nvPicPr>
          <p:cNvPr id="108547" name="图片 3"/>
          <p:cNvPicPr>
            <a:picLocks noChangeAspect="1"/>
          </p:cNvPicPr>
          <p:nvPr/>
        </p:nvPicPr>
        <p:blipFill>
          <a:blip r:embed="rId2"/>
          <a:stretch>
            <a:fillRect/>
          </a:stretch>
        </p:blipFill>
        <p:spPr>
          <a:xfrm>
            <a:off x="4505325" y="3673475"/>
            <a:ext cx="1371600" cy="552450"/>
          </a:xfrm>
          <a:prstGeom prst="rect">
            <a:avLst/>
          </a:prstGeom>
          <a:noFill/>
          <a:ln w="9525">
            <a:noFill/>
          </a:ln>
        </p:spPr>
      </p:pic>
      <p:pic>
        <p:nvPicPr>
          <p:cNvPr id="108548" name="图片 4"/>
          <p:cNvPicPr>
            <a:picLocks noChangeAspect="1"/>
          </p:cNvPicPr>
          <p:nvPr/>
        </p:nvPicPr>
        <p:blipFill>
          <a:blip r:embed="rId3"/>
          <a:stretch>
            <a:fillRect/>
          </a:stretch>
        </p:blipFill>
        <p:spPr>
          <a:xfrm>
            <a:off x="457200" y="4878388"/>
            <a:ext cx="8382000" cy="1754187"/>
          </a:xfrm>
          <a:prstGeom prst="rect">
            <a:avLst/>
          </a:prstGeom>
          <a:noFill/>
          <a:ln w="9525">
            <a:noFill/>
          </a:ln>
        </p:spPr>
      </p:pic>
      <p:pic>
        <p:nvPicPr>
          <p:cNvPr id="108549" name="图片 5"/>
          <p:cNvPicPr>
            <a:picLocks noChangeAspect="1"/>
          </p:cNvPicPr>
          <p:nvPr/>
        </p:nvPicPr>
        <p:blipFill>
          <a:blip r:embed="rId4"/>
          <a:stretch>
            <a:fillRect/>
          </a:stretch>
        </p:blipFill>
        <p:spPr>
          <a:xfrm>
            <a:off x="4505325" y="5665788"/>
            <a:ext cx="1590675" cy="533400"/>
          </a:xfrm>
          <a:prstGeom prst="rect">
            <a:avLst/>
          </a:prstGeom>
          <a:noFill/>
          <a:ln w="9525">
            <a:noFill/>
          </a:ln>
        </p:spPr>
      </p:pic>
    </p:spTree>
  </p:cSld>
  <p:clrMapOvr>
    <a:masterClrMapping/>
  </p:clrMapOvr>
  <p:transition>
    <p:rand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Rectangle 2"/>
          <p:cNvSpPr>
            <a:spLocks noGrp="1"/>
          </p:cNvSpPr>
          <p:nvPr>
            <p:ph type="title"/>
          </p:nvPr>
        </p:nvSpPr>
        <p:spPr>
          <a:xfrm>
            <a:off x="457200" y="274638"/>
            <a:ext cx="8229600" cy="863600"/>
          </a:xfrm>
        </p:spPr>
        <p:txBody>
          <a:bodyPr vert="horz" wrap="square" lIns="91440" tIns="45720" rIns="91440" bIns="45720" anchor="ctr" anchorCtr="0"/>
          <a:p>
            <a:r>
              <a:rPr lang="zh-CN" altLang="en-US" sz="2800" kern="1200" dirty="0">
                <a:latin typeface="Times New Roman" panose="02020603050405020304" pitchFamily="18" charset="0"/>
                <a:ea typeface="楷体" panose="02010609060101010101" pitchFamily="49" charset="-122"/>
                <a:cs typeface="+mj-cs"/>
              </a:rPr>
              <a:t>三次</a:t>
            </a:r>
            <a:r>
              <a:rPr lang="en-US" altLang="zh-CN" sz="2800" kern="1200" dirty="0">
                <a:latin typeface="楷体" panose="02010609060101010101" pitchFamily="49" charset="-122"/>
                <a:ea typeface="楷体" panose="02010609060101010101" pitchFamily="49" charset="-122"/>
                <a:cs typeface="+mj-cs"/>
              </a:rPr>
              <a:t>B</a:t>
            </a:r>
            <a:r>
              <a:rPr lang="zh-CN" altLang="en-US" sz="2800" kern="1200" dirty="0">
                <a:latin typeface="楷体" panose="02010609060101010101" pitchFamily="49" charset="-122"/>
                <a:ea typeface="楷体" panose="02010609060101010101" pitchFamily="49" charset="-122"/>
                <a:cs typeface="+mj-cs"/>
              </a:rPr>
              <a:t>样条曲线绘制代码</a:t>
            </a:r>
            <a:r>
              <a:rPr lang="en-US" altLang="zh-CN" sz="2800" kern="1200" dirty="0">
                <a:latin typeface="楷体" panose="02010609060101010101" pitchFamily="49" charset="-122"/>
                <a:ea typeface="楷体" panose="02010609060101010101" pitchFamily="49" charset="-122"/>
                <a:cs typeface="+mj-cs"/>
              </a:rPr>
              <a:t>—</a:t>
            </a:r>
            <a:r>
              <a:rPr lang="zh-CN" altLang="en-US" sz="2800" kern="1200" dirty="0">
                <a:latin typeface="楷体" panose="02010609060101010101" pitchFamily="49" charset="-122"/>
                <a:ea typeface="楷体" panose="02010609060101010101" pitchFamily="49" charset="-122"/>
                <a:cs typeface="+mj-cs"/>
              </a:rPr>
              <a:t>直接计算法</a:t>
            </a:r>
            <a:endParaRPr lang="zh-CN" altLang="en-US" sz="2800" kern="1200" dirty="0">
              <a:latin typeface="楷体" panose="02010609060101010101" pitchFamily="49" charset="-122"/>
              <a:ea typeface="楷体" panose="02010609060101010101" pitchFamily="49" charset="-122"/>
              <a:cs typeface="+mj-cs"/>
            </a:endParaRPr>
          </a:p>
        </p:txBody>
      </p:sp>
      <p:sp>
        <p:nvSpPr>
          <p:cNvPr id="109570" name="Rectangle 3"/>
          <p:cNvSpPr>
            <a:spLocks noGrp="1"/>
          </p:cNvSpPr>
          <p:nvPr>
            <p:ph idx="1"/>
          </p:nvPr>
        </p:nvSpPr>
        <p:spPr>
          <a:xfrm>
            <a:off x="165100" y="1143000"/>
            <a:ext cx="8877300" cy="4759325"/>
          </a:xfrm>
        </p:spPr>
        <p:txBody>
          <a:bodyPr vert="horz" wrap="square" lIns="91440" tIns="45720" rIns="91440" bIns="45720" anchor="t" anchorCtr="0"/>
          <a:p>
            <a:pPr>
              <a:lnSpc>
                <a:spcPct val="80000"/>
              </a:lnSpc>
              <a:buFont typeface="Arial" panose="020B0604020202020204" pitchFamily="34" charset="0"/>
              <a:buNone/>
            </a:pPr>
            <a:r>
              <a:rPr lang="en-US" altLang="zh-CN" sz="2000" kern="1200" dirty="0">
                <a:solidFill>
                  <a:srgbClr val="0000FF"/>
                </a:solidFill>
                <a:latin typeface="微软雅黑" panose="020B0503020204020204" charset="-122"/>
                <a:ea typeface="微软雅黑" panose="020B0503020204020204" charset="-122"/>
                <a:cs typeface="+mn-cs"/>
              </a:rPr>
              <a:t>void</a:t>
            </a:r>
            <a:r>
              <a:rPr lang="en-US" altLang="zh-CN" sz="2000" kern="1200" dirty="0">
                <a:latin typeface="微软雅黑" panose="020B0503020204020204" charset="-122"/>
                <a:ea typeface="微软雅黑" panose="020B0503020204020204" charset="-122"/>
                <a:cs typeface="+mn-cs"/>
              </a:rPr>
              <a:t> B_SpLine(Point p0，Point p1，Point p2，Point p3，</a:t>
            </a:r>
            <a:r>
              <a:rPr lang="en-US" altLang="zh-CN" sz="2000" kern="1200" dirty="0">
                <a:solidFill>
                  <a:srgbClr val="0000FF"/>
                </a:solidFill>
                <a:latin typeface="微软雅黑" panose="020B0503020204020204" charset="-122"/>
                <a:ea typeface="微软雅黑" panose="020B0503020204020204" charset="-122"/>
                <a:cs typeface="+mn-cs"/>
              </a:rPr>
              <a:t>int</a:t>
            </a:r>
            <a:r>
              <a:rPr lang="en-US" altLang="zh-CN" sz="2000" kern="1200" dirty="0">
                <a:latin typeface="微软雅黑" panose="020B0503020204020204" charset="-122"/>
                <a:ea typeface="微软雅黑" panose="020B0503020204020204" charset="-122"/>
                <a:cs typeface="+mn-cs"/>
              </a:rPr>
              <a:t> count){</a:t>
            </a:r>
            <a:endParaRPr lang="en-US" altLang="zh-CN" sz="2000" kern="1200" dirty="0">
              <a:latin typeface="微软雅黑" panose="020B0503020204020204" charset="-122"/>
              <a:ea typeface="微软雅黑" panose="020B0503020204020204" charset="-122"/>
              <a:cs typeface="+mn-cs"/>
            </a:endParaRPr>
          </a:p>
          <a:p>
            <a:pPr>
              <a:lnSpc>
                <a:spcPct val="80000"/>
              </a:lnSpc>
              <a:buFont typeface="Arial" panose="020B0604020202020204" pitchFamily="34" charset="0"/>
              <a:buNone/>
            </a:pPr>
            <a:r>
              <a:rPr lang="en-US" altLang="zh-CN" sz="2000" kern="1200" dirty="0">
                <a:latin typeface="微软雅黑" panose="020B0503020204020204" charset="-122"/>
                <a:ea typeface="微软雅黑" panose="020B0503020204020204" charset="-122"/>
                <a:cs typeface="+mn-cs"/>
              </a:rPr>
              <a:t>	</a:t>
            </a:r>
            <a:r>
              <a:rPr lang="en-US" altLang="zh-CN" sz="2000" kern="1200" dirty="0">
                <a:solidFill>
                  <a:srgbClr val="0000FF"/>
                </a:solidFill>
                <a:latin typeface="微软雅黑" panose="020B0503020204020204" charset="-122"/>
                <a:ea typeface="微软雅黑" panose="020B0503020204020204" charset="-122"/>
                <a:cs typeface="+mn-cs"/>
              </a:rPr>
              <a:t>double</a:t>
            </a:r>
            <a:r>
              <a:rPr lang="en-US" altLang="zh-CN" sz="2000" kern="1200" dirty="0">
                <a:latin typeface="微软雅黑" panose="020B0503020204020204" charset="-122"/>
                <a:ea typeface="微软雅黑" panose="020B0503020204020204" charset="-122"/>
                <a:cs typeface="+mn-cs"/>
              </a:rPr>
              <a:t> t = 0.0;</a:t>
            </a:r>
            <a:endParaRPr lang="en-US" altLang="zh-CN" sz="2000" kern="1200" dirty="0">
              <a:latin typeface="微软雅黑" panose="020B0503020204020204" charset="-122"/>
              <a:ea typeface="微软雅黑" panose="020B0503020204020204" charset="-122"/>
              <a:cs typeface="+mn-cs"/>
            </a:endParaRPr>
          </a:p>
          <a:p>
            <a:pPr>
              <a:lnSpc>
                <a:spcPct val="80000"/>
              </a:lnSpc>
              <a:buFont typeface="Arial" panose="020B0604020202020204" pitchFamily="34" charset="0"/>
              <a:buNone/>
            </a:pPr>
            <a:r>
              <a:rPr lang="en-US" altLang="zh-CN" sz="2000" kern="1200" dirty="0">
                <a:latin typeface="微软雅黑" panose="020B0503020204020204" charset="-122"/>
                <a:ea typeface="微软雅黑" panose="020B0503020204020204" charset="-122"/>
                <a:cs typeface="+mn-cs"/>
              </a:rPr>
              <a:t>	dt = 1.0 / count;</a:t>
            </a:r>
            <a:endParaRPr lang="en-US" altLang="zh-CN" sz="2000" kern="1200" dirty="0">
              <a:latin typeface="微软雅黑" panose="020B0503020204020204" charset="-122"/>
              <a:ea typeface="微软雅黑" panose="020B0503020204020204" charset="-122"/>
              <a:cs typeface="+mn-cs"/>
            </a:endParaRPr>
          </a:p>
          <a:p>
            <a:pPr>
              <a:lnSpc>
                <a:spcPct val="80000"/>
              </a:lnSpc>
              <a:buFont typeface="Arial" panose="020B0604020202020204" pitchFamily="34" charset="0"/>
              <a:buNone/>
            </a:pPr>
            <a:r>
              <a:rPr lang="en-US" altLang="zh-CN" sz="2000" kern="1200" dirty="0">
                <a:latin typeface="微软雅黑" panose="020B0503020204020204" charset="-122"/>
                <a:ea typeface="微软雅黑" panose="020B0503020204020204" charset="-122"/>
                <a:cs typeface="+mn-cs"/>
              </a:rPr>
              <a:t>	moveto(p1.x，p2.x); </a:t>
            </a:r>
            <a:r>
              <a:rPr lang="en-US" altLang="zh-CN" sz="2000" kern="1200" dirty="0">
                <a:solidFill>
                  <a:srgbClr val="009900"/>
                </a:solidFill>
                <a:latin typeface="微软雅黑" panose="020B0503020204020204" charset="-122"/>
                <a:ea typeface="微软雅黑" panose="020B0503020204020204" charset="-122"/>
                <a:cs typeface="+mn-cs"/>
              </a:rPr>
              <a:t>//</a:t>
            </a:r>
            <a:r>
              <a:rPr lang="zh-CN" altLang="en-US" sz="2000" kern="1200" dirty="0">
                <a:solidFill>
                  <a:srgbClr val="009900"/>
                </a:solidFill>
                <a:latin typeface="微软雅黑" panose="020B0503020204020204" charset="-122"/>
                <a:ea typeface="微软雅黑" panose="020B0503020204020204" charset="-122"/>
                <a:cs typeface="+mn-cs"/>
              </a:rPr>
              <a:t>设置起点</a:t>
            </a:r>
            <a:endParaRPr lang="zh-CN" altLang="en-US" sz="2000" kern="1200" dirty="0">
              <a:solidFill>
                <a:srgbClr val="009900"/>
              </a:solidFill>
              <a:latin typeface="微软雅黑" panose="020B0503020204020204" charset="-122"/>
              <a:ea typeface="微软雅黑" panose="020B0503020204020204" charset="-122"/>
              <a:cs typeface="+mn-cs"/>
            </a:endParaRPr>
          </a:p>
          <a:p>
            <a:pPr>
              <a:lnSpc>
                <a:spcPct val="80000"/>
              </a:lnSpc>
              <a:buFont typeface="Arial" panose="020B0604020202020204" pitchFamily="34" charset="0"/>
              <a:buNone/>
            </a:pPr>
            <a:r>
              <a:rPr lang="zh-CN" altLang="en-US" sz="2000" kern="1200" dirty="0">
                <a:latin typeface="微软雅黑" panose="020B0503020204020204" charset="-122"/>
                <a:ea typeface="微软雅黑" panose="020B0503020204020204" charset="-122"/>
                <a:cs typeface="+mn-cs"/>
              </a:rPr>
              <a:t>	</a:t>
            </a:r>
            <a:r>
              <a:rPr lang="en-US" altLang="zh-CN" sz="2000" kern="1200" dirty="0">
                <a:solidFill>
                  <a:srgbClr val="0000FF"/>
                </a:solidFill>
                <a:latin typeface="微软雅黑" panose="020B0503020204020204" charset="-122"/>
                <a:ea typeface="微软雅黑" panose="020B0503020204020204" charset="-122"/>
                <a:cs typeface="+mn-cs"/>
              </a:rPr>
              <a:t>for</a:t>
            </a:r>
            <a:r>
              <a:rPr lang="en-US" altLang="zh-CN" sz="2000" kern="1200" dirty="0">
                <a:latin typeface="微软雅黑" panose="020B0503020204020204" charset="-122"/>
                <a:ea typeface="微软雅黑" panose="020B0503020204020204" charset="-122"/>
                <a:cs typeface="+mn-cs"/>
              </a:rPr>
              <a:t>(</a:t>
            </a:r>
            <a:r>
              <a:rPr lang="en-US" altLang="zh-CN" sz="2000" kern="1200" dirty="0">
                <a:solidFill>
                  <a:srgbClr val="0000FF"/>
                </a:solidFill>
                <a:latin typeface="微软雅黑" panose="020B0503020204020204" charset="-122"/>
                <a:ea typeface="微软雅黑" panose="020B0503020204020204" charset="-122"/>
                <a:cs typeface="+mn-cs"/>
              </a:rPr>
              <a:t>int</a:t>
            </a:r>
            <a:r>
              <a:rPr lang="en-US" altLang="zh-CN" sz="2000" kern="1200" dirty="0">
                <a:latin typeface="微软雅黑" panose="020B0503020204020204" charset="-122"/>
                <a:ea typeface="微软雅黑" panose="020B0503020204020204" charset="-122"/>
                <a:cs typeface="+mn-cs"/>
              </a:rPr>
              <a:t> i=0; i&lt;count; i++){</a:t>
            </a:r>
            <a:endParaRPr lang="en-US" altLang="zh-CN" sz="2000" kern="1200" dirty="0">
              <a:latin typeface="微软雅黑" panose="020B0503020204020204" charset="-122"/>
              <a:ea typeface="微软雅黑" panose="020B0503020204020204" charset="-122"/>
              <a:cs typeface="+mn-cs"/>
            </a:endParaRPr>
          </a:p>
          <a:p>
            <a:pPr>
              <a:lnSpc>
                <a:spcPct val="80000"/>
              </a:lnSpc>
              <a:buFont typeface="Arial" panose="020B0604020202020204" pitchFamily="34" charset="0"/>
              <a:buNone/>
            </a:pPr>
            <a:r>
              <a:rPr lang="en-US" altLang="zh-CN" sz="2000" kern="1200" dirty="0">
                <a:latin typeface="微软雅黑" panose="020B0503020204020204" charset="-122"/>
                <a:ea typeface="微软雅黑" panose="020B0503020204020204" charset="-122"/>
                <a:cs typeface="+mn-cs"/>
              </a:rPr>
              <a:t>		t+=dt;</a:t>
            </a:r>
            <a:endParaRPr lang="en-US" altLang="zh-CN" sz="2000" kern="1200" dirty="0">
              <a:latin typeface="微软雅黑" panose="020B0503020204020204" charset="-122"/>
              <a:ea typeface="微软雅黑" panose="020B0503020204020204" charset="-122"/>
              <a:cs typeface="+mn-cs"/>
            </a:endParaRPr>
          </a:p>
          <a:p>
            <a:pPr>
              <a:lnSpc>
                <a:spcPct val="80000"/>
              </a:lnSpc>
              <a:buFont typeface="Arial" panose="020B0604020202020204" pitchFamily="34" charset="0"/>
              <a:buNone/>
            </a:pPr>
            <a:r>
              <a:rPr lang="en-US" altLang="zh-CN" sz="2000" kern="1200" dirty="0">
                <a:latin typeface="微软雅黑" panose="020B0503020204020204" charset="-122"/>
                <a:ea typeface="微软雅黑" panose="020B0503020204020204" charset="-122"/>
                <a:cs typeface="+mn-cs"/>
              </a:rPr>
              <a:t>		</a:t>
            </a:r>
            <a:r>
              <a:rPr lang="en-US" altLang="zh-CN" sz="2000" kern="1200" dirty="0">
                <a:solidFill>
                  <a:srgbClr val="0000FF"/>
                </a:solidFill>
                <a:latin typeface="微软雅黑" panose="020B0503020204020204" charset="-122"/>
                <a:ea typeface="微软雅黑" panose="020B0503020204020204" charset="-122"/>
                <a:cs typeface="+mn-cs"/>
              </a:rPr>
              <a:t>double</a:t>
            </a:r>
            <a:r>
              <a:rPr lang="en-US" altLang="zh-CN" sz="2000" kern="1200" dirty="0">
                <a:latin typeface="微软雅黑" panose="020B0503020204020204" charset="-122"/>
                <a:ea typeface="微软雅黑" panose="020B0503020204020204" charset="-122"/>
                <a:cs typeface="+mn-cs"/>
              </a:rPr>
              <a:t> F1，F2，F3，F4; </a:t>
            </a:r>
            <a:r>
              <a:rPr lang="en-US" altLang="zh-CN" sz="2000" kern="1200" dirty="0">
                <a:solidFill>
                  <a:srgbClr val="009900"/>
                </a:solidFill>
                <a:latin typeface="微软雅黑" panose="020B0503020204020204" charset="-122"/>
                <a:ea typeface="微软雅黑" panose="020B0503020204020204" charset="-122"/>
                <a:cs typeface="+mn-cs"/>
              </a:rPr>
              <a:t>//</a:t>
            </a:r>
            <a:r>
              <a:rPr lang="zh-CN" altLang="en-US" sz="2000" kern="1200" dirty="0">
                <a:solidFill>
                  <a:srgbClr val="009900"/>
                </a:solidFill>
                <a:latin typeface="微软雅黑" panose="020B0503020204020204" charset="-122"/>
                <a:ea typeface="微软雅黑" panose="020B0503020204020204" charset="-122"/>
                <a:cs typeface="+mn-cs"/>
              </a:rPr>
              <a:t>调和函数</a:t>
            </a:r>
            <a:endParaRPr lang="zh-CN" altLang="en-US" sz="2000" kern="1200" dirty="0">
              <a:solidFill>
                <a:srgbClr val="009900"/>
              </a:solidFill>
              <a:latin typeface="微软雅黑" panose="020B0503020204020204" charset="-122"/>
              <a:ea typeface="微软雅黑" panose="020B0503020204020204" charset="-122"/>
              <a:cs typeface="+mn-cs"/>
            </a:endParaRPr>
          </a:p>
          <a:p>
            <a:pPr>
              <a:lnSpc>
                <a:spcPct val="80000"/>
              </a:lnSpc>
              <a:buFont typeface="Arial" panose="020B0604020202020204" pitchFamily="34" charset="0"/>
              <a:buNone/>
            </a:pPr>
            <a:r>
              <a:rPr lang="zh-CN" altLang="en-US" sz="2000" kern="1200" dirty="0">
                <a:latin typeface="微软雅黑" panose="020B0503020204020204" charset="-122"/>
                <a:ea typeface="微软雅黑" panose="020B0503020204020204" charset="-122"/>
                <a:cs typeface="+mn-cs"/>
              </a:rPr>
              <a:t>		</a:t>
            </a:r>
            <a:r>
              <a:rPr lang="en-US" altLang="zh-CN" sz="2000" kern="1200" dirty="0">
                <a:solidFill>
                  <a:srgbClr val="0000FF"/>
                </a:solidFill>
                <a:latin typeface="微软雅黑" panose="020B0503020204020204" charset="-122"/>
                <a:ea typeface="微软雅黑" panose="020B0503020204020204" charset="-122"/>
                <a:cs typeface="+mn-cs"/>
              </a:rPr>
              <a:t>double</a:t>
            </a:r>
            <a:r>
              <a:rPr lang="en-US" altLang="zh-CN" sz="2000" kern="1200" dirty="0">
                <a:latin typeface="微软雅黑" panose="020B0503020204020204" charset="-122"/>
                <a:ea typeface="微软雅黑" panose="020B0503020204020204" charset="-122"/>
                <a:cs typeface="+mn-cs"/>
              </a:rPr>
              <a:t> u = 1.0 – t ;</a:t>
            </a:r>
            <a:endParaRPr lang="en-US" altLang="zh-CN" sz="2000" kern="1200" dirty="0">
              <a:latin typeface="微软雅黑" panose="020B0503020204020204" charset="-122"/>
              <a:ea typeface="微软雅黑" panose="020B0503020204020204" charset="-122"/>
              <a:cs typeface="+mn-cs"/>
            </a:endParaRPr>
          </a:p>
          <a:p>
            <a:pPr>
              <a:lnSpc>
                <a:spcPct val="80000"/>
              </a:lnSpc>
              <a:buFont typeface="Arial" panose="020B0604020202020204" pitchFamily="34" charset="0"/>
              <a:buNone/>
            </a:pPr>
            <a:r>
              <a:rPr lang="en-US" altLang="zh-CN" sz="2000" kern="1200" dirty="0">
                <a:latin typeface="微软雅黑" panose="020B0503020204020204" charset="-122"/>
                <a:ea typeface="微软雅黑" panose="020B0503020204020204" charset="-122"/>
                <a:cs typeface="+mn-cs"/>
              </a:rPr>
              <a:t>		F1 = - t * t * t + 3 * t * t – 3 * t + 1;  </a:t>
            </a:r>
            <a:endParaRPr lang="en-US" altLang="zh-CN" sz="2000" kern="1200" dirty="0">
              <a:latin typeface="微软雅黑" panose="020B0503020204020204" charset="-122"/>
              <a:ea typeface="微软雅黑" panose="020B0503020204020204" charset="-122"/>
              <a:cs typeface="+mn-cs"/>
            </a:endParaRPr>
          </a:p>
          <a:p>
            <a:pPr>
              <a:lnSpc>
                <a:spcPct val="80000"/>
              </a:lnSpc>
              <a:buFont typeface="Arial" panose="020B0604020202020204" pitchFamily="34" charset="0"/>
              <a:buNone/>
            </a:pPr>
            <a:r>
              <a:rPr lang="en-US" altLang="zh-CN" sz="2000" kern="1200" dirty="0">
                <a:latin typeface="微软雅黑" panose="020B0503020204020204" charset="-122"/>
                <a:ea typeface="微软雅黑" panose="020B0503020204020204" charset="-122"/>
                <a:cs typeface="+mn-cs"/>
              </a:rPr>
              <a:t>            F2 = 3 * t * t * t – 6 * t * t + 4;</a:t>
            </a:r>
            <a:endParaRPr lang="en-US" altLang="zh-CN" sz="2000" kern="1200" dirty="0">
              <a:latin typeface="微软雅黑" panose="020B0503020204020204" charset="-122"/>
              <a:ea typeface="微软雅黑" panose="020B0503020204020204" charset="-122"/>
              <a:cs typeface="+mn-cs"/>
            </a:endParaRPr>
          </a:p>
          <a:p>
            <a:pPr>
              <a:lnSpc>
                <a:spcPct val="80000"/>
              </a:lnSpc>
              <a:buFont typeface="Arial" panose="020B0604020202020204" pitchFamily="34" charset="0"/>
              <a:buNone/>
            </a:pPr>
            <a:r>
              <a:rPr lang="en-US" altLang="zh-CN" sz="2000" kern="1200" dirty="0">
                <a:latin typeface="微软雅黑" panose="020B0503020204020204" charset="-122"/>
                <a:ea typeface="微软雅黑" panose="020B0503020204020204" charset="-122"/>
                <a:cs typeface="+mn-cs"/>
              </a:rPr>
              <a:t>		F3 = -3 * t * t * t + 3 * t * t + 3 * t + 1;  F4 = t * t * t;</a:t>
            </a:r>
            <a:endParaRPr lang="en-US" altLang="zh-CN" sz="2000" kern="1200" dirty="0">
              <a:latin typeface="微软雅黑" panose="020B0503020204020204" charset="-122"/>
              <a:ea typeface="微软雅黑" panose="020B0503020204020204" charset="-122"/>
              <a:cs typeface="+mn-cs"/>
            </a:endParaRPr>
          </a:p>
          <a:p>
            <a:pPr>
              <a:lnSpc>
                <a:spcPct val="80000"/>
              </a:lnSpc>
              <a:buFont typeface="Arial" panose="020B0604020202020204" pitchFamily="34" charset="0"/>
              <a:buNone/>
            </a:pPr>
            <a:r>
              <a:rPr lang="en-US" altLang="zh-CN" sz="2000" kern="1200" dirty="0">
                <a:latin typeface="微软雅黑" panose="020B0503020204020204" charset="-122"/>
                <a:ea typeface="微软雅黑" panose="020B0503020204020204" charset="-122"/>
                <a:cs typeface="+mn-cs"/>
              </a:rPr>
              <a:t>		x = p0.x * F1 + p1.x * F2 + p2.x * F3 + p3.x * F4;</a:t>
            </a:r>
            <a:endParaRPr lang="en-US" altLang="zh-CN" sz="2000" kern="1200" dirty="0">
              <a:latin typeface="微软雅黑" panose="020B0503020204020204" charset="-122"/>
              <a:ea typeface="微软雅黑" panose="020B0503020204020204" charset="-122"/>
              <a:cs typeface="+mn-cs"/>
            </a:endParaRPr>
          </a:p>
          <a:p>
            <a:pPr>
              <a:lnSpc>
                <a:spcPct val="80000"/>
              </a:lnSpc>
              <a:buFont typeface="Arial" panose="020B0604020202020204" pitchFamily="34" charset="0"/>
              <a:buNone/>
            </a:pPr>
            <a:r>
              <a:rPr lang="en-US" altLang="zh-CN" sz="2000" kern="1200" dirty="0">
                <a:latin typeface="微软雅黑" panose="020B0503020204020204" charset="-122"/>
                <a:ea typeface="微软雅黑" panose="020B0503020204020204" charset="-122"/>
                <a:cs typeface="+mn-cs"/>
              </a:rPr>
              <a:t>		y = p0.y * F1 + p1.y * F2 + p2.y * F3 + p3.y * F4;</a:t>
            </a:r>
            <a:endParaRPr lang="en-US" altLang="zh-CN" sz="2000" kern="1200" dirty="0">
              <a:latin typeface="微软雅黑" panose="020B0503020204020204" charset="-122"/>
              <a:ea typeface="微软雅黑" panose="020B0503020204020204" charset="-122"/>
              <a:cs typeface="+mn-cs"/>
            </a:endParaRPr>
          </a:p>
          <a:p>
            <a:pPr>
              <a:lnSpc>
                <a:spcPct val="80000"/>
              </a:lnSpc>
              <a:buFont typeface="Arial" panose="020B0604020202020204" pitchFamily="34" charset="0"/>
              <a:buNone/>
            </a:pPr>
            <a:r>
              <a:rPr lang="en-US" altLang="zh-CN" sz="2000" kern="1200" dirty="0">
                <a:latin typeface="微软雅黑" panose="020B0503020204020204" charset="-122"/>
                <a:ea typeface="微软雅黑" panose="020B0503020204020204" charset="-122"/>
                <a:cs typeface="+mn-cs"/>
              </a:rPr>
              <a:t>		x/=6.0;</a:t>
            </a:r>
            <a:endParaRPr lang="en-US" altLang="zh-CN" sz="2000" kern="1200" dirty="0">
              <a:latin typeface="微软雅黑" panose="020B0503020204020204" charset="-122"/>
              <a:ea typeface="微软雅黑" panose="020B0503020204020204" charset="-122"/>
              <a:cs typeface="+mn-cs"/>
            </a:endParaRPr>
          </a:p>
          <a:p>
            <a:pPr>
              <a:lnSpc>
                <a:spcPct val="80000"/>
              </a:lnSpc>
              <a:buFont typeface="Arial" panose="020B0604020202020204" pitchFamily="34" charset="0"/>
              <a:buNone/>
            </a:pPr>
            <a:r>
              <a:rPr lang="en-US" altLang="zh-CN" sz="2000" kern="1200" dirty="0">
                <a:latin typeface="微软雅黑" panose="020B0503020204020204" charset="-122"/>
                <a:ea typeface="微软雅黑" panose="020B0503020204020204" charset="-122"/>
                <a:cs typeface="+mn-cs"/>
              </a:rPr>
              <a:t>		y/=6.0;</a:t>
            </a:r>
            <a:endParaRPr lang="en-US" altLang="zh-CN" sz="2000" kern="1200" dirty="0">
              <a:latin typeface="微软雅黑" panose="020B0503020204020204" charset="-122"/>
              <a:ea typeface="微软雅黑" panose="020B0503020204020204" charset="-122"/>
              <a:cs typeface="+mn-cs"/>
            </a:endParaRPr>
          </a:p>
          <a:p>
            <a:pPr>
              <a:lnSpc>
                <a:spcPct val="80000"/>
              </a:lnSpc>
              <a:buFont typeface="Arial" panose="020B0604020202020204" pitchFamily="34" charset="0"/>
              <a:buNone/>
            </a:pPr>
            <a:r>
              <a:rPr lang="en-US" altLang="zh-CN" sz="2000" kern="1200" dirty="0">
                <a:latin typeface="微软雅黑" panose="020B0503020204020204" charset="-122"/>
                <a:ea typeface="微软雅黑" panose="020B0503020204020204" charset="-122"/>
                <a:cs typeface="+mn-cs"/>
              </a:rPr>
              <a:t>		lineto(x，y);</a:t>
            </a:r>
            <a:endParaRPr lang="en-US" altLang="zh-CN" sz="2000" kern="1200" dirty="0">
              <a:latin typeface="微软雅黑" panose="020B0503020204020204" charset="-122"/>
              <a:ea typeface="微软雅黑" panose="020B0503020204020204" charset="-122"/>
              <a:cs typeface="+mn-cs"/>
            </a:endParaRPr>
          </a:p>
          <a:p>
            <a:pPr>
              <a:lnSpc>
                <a:spcPct val="80000"/>
              </a:lnSpc>
              <a:buFont typeface="Arial" panose="020B0604020202020204" pitchFamily="34" charset="0"/>
              <a:buNone/>
            </a:pPr>
            <a:r>
              <a:rPr lang="en-US" altLang="zh-CN" sz="2000" kern="1200" dirty="0">
                <a:latin typeface="微软雅黑" panose="020B0503020204020204" charset="-122"/>
                <a:ea typeface="微软雅黑" panose="020B0503020204020204" charset="-122"/>
                <a:cs typeface="+mn-cs"/>
              </a:rPr>
              <a:t>}}</a:t>
            </a:r>
            <a:endParaRPr lang="zh-CN" altLang="en-US" kern="1200" dirty="0">
              <a:latin typeface="微软雅黑" panose="020B0503020204020204" charset="-122"/>
              <a:ea typeface="微软雅黑" panose="020B0503020204020204" charset="-122"/>
              <a:cs typeface="+mn-cs"/>
            </a:endParaRPr>
          </a:p>
        </p:txBody>
      </p:sp>
      <p:pic>
        <p:nvPicPr>
          <p:cNvPr id="109571" name="Picture 5"/>
          <p:cNvPicPr>
            <a:picLocks noChangeAspect="1"/>
          </p:cNvPicPr>
          <p:nvPr/>
        </p:nvPicPr>
        <p:blipFill>
          <a:blip r:embed="rId1"/>
          <a:stretch>
            <a:fillRect/>
          </a:stretch>
        </p:blipFill>
        <p:spPr>
          <a:xfrm>
            <a:off x="6826250" y="1989138"/>
            <a:ext cx="2185988" cy="2024062"/>
          </a:xfrm>
          <a:prstGeom prst="rect">
            <a:avLst/>
          </a:prstGeom>
          <a:noFill/>
          <a:ln w="9525">
            <a:noFill/>
          </a:ln>
        </p:spPr>
      </p:pic>
    </p:spTree>
  </p:cSld>
  <p:clrMapOvr>
    <a:masterClrMapping/>
  </p:clrMapOvr>
  <p:transition>
    <p:rand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Rectangle 2"/>
          <p:cNvSpPr>
            <a:spLocks noGrp="1"/>
          </p:cNvSpPr>
          <p:nvPr>
            <p:ph type="title"/>
          </p:nvPr>
        </p:nvSpPr>
        <p:spPr/>
        <p:txBody>
          <a:bodyPr vert="horz" wrap="square" lIns="91440" tIns="45720" rIns="91440" bIns="45720" anchor="ctr" anchorCtr="0"/>
          <a:p>
            <a:r>
              <a:rPr lang="zh-CN" altLang="en-US" sz="2800" kern="1200" dirty="0">
                <a:latin typeface="Times New Roman" panose="02020603050405020304" pitchFamily="18" charset="0"/>
                <a:ea typeface="楷体" panose="02010609060101010101" pitchFamily="49" charset="-122"/>
                <a:cs typeface="+mj-cs"/>
              </a:rPr>
              <a:t>三次</a:t>
            </a:r>
            <a:r>
              <a:rPr lang="en-US" altLang="zh-CN" sz="2800" kern="1200" dirty="0">
                <a:latin typeface="Times New Roman" panose="02020603050405020304" pitchFamily="18" charset="0"/>
                <a:ea typeface="楷体" panose="02010609060101010101" pitchFamily="49" charset="-122"/>
                <a:cs typeface="+mj-cs"/>
              </a:rPr>
              <a:t>B</a:t>
            </a:r>
            <a:r>
              <a:rPr lang="zh-CN" altLang="en-US" sz="2800" kern="1200" dirty="0">
                <a:latin typeface="Times New Roman" panose="02020603050405020304" pitchFamily="18" charset="0"/>
                <a:ea typeface="楷体" panose="02010609060101010101" pitchFamily="49" charset="-122"/>
                <a:cs typeface="+mj-cs"/>
              </a:rPr>
              <a:t>样条曲线与</a:t>
            </a:r>
            <a:r>
              <a:rPr lang="en-US" altLang="zh-CN" sz="2800" kern="1200" dirty="0">
                <a:latin typeface="Times New Roman" panose="02020603050405020304" pitchFamily="18" charset="0"/>
                <a:ea typeface="楷体" panose="02010609060101010101" pitchFamily="49" charset="-122"/>
                <a:cs typeface="+mj-cs"/>
              </a:rPr>
              <a:t>Bezier</a:t>
            </a:r>
            <a:r>
              <a:rPr lang="zh-CN" altLang="en-US" sz="2800" kern="1200" dirty="0">
                <a:latin typeface="Times New Roman" panose="02020603050405020304" pitchFamily="18" charset="0"/>
                <a:ea typeface="楷体" panose="02010609060101010101" pitchFamily="49" charset="-122"/>
                <a:cs typeface="+mj-cs"/>
              </a:rPr>
              <a:t>曲线的转换</a:t>
            </a:r>
            <a:endParaRPr lang="zh-CN" altLang="en-US" sz="2800" kern="1200" dirty="0">
              <a:latin typeface="Times New Roman" panose="02020603050405020304" pitchFamily="18" charset="0"/>
              <a:ea typeface="楷体" panose="02010609060101010101" pitchFamily="49" charset="-122"/>
              <a:cs typeface="+mj-cs"/>
            </a:endParaRPr>
          </a:p>
        </p:txBody>
      </p:sp>
      <p:sp>
        <p:nvSpPr>
          <p:cNvPr id="110594" name="Rectangle 3"/>
          <p:cNvSpPr>
            <a:spLocks noGrp="1"/>
          </p:cNvSpPr>
          <p:nvPr>
            <p:ph idx="1"/>
          </p:nvPr>
        </p:nvSpPr>
        <p:spPr>
          <a:xfrm>
            <a:off x="457200" y="1296988"/>
            <a:ext cx="8229600" cy="4829175"/>
          </a:xfrm>
        </p:spPr>
        <p:txBody>
          <a:bodyPr vert="horz" wrap="square" lIns="91440" tIns="45720" rIns="91440" bIns="45720" anchor="t" anchorCtr="0"/>
          <a:p>
            <a:pPr>
              <a:lnSpc>
                <a:spcPct val="150000"/>
              </a:lnSpc>
            </a:pPr>
            <a:r>
              <a:rPr lang="en-US" altLang="zh-CN" sz="2600" kern="1200" dirty="0">
                <a:latin typeface="Times New Roman" panose="02020603050405020304" pitchFamily="18" charset="0"/>
                <a:ea typeface="楷体" panose="02010609060101010101" pitchFamily="49" charset="-122"/>
                <a:cs typeface="+mn-cs"/>
              </a:rPr>
              <a:t>Bezier</a:t>
            </a:r>
            <a:r>
              <a:rPr lang="zh-CN" altLang="en-US" sz="2600" kern="1200" dirty="0">
                <a:latin typeface="Times New Roman" panose="02020603050405020304" pitchFamily="18" charset="0"/>
                <a:ea typeface="楷体" panose="02010609060101010101" pitchFamily="49" charset="-122"/>
                <a:cs typeface="+mn-cs"/>
              </a:rPr>
              <a:t>曲线</a:t>
            </a:r>
            <a:endParaRPr lang="zh-CN" altLang="en-US" sz="2600" kern="1200" dirty="0">
              <a:latin typeface="Times New Roman" panose="02020603050405020304" pitchFamily="18" charset="0"/>
              <a:ea typeface="楷体" panose="02010609060101010101" pitchFamily="49" charset="-122"/>
              <a:cs typeface="+mn-cs"/>
            </a:endParaRPr>
          </a:p>
          <a:p>
            <a:pPr>
              <a:lnSpc>
                <a:spcPct val="150000"/>
              </a:lnSpc>
            </a:pPr>
            <a:endParaRPr lang="zh-CN" altLang="en-US" sz="2600" kern="1200" dirty="0">
              <a:latin typeface="Times New Roman" panose="02020603050405020304" pitchFamily="18" charset="0"/>
              <a:ea typeface="楷体" panose="02010609060101010101" pitchFamily="49" charset="-122"/>
              <a:cs typeface="+mn-cs"/>
            </a:endParaRPr>
          </a:p>
          <a:p>
            <a:pPr>
              <a:lnSpc>
                <a:spcPct val="150000"/>
              </a:lnSpc>
            </a:pPr>
            <a:endParaRPr lang="zh-CN" altLang="en-US" sz="2600" kern="1200" dirty="0">
              <a:latin typeface="Times New Roman" panose="02020603050405020304" pitchFamily="18" charset="0"/>
              <a:ea typeface="楷体" panose="02010609060101010101" pitchFamily="49" charset="-122"/>
              <a:cs typeface="+mn-cs"/>
            </a:endParaRPr>
          </a:p>
          <a:p>
            <a:pPr>
              <a:lnSpc>
                <a:spcPct val="150000"/>
              </a:lnSpc>
            </a:pPr>
            <a:r>
              <a:rPr lang="en-US" altLang="zh-CN" sz="2600" kern="1200" dirty="0">
                <a:latin typeface="Times New Roman" panose="02020603050405020304" pitchFamily="18" charset="0"/>
                <a:ea typeface="楷体" panose="02010609060101010101" pitchFamily="49" charset="-122"/>
                <a:cs typeface="+mn-cs"/>
              </a:rPr>
              <a:t>B</a:t>
            </a:r>
            <a:r>
              <a:rPr lang="zh-CN" altLang="en-US" sz="2600" kern="1200" dirty="0">
                <a:latin typeface="Times New Roman" panose="02020603050405020304" pitchFamily="18" charset="0"/>
                <a:ea typeface="楷体" panose="02010609060101010101" pitchFamily="49" charset="-122"/>
                <a:cs typeface="+mn-cs"/>
              </a:rPr>
              <a:t>样条曲线</a:t>
            </a:r>
            <a:endParaRPr lang="zh-CN" altLang="en-US" sz="2600" kern="1200" dirty="0">
              <a:latin typeface="Times New Roman" panose="02020603050405020304" pitchFamily="18" charset="0"/>
              <a:ea typeface="楷体" panose="02010609060101010101" pitchFamily="49" charset="-122"/>
              <a:cs typeface="+mn-cs"/>
            </a:endParaRPr>
          </a:p>
        </p:txBody>
      </p:sp>
      <p:graphicFrame>
        <p:nvGraphicFramePr>
          <p:cNvPr id="110595" name="Object 4"/>
          <p:cNvGraphicFramePr/>
          <p:nvPr/>
        </p:nvGraphicFramePr>
        <p:xfrm>
          <a:off x="1785938" y="1785938"/>
          <a:ext cx="4537075" cy="1482725"/>
        </p:xfrm>
        <a:graphic>
          <a:graphicData uri="http://schemas.openxmlformats.org/presentationml/2006/ole">
            <mc:AlternateContent xmlns:mc="http://schemas.openxmlformats.org/markup-compatibility/2006">
              <mc:Choice xmlns:v="urn:schemas-microsoft-com:vml" Requires="v">
                <p:oleObj spid="_x0000_s3188" name="" r:id="rId1" imgW="2882900" imgH="939800" progId="Equation.3">
                  <p:embed/>
                </p:oleObj>
              </mc:Choice>
              <mc:Fallback>
                <p:oleObj name="" r:id="rId1" imgW="2882900" imgH="939800" progId="Equation.3">
                  <p:embed/>
                  <p:pic>
                    <p:nvPicPr>
                      <p:cNvPr id="0" name="图片 3187"/>
                      <p:cNvPicPr/>
                      <p:nvPr/>
                    </p:nvPicPr>
                    <p:blipFill>
                      <a:blip r:embed="rId2"/>
                      <a:stretch>
                        <a:fillRect/>
                      </a:stretch>
                    </p:blipFill>
                    <p:spPr>
                      <a:xfrm>
                        <a:off x="1785938" y="1785938"/>
                        <a:ext cx="4537075" cy="1482725"/>
                      </a:xfrm>
                      <a:prstGeom prst="rect">
                        <a:avLst/>
                      </a:prstGeom>
                      <a:noFill/>
                      <a:ln w="38100">
                        <a:noFill/>
                        <a:miter/>
                      </a:ln>
                    </p:spPr>
                  </p:pic>
                </p:oleObj>
              </mc:Fallback>
            </mc:AlternateContent>
          </a:graphicData>
        </a:graphic>
      </p:graphicFrame>
      <p:graphicFrame>
        <p:nvGraphicFramePr>
          <p:cNvPr id="110596" name="Object 5"/>
          <p:cNvGraphicFramePr/>
          <p:nvPr/>
        </p:nvGraphicFramePr>
        <p:xfrm>
          <a:off x="6929438" y="2428875"/>
          <a:ext cx="1584325" cy="401638"/>
        </p:xfrm>
        <a:graphic>
          <a:graphicData uri="http://schemas.openxmlformats.org/presentationml/2006/ole">
            <mc:AlternateContent xmlns:mc="http://schemas.openxmlformats.org/markup-compatibility/2006">
              <mc:Choice xmlns:v="urn:schemas-microsoft-com:vml" Requires="v">
                <p:oleObj spid="_x0000_s3185" name="" r:id="rId3" imgW="786765" imgH="203200" progId="Equation.3">
                  <p:embed/>
                </p:oleObj>
              </mc:Choice>
              <mc:Fallback>
                <p:oleObj name="" r:id="rId3" imgW="786765" imgH="203200" progId="Equation.3">
                  <p:embed/>
                  <p:pic>
                    <p:nvPicPr>
                      <p:cNvPr id="0" name="图片 3184"/>
                      <p:cNvPicPr/>
                      <p:nvPr/>
                    </p:nvPicPr>
                    <p:blipFill>
                      <a:blip r:embed="rId4"/>
                      <a:stretch>
                        <a:fillRect/>
                      </a:stretch>
                    </p:blipFill>
                    <p:spPr>
                      <a:xfrm>
                        <a:off x="6929438" y="2428875"/>
                        <a:ext cx="1584325" cy="401638"/>
                      </a:xfrm>
                      <a:prstGeom prst="rect">
                        <a:avLst/>
                      </a:prstGeom>
                      <a:noFill/>
                      <a:ln w="38100">
                        <a:noFill/>
                        <a:miter/>
                      </a:ln>
                    </p:spPr>
                  </p:pic>
                </p:oleObj>
              </mc:Fallback>
            </mc:AlternateContent>
          </a:graphicData>
        </a:graphic>
      </p:graphicFrame>
      <p:graphicFrame>
        <p:nvGraphicFramePr>
          <p:cNvPr id="110597" name="Object 6"/>
          <p:cNvGraphicFramePr/>
          <p:nvPr/>
        </p:nvGraphicFramePr>
        <p:xfrm>
          <a:off x="1500188" y="3714750"/>
          <a:ext cx="5027612" cy="1550988"/>
        </p:xfrm>
        <a:graphic>
          <a:graphicData uri="http://schemas.openxmlformats.org/presentationml/2006/ole">
            <mc:AlternateContent xmlns:mc="http://schemas.openxmlformats.org/markup-compatibility/2006">
              <mc:Choice xmlns:v="urn:schemas-microsoft-com:vml" Requires="v">
                <p:oleObj spid="_x0000_s3186" name="" r:id="rId5" imgW="3060700" imgH="939800" progId="Equation.3">
                  <p:embed/>
                </p:oleObj>
              </mc:Choice>
              <mc:Fallback>
                <p:oleObj name="" r:id="rId5" imgW="3060700" imgH="939800" progId="Equation.3">
                  <p:embed/>
                  <p:pic>
                    <p:nvPicPr>
                      <p:cNvPr id="0" name="图片 3185"/>
                      <p:cNvPicPr/>
                      <p:nvPr/>
                    </p:nvPicPr>
                    <p:blipFill>
                      <a:blip r:embed="rId6"/>
                      <a:stretch>
                        <a:fillRect/>
                      </a:stretch>
                    </p:blipFill>
                    <p:spPr>
                      <a:xfrm>
                        <a:off x="1500188" y="3714750"/>
                        <a:ext cx="5027612" cy="1550988"/>
                      </a:xfrm>
                      <a:prstGeom prst="rect">
                        <a:avLst/>
                      </a:prstGeom>
                      <a:noFill/>
                      <a:ln w="38100">
                        <a:noFill/>
                        <a:miter/>
                      </a:ln>
                    </p:spPr>
                  </p:pic>
                </p:oleObj>
              </mc:Fallback>
            </mc:AlternateContent>
          </a:graphicData>
        </a:graphic>
      </p:graphicFrame>
      <p:graphicFrame>
        <p:nvGraphicFramePr>
          <p:cNvPr id="110598" name="Object 7"/>
          <p:cNvGraphicFramePr/>
          <p:nvPr/>
        </p:nvGraphicFramePr>
        <p:xfrm>
          <a:off x="7143750" y="4000500"/>
          <a:ext cx="1655763" cy="358775"/>
        </p:xfrm>
        <a:graphic>
          <a:graphicData uri="http://schemas.openxmlformats.org/presentationml/2006/ole">
            <mc:AlternateContent xmlns:mc="http://schemas.openxmlformats.org/markup-compatibility/2006">
              <mc:Choice xmlns:v="urn:schemas-microsoft-com:vml" Requires="v">
                <p:oleObj spid="_x0000_s3192" name="" r:id="rId7" imgW="926465" imgH="203200" progId="Equation.3">
                  <p:embed/>
                </p:oleObj>
              </mc:Choice>
              <mc:Fallback>
                <p:oleObj name="" r:id="rId7" imgW="926465" imgH="203200" progId="Equation.3">
                  <p:embed/>
                  <p:pic>
                    <p:nvPicPr>
                      <p:cNvPr id="0" name="图片 3191"/>
                      <p:cNvPicPr/>
                      <p:nvPr/>
                    </p:nvPicPr>
                    <p:blipFill>
                      <a:blip r:embed="rId8"/>
                      <a:stretch>
                        <a:fillRect/>
                      </a:stretch>
                    </p:blipFill>
                    <p:spPr>
                      <a:xfrm>
                        <a:off x="7143750" y="4000500"/>
                        <a:ext cx="1655763" cy="358775"/>
                      </a:xfrm>
                      <a:prstGeom prst="rect">
                        <a:avLst/>
                      </a:prstGeom>
                      <a:noFill/>
                      <a:ln w="38100">
                        <a:noFill/>
                        <a:miter/>
                      </a:ln>
                    </p:spPr>
                  </p:pic>
                </p:oleObj>
              </mc:Fallback>
            </mc:AlternateContent>
          </a:graphicData>
        </a:graphic>
      </p:graphicFrame>
      <p:graphicFrame>
        <p:nvGraphicFramePr>
          <p:cNvPr id="110599" name="Object 8"/>
          <p:cNvGraphicFramePr/>
          <p:nvPr/>
        </p:nvGraphicFramePr>
        <p:xfrm>
          <a:off x="722313" y="5257800"/>
          <a:ext cx="1944687" cy="1112838"/>
        </p:xfrm>
        <a:graphic>
          <a:graphicData uri="http://schemas.openxmlformats.org/presentationml/2006/ole">
            <mc:AlternateContent xmlns:mc="http://schemas.openxmlformats.org/markup-compatibility/2006">
              <mc:Choice xmlns:v="urn:schemas-microsoft-com:vml" Requires="v">
                <p:oleObj spid="_x0000_s3187" name="" r:id="rId9" imgW="1116965" imgH="635000" progId="Equation.3">
                  <p:embed/>
                </p:oleObj>
              </mc:Choice>
              <mc:Fallback>
                <p:oleObj name="" r:id="rId9" imgW="1116965" imgH="635000" progId="Equation.3">
                  <p:embed/>
                  <p:pic>
                    <p:nvPicPr>
                      <p:cNvPr id="0" name="图片 3186"/>
                      <p:cNvPicPr/>
                      <p:nvPr/>
                    </p:nvPicPr>
                    <p:blipFill>
                      <a:blip r:embed="rId10"/>
                      <a:stretch>
                        <a:fillRect/>
                      </a:stretch>
                    </p:blipFill>
                    <p:spPr>
                      <a:xfrm>
                        <a:off x="722313" y="5257800"/>
                        <a:ext cx="1944687" cy="1112838"/>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11617" name="Object 4"/>
          <p:cNvGraphicFramePr/>
          <p:nvPr/>
        </p:nvGraphicFramePr>
        <p:xfrm>
          <a:off x="1565275" y="2895600"/>
          <a:ext cx="2016125" cy="441325"/>
        </p:xfrm>
        <a:graphic>
          <a:graphicData uri="http://schemas.openxmlformats.org/presentationml/2006/ole">
            <mc:AlternateContent xmlns:mc="http://schemas.openxmlformats.org/markup-compatibility/2006">
              <mc:Choice xmlns:v="urn:schemas-microsoft-com:vml" Requires="v">
                <p:oleObj spid="_x0000_s3189" name="" r:id="rId1" imgW="914400" imgH="203200" progId="Equation.3">
                  <p:embed/>
                </p:oleObj>
              </mc:Choice>
              <mc:Fallback>
                <p:oleObj name="" r:id="rId1" imgW="914400" imgH="203200" progId="Equation.3">
                  <p:embed/>
                  <p:pic>
                    <p:nvPicPr>
                      <p:cNvPr id="0" name="图片 3188"/>
                      <p:cNvPicPr/>
                      <p:nvPr/>
                    </p:nvPicPr>
                    <p:blipFill>
                      <a:blip r:embed="rId2"/>
                      <a:stretch>
                        <a:fillRect/>
                      </a:stretch>
                    </p:blipFill>
                    <p:spPr>
                      <a:xfrm>
                        <a:off x="1565275" y="2895600"/>
                        <a:ext cx="2016125" cy="441325"/>
                      </a:xfrm>
                      <a:prstGeom prst="rect">
                        <a:avLst/>
                      </a:prstGeom>
                      <a:noFill/>
                      <a:ln w="38100">
                        <a:noFill/>
                        <a:miter/>
                      </a:ln>
                    </p:spPr>
                  </p:pic>
                </p:oleObj>
              </mc:Fallback>
            </mc:AlternateContent>
          </a:graphicData>
        </a:graphic>
      </p:graphicFrame>
      <p:graphicFrame>
        <p:nvGraphicFramePr>
          <p:cNvPr id="111618" name="Object 5"/>
          <p:cNvGraphicFramePr/>
          <p:nvPr/>
        </p:nvGraphicFramePr>
        <p:xfrm>
          <a:off x="4038600" y="2590800"/>
          <a:ext cx="2808288" cy="1503363"/>
        </p:xfrm>
        <a:graphic>
          <a:graphicData uri="http://schemas.openxmlformats.org/presentationml/2006/ole">
            <mc:AlternateContent xmlns:mc="http://schemas.openxmlformats.org/markup-compatibility/2006">
              <mc:Choice xmlns:v="urn:schemas-microsoft-com:vml" Requires="v">
                <p:oleObj spid="_x0000_s3190" name="" r:id="rId3" imgW="1765300" imgH="939800" progId="Equation.3">
                  <p:embed/>
                </p:oleObj>
              </mc:Choice>
              <mc:Fallback>
                <p:oleObj name="" r:id="rId3" imgW="1765300" imgH="939800" progId="Equation.3">
                  <p:embed/>
                  <p:pic>
                    <p:nvPicPr>
                      <p:cNvPr id="0" name="图片 3189"/>
                      <p:cNvPicPr/>
                      <p:nvPr/>
                    </p:nvPicPr>
                    <p:blipFill>
                      <a:blip r:embed="rId4"/>
                      <a:stretch>
                        <a:fillRect/>
                      </a:stretch>
                    </p:blipFill>
                    <p:spPr>
                      <a:xfrm>
                        <a:off x="4038600" y="2590800"/>
                        <a:ext cx="2808288" cy="1503363"/>
                      </a:xfrm>
                      <a:prstGeom prst="rect">
                        <a:avLst/>
                      </a:prstGeom>
                      <a:noFill/>
                      <a:ln w="38100">
                        <a:noFill/>
                        <a:miter/>
                      </a:ln>
                    </p:spPr>
                  </p:pic>
                </p:oleObj>
              </mc:Fallback>
            </mc:AlternateContent>
          </a:graphicData>
        </a:graphic>
      </p:graphicFrame>
      <p:graphicFrame>
        <p:nvGraphicFramePr>
          <p:cNvPr id="111619" name="Object 6"/>
          <p:cNvGraphicFramePr/>
          <p:nvPr/>
        </p:nvGraphicFramePr>
        <p:xfrm>
          <a:off x="1565275" y="4953000"/>
          <a:ext cx="2016125" cy="465138"/>
        </p:xfrm>
        <a:graphic>
          <a:graphicData uri="http://schemas.openxmlformats.org/presentationml/2006/ole">
            <mc:AlternateContent xmlns:mc="http://schemas.openxmlformats.org/markup-compatibility/2006">
              <mc:Choice xmlns:v="urn:schemas-microsoft-com:vml" Requires="v">
                <p:oleObj spid="_x0000_s3191" name="" r:id="rId5" imgW="990600" imgH="228600" progId="Equation.3">
                  <p:embed/>
                </p:oleObj>
              </mc:Choice>
              <mc:Fallback>
                <p:oleObj name="" r:id="rId5" imgW="990600" imgH="228600" progId="Equation.3">
                  <p:embed/>
                  <p:pic>
                    <p:nvPicPr>
                      <p:cNvPr id="0" name="图片 3190"/>
                      <p:cNvPicPr/>
                      <p:nvPr/>
                    </p:nvPicPr>
                    <p:blipFill>
                      <a:blip r:embed="rId6"/>
                      <a:stretch>
                        <a:fillRect/>
                      </a:stretch>
                    </p:blipFill>
                    <p:spPr>
                      <a:xfrm>
                        <a:off x="1565275" y="4953000"/>
                        <a:ext cx="2016125" cy="465138"/>
                      </a:xfrm>
                      <a:prstGeom prst="rect">
                        <a:avLst/>
                      </a:prstGeom>
                      <a:noFill/>
                      <a:ln w="38100">
                        <a:noFill/>
                        <a:miter/>
                      </a:ln>
                    </p:spPr>
                  </p:pic>
                </p:oleObj>
              </mc:Fallback>
            </mc:AlternateContent>
          </a:graphicData>
        </a:graphic>
      </p:graphicFrame>
      <p:graphicFrame>
        <p:nvGraphicFramePr>
          <p:cNvPr id="111620" name="Object 7"/>
          <p:cNvGraphicFramePr/>
          <p:nvPr/>
        </p:nvGraphicFramePr>
        <p:xfrm>
          <a:off x="4038600" y="4572000"/>
          <a:ext cx="2879725" cy="1447800"/>
        </p:xfrm>
        <a:graphic>
          <a:graphicData uri="http://schemas.openxmlformats.org/presentationml/2006/ole">
            <mc:AlternateContent xmlns:mc="http://schemas.openxmlformats.org/markup-compatibility/2006">
              <mc:Choice xmlns:v="urn:schemas-microsoft-com:vml" Requires="v">
                <p:oleObj spid="_x0000_s3193" name="" r:id="rId7" imgW="1879600" imgH="939800" progId="Equation.3">
                  <p:embed/>
                </p:oleObj>
              </mc:Choice>
              <mc:Fallback>
                <p:oleObj name="" r:id="rId7" imgW="1879600" imgH="939800" progId="Equation.3">
                  <p:embed/>
                  <p:pic>
                    <p:nvPicPr>
                      <p:cNvPr id="0" name="图片 3192"/>
                      <p:cNvPicPr/>
                      <p:nvPr/>
                    </p:nvPicPr>
                    <p:blipFill>
                      <a:blip r:embed="rId8"/>
                      <a:stretch>
                        <a:fillRect/>
                      </a:stretch>
                    </p:blipFill>
                    <p:spPr>
                      <a:xfrm>
                        <a:off x="4038600" y="4572000"/>
                        <a:ext cx="2879725" cy="1447800"/>
                      </a:xfrm>
                      <a:prstGeom prst="rect">
                        <a:avLst/>
                      </a:prstGeom>
                      <a:noFill/>
                      <a:ln w="38100">
                        <a:noFill/>
                        <a:miter/>
                      </a:ln>
                    </p:spPr>
                  </p:pic>
                </p:oleObj>
              </mc:Fallback>
            </mc:AlternateContent>
          </a:graphicData>
        </a:graphic>
      </p:graphicFrame>
      <p:sp>
        <p:nvSpPr>
          <p:cNvPr id="111621" name="Rectangle 2"/>
          <p:cNvSpPr>
            <a:spLocks noGrp="1"/>
          </p:cNvSpPr>
          <p:nvPr>
            <p:ph type="title"/>
          </p:nvPr>
        </p:nvSpPr>
        <p:spPr/>
        <p:txBody>
          <a:bodyPr vert="horz" wrap="square" lIns="91440" tIns="45720" rIns="91440" bIns="45720" anchor="ctr" anchorCtr="0"/>
          <a:p>
            <a:r>
              <a:rPr lang="zh-CN" altLang="en-US" sz="2800" kern="1200" dirty="0">
                <a:latin typeface="Times New Roman" panose="02020603050405020304" pitchFamily="18" charset="0"/>
                <a:ea typeface="楷体" panose="02010609060101010101" pitchFamily="49" charset="-122"/>
                <a:cs typeface="+mj-cs"/>
              </a:rPr>
              <a:t>三次</a:t>
            </a:r>
            <a:r>
              <a:rPr lang="en-US" altLang="zh-CN" sz="2800" kern="1200" dirty="0">
                <a:latin typeface="Times New Roman" panose="02020603050405020304" pitchFamily="18" charset="0"/>
                <a:ea typeface="楷体" panose="02010609060101010101" pitchFamily="49" charset="-122"/>
                <a:cs typeface="+mj-cs"/>
                <a:sym typeface="宋体" panose="02010600030101010101" pitchFamily="2" charset="-122"/>
              </a:rPr>
              <a:t>B</a:t>
            </a:r>
            <a:r>
              <a:rPr lang="zh-CN" altLang="en-US" sz="2800" kern="1200" dirty="0">
                <a:latin typeface="Times New Roman" panose="02020603050405020304" pitchFamily="18" charset="0"/>
                <a:ea typeface="楷体" panose="02010609060101010101" pitchFamily="49" charset="-122"/>
                <a:cs typeface="+mj-cs"/>
                <a:sym typeface="宋体" panose="02010600030101010101" pitchFamily="2" charset="-122"/>
              </a:rPr>
              <a:t>样条曲线与</a:t>
            </a:r>
            <a:r>
              <a:rPr lang="en-US" altLang="zh-CN" sz="2800" kern="1200" dirty="0">
                <a:latin typeface="Times New Roman" panose="02020603050405020304" pitchFamily="18" charset="0"/>
                <a:ea typeface="楷体" panose="02010609060101010101" pitchFamily="49" charset="-122"/>
                <a:cs typeface="+mj-cs"/>
                <a:sym typeface="宋体" panose="02010600030101010101" pitchFamily="2" charset="-122"/>
              </a:rPr>
              <a:t>Bezier</a:t>
            </a:r>
            <a:r>
              <a:rPr lang="zh-CN" altLang="en-US" sz="2800" kern="1200" dirty="0">
                <a:latin typeface="Times New Roman" panose="02020603050405020304" pitchFamily="18" charset="0"/>
                <a:ea typeface="楷体" panose="02010609060101010101" pitchFamily="49" charset="-122"/>
                <a:cs typeface="+mj-cs"/>
                <a:sym typeface="宋体" panose="02010600030101010101" pitchFamily="2" charset="-122"/>
              </a:rPr>
              <a:t>曲线的转换</a:t>
            </a:r>
            <a:endParaRPr lang="zh-CN" altLang="en-US" sz="2800" kern="1200" dirty="0">
              <a:latin typeface="Times New Roman" panose="02020603050405020304" pitchFamily="18" charset="0"/>
              <a:ea typeface="楷体" panose="02010609060101010101" pitchFamily="49" charset="-122"/>
              <a:cs typeface="+mj-cs"/>
              <a:sym typeface="宋体" panose="02010600030101010101" pitchFamily="2" charset="-122"/>
            </a:endParaRPr>
          </a:p>
        </p:txBody>
      </p:sp>
      <p:sp>
        <p:nvSpPr>
          <p:cNvPr id="111622" name="TextBox 1"/>
          <p:cNvSpPr txBox="1"/>
          <p:nvPr/>
        </p:nvSpPr>
        <p:spPr>
          <a:xfrm>
            <a:off x="3205163" y="2116138"/>
            <a:ext cx="3673475" cy="401637"/>
          </a:xfrm>
          <a:prstGeom prst="rect">
            <a:avLst/>
          </a:prstGeom>
          <a:noFill/>
          <a:ln w="9525">
            <a:noFill/>
          </a:ln>
        </p:spPr>
        <p:txBody>
          <a:bodyPr anchor="t" anchorCtr="0">
            <a:spAutoFit/>
          </a:bodyPr>
          <a:p>
            <a:pPr>
              <a:buFontTx/>
            </a:pPr>
            <a:r>
              <a:rPr lang="en-US" altLang="zh-CN" sz="2000" dirty="0">
                <a:solidFill>
                  <a:srgbClr val="0000FF"/>
                </a:solidFill>
                <a:latin typeface="华文楷体" panose="02010600040101010101" pitchFamily="2" charset="-122"/>
                <a:ea typeface="华文楷体" panose="02010600040101010101" pitchFamily="2" charset="-122"/>
              </a:rPr>
              <a:t>3</a:t>
            </a:r>
            <a:r>
              <a:rPr lang="zh-CN" altLang="en-US" sz="2000" dirty="0">
                <a:solidFill>
                  <a:srgbClr val="0000FF"/>
                </a:solidFill>
                <a:latin typeface="华文楷体" panose="02010600040101010101" pitchFamily="2" charset="-122"/>
                <a:ea typeface="华文楷体" panose="02010600040101010101" pitchFamily="2" charset="-122"/>
              </a:rPr>
              <a:t>次</a:t>
            </a:r>
            <a:r>
              <a:rPr lang="en-US" altLang="zh-CN" sz="2000" dirty="0">
                <a:solidFill>
                  <a:srgbClr val="0000FF"/>
                </a:solidFill>
                <a:latin typeface="华文楷体" panose="02010600040101010101" pitchFamily="2" charset="-122"/>
                <a:ea typeface="华文楷体" panose="02010600040101010101" pitchFamily="2" charset="-122"/>
              </a:rPr>
              <a:t>B</a:t>
            </a:r>
            <a:r>
              <a:rPr lang="zh-CN" altLang="en-US" sz="2000" dirty="0">
                <a:solidFill>
                  <a:srgbClr val="0000FF"/>
                </a:solidFill>
                <a:latin typeface="华文楷体" panose="02010600040101010101" pitchFamily="2" charset="-122"/>
                <a:ea typeface="华文楷体" panose="02010600040101010101" pitchFamily="2" charset="-122"/>
              </a:rPr>
              <a:t>样条曲线转</a:t>
            </a:r>
            <a:r>
              <a:rPr lang="en-US" altLang="zh-CN" sz="2000" dirty="0">
                <a:solidFill>
                  <a:srgbClr val="0000FF"/>
                </a:solidFill>
                <a:latin typeface="华文楷体" panose="02010600040101010101" pitchFamily="2" charset="-122"/>
                <a:ea typeface="华文楷体" panose="02010600040101010101" pitchFamily="2" charset="-122"/>
              </a:rPr>
              <a:t>3</a:t>
            </a:r>
            <a:r>
              <a:rPr lang="zh-CN" altLang="en-US" sz="2000" dirty="0">
                <a:solidFill>
                  <a:srgbClr val="0000FF"/>
                </a:solidFill>
                <a:latin typeface="华文楷体" panose="02010600040101010101" pitchFamily="2" charset="-122"/>
                <a:ea typeface="华文楷体" panose="02010600040101010101" pitchFamily="2" charset="-122"/>
              </a:rPr>
              <a:t>次</a:t>
            </a:r>
            <a:r>
              <a:rPr lang="en-US" altLang="zh-CN" sz="2000" dirty="0">
                <a:solidFill>
                  <a:srgbClr val="0000FF"/>
                </a:solidFill>
                <a:latin typeface="华文楷体" panose="02010600040101010101" pitchFamily="2" charset="-122"/>
                <a:ea typeface="华文楷体" panose="02010600040101010101" pitchFamily="2" charset="-122"/>
              </a:rPr>
              <a:t>Bezier</a:t>
            </a:r>
            <a:r>
              <a:rPr lang="zh-CN" altLang="en-US" sz="2000" dirty="0">
                <a:solidFill>
                  <a:srgbClr val="0000FF"/>
                </a:solidFill>
                <a:latin typeface="华文楷体" panose="02010600040101010101" pitchFamily="2" charset="-122"/>
                <a:ea typeface="华文楷体" panose="02010600040101010101" pitchFamily="2" charset="-122"/>
              </a:rPr>
              <a:t>曲线</a:t>
            </a:r>
            <a:endParaRPr lang="zh-CN" altLang="en-US" sz="2000" dirty="0">
              <a:solidFill>
                <a:srgbClr val="0000FF"/>
              </a:solidFill>
              <a:latin typeface="华文楷体" panose="02010600040101010101" pitchFamily="2" charset="-122"/>
              <a:ea typeface="华文楷体" panose="02010600040101010101" pitchFamily="2" charset="-122"/>
            </a:endParaRPr>
          </a:p>
        </p:txBody>
      </p:sp>
      <p:sp>
        <p:nvSpPr>
          <p:cNvPr id="111623" name="TextBox 7"/>
          <p:cNvSpPr txBox="1"/>
          <p:nvPr/>
        </p:nvSpPr>
        <p:spPr>
          <a:xfrm>
            <a:off x="3348038" y="4149725"/>
            <a:ext cx="4464050" cy="400050"/>
          </a:xfrm>
          <a:prstGeom prst="rect">
            <a:avLst/>
          </a:prstGeom>
          <a:noFill/>
          <a:ln w="9525">
            <a:noFill/>
          </a:ln>
        </p:spPr>
        <p:txBody>
          <a:bodyPr anchor="t" anchorCtr="0">
            <a:spAutoFit/>
          </a:bodyPr>
          <a:p>
            <a:pPr>
              <a:buFontTx/>
            </a:pPr>
            <a:r>
              <a:rPr lang="en-US" altLang="zh-CN" sz="2000" dirty="0">
                <a:solidFill>
                  <a:srgbClr val="0000FF"/>
                </a:solidFill>
                <a:latin typeface="华文楷体" panose="02010600040101010101" pitchFamily="2" charset="-122"/>
                <a:ea typeface="华文楷体" panose="02010600040101010101" pitchFamily="2" charset="-122"/>
              </a:rPr>
              <a:t>3</a:t>
            </a:r>
            <a:r>
              <a:rPr lang="zh-CN" altLang="en-US" sz="2000" dirty="0">
                <a:solidFill>
                  <a:srgbClr val="0000FF"/>
                </a:solidFill>
                <a:latin typeface="华文楷体" panose="02010600040101010101" pitchFamily="2" charset="-122"/>
                <a:ea typeface="华文楷体" panose="02010600040101010101" pitchFamily="2" charset="-122"/>
              </a:rPr>
              <a:t>次</a:t>
            </a:r>
            <a:r>
              <a:rPr lang="en-US" altLang="zh-CN" sz="2000" dirty="0">
                <a:solidFill>
                  <a:srgbClr val="0000FF"/>
                </a:solidFill>
                <a:latin typeface="华文楷体" panose="02010600040101010101" pitchFamily="2" charset="-122"/>
                <a:ea typeface="华文楷体" panose="02010600040101010101" pitchFamily="2" charset="-122"/>
              </a:rPr>
              <a:t>Bezier</a:t>
            </a:r>
            <a:r>
              <a:rPr lang="zh-CN" altLang="en-US" sz="2000" dirty="0">
                <a:solidFill>
                  <a:srgbClr val="0000FF"/>
                </a:solidFill>
                <a:latin typeface="华文楷体" panose="02010600040101010101" pitchFamily="2" charset="-122"/>
                <a:ea typeface="华文楷体" panose="02010600040101010101" pitchFamily="2" charset="-122"/>
              </a:rPr>
              <a:t>曲线转</a:t>
            </a:r>
            <a:r>
              <a:rPr lang="en-US" altLang="zh-CN" sz="2000" dirty="0">
                <a:solidFill>
                  <a:srgbClr val="0000FF"/>
                </a:solidFill>
                <a:latin typeface="华文楷体" panose="02010600040101010101" pitchFamily="2" charset="-122"/>
                <a:ea typeface="华文楷体" panose="02010600040101010101" pitchFamily="2" charset="-122"/>
              </a:rPr>
              <a:t>3</a:t>
            </a:r>
            <a:r>
              <a:rPr lang="zh-CN" altLang="en-US" sz="2000" dirty="0">
                <a:solidFill>
                  <a:srgbClr val="0000FF"/>
                </a:solidFill>
                <a:latin typeface="华文楷体" panose="02010600040101010101" pitchFamily="2" charset="-122"/>
                <a:ea typeface="华文楷体" panose="02010600040101010101" pitchFamily="2" charset="-122"/>
              </a:rPr>
              <a:t>次</a:t>
            </a:r>
            <a:r>
              <a:rPr lang="en-US" altLang="zh-CN" sz="2000" dirty="0">
                <a:solidFill>
                  <a:srgbClr val="0000FF"/>
                </a:solidFill>
                <a:latin typeface="华文楷体" panose="02010600040101010101" pitchFamily="2" charset="-122"/>
                <a:ea typeface="华文楷体" panose="02010600040101010101" pitchFamily="2" charset="-122"/>
              </a:rPr>
              <a:t>B</a:t>
            </a:r>
            <a:r>
              <a:rPr lang="zh-CN" altLang="en-US" sz="2000" dirty="0">
                <a:solidFill>
                  <a:srgbClr val="0000FF"/>
                </a:solidFill>
                <a:latin typeface="华文楷体" panose="02010600040101010101" pitchFamily="2" charset="-122"/>
                <a:ea typeface="华文楷体" panose="02010600040101010101" pitchFamily="2" charset="-122"/>
              </a:rPr>
              <a:t>样条曲线</a:t>
            </a:r>
            <a:endParaRPr lang="zh-CN" altLang="en-US" sz="2000" dirty="0">
              <a:solidFill>
                <a:srgbClr val="0000FF"/>
              </a:solidFill>
              <a:latin typeface="华文楷体" panose="02010600040101010101" pitchFamily="2" charset="-122"/>
              <a:ea typeface="华文楷体" panose="02010600040101010101" pitchFamily="2" charset="-122"/>
            </a:endParaRPr>
          </a:p>
        </p:txBody>
      </p:sp>
    </p:spTree>
  </p:cSld>
  <p:clrMapOvr>
    <a:masterClrMapping/>
  </p:clrMapOvr>
  <p:transition>
    <p:rand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Rectangle 3"/>
          <p:cNvSpPr>
            <a:spLocks noGrp="1"/>
          </p:cNvSpPr>
          <p:nvPr>
            <p:ph idx="1"/>
          </p:nvPr>
        </p:nvSpPr>
        <p:spPr>
          <a:xfrm>
            <a:off x="250825" y="1268413"/>
            <a:ext cx="8785225" cy="4654550"/>
          </a:xfrm>
        </p:spPr>
        <p:txBody>
          <a:bodyPr vert="horz" wrap="square" lIns="91440" tIns="45720" rIns="91440" bIns="45720" anchor="t" anchorCtr="0"/>
          <a:p>
            <a:r>
              <a:rPr lang="zh-CN" altLang="en-US" sz="2400" b="1" kern="1200" dirty="0">
                <a:latin typeface="Times New Roman" panose="02020603050405020304" pitchFamily="18" charset="0"/>
                <a:ea typeface="楷体" panose="02010609060101010101" pitchFamily="49" charset="-122"/>
                <a:cs typeface="+mn-cs"/>
              </a:rPr>
              <a:t>三次</a:t>
            </a:r>
            <a:r>
              <a:rPr lang="en-US" altLang="zh-CN" sz="2400" b="1" kern="1200" dirty="0">
                <a:latin typeface="Times New Roman" panose="02020603050405020304" pitchFamily="18" charset="0"/>
                <a:ea typeface="楷体" panose="02010609060101010101" pitchFamily="49" charset="-122"/>
                <a:cs typeface="+mn-cs"/>
              </a:rPr>
              <a:t>Hermite</a:t>
            </a:r>
            <a:r>
              <a:rPr lang="zh-CN" altLang="en-US" sz="2400" b="1" kern="1200" dirty="0">
                <a:latin typeface="Times New Roman" panose="02020603050405020304" pitchFamily="18" charset="0"/>
                <a:ea typeface="楷体" panose="02010609060101010101" pitchFamily="49" charset="-122"/>
                <a:cs typeface="+mn-cs"/>
              </a:rPr>
              <a:t>曲线的矩阵表示</a:t>
            </a:r>
            <a:endParaRPr lang="zh-CN" altLang="en-US" sz="2400" b="1" kern="1200" dirty="0">
              <a:latin typeface="Times New Roman" panose="02020603050405020304" pitchFamily="18" charset="0"/>
              <a:ea typeface="楷体" panose="02010609060101010101" pitchFamily="49" charset="-122"/>
              <a:cs typeface="+mn-cs"/>
            </a:endParaRPr>
          </a:p>
          <a:p>
            <a:pPr eaLnBrk="1" hangingPunct="1"/>
            <a:endParaRPr lang="zh-CN" altLang="en-US" kern="1200" dirty="0">
              <a:latin typeface="楷体" panose="02010609060101010101" pitchFamily="49" charset="-122"/>
              <a:ea typeface="楷体" panose="02010609060101010101" pitchFamily="49" charset="-122"/>
              <a:cs typeface="+mn-cs"/>
            </a:endParaRPr>
          </a:p>
          <a:p>
            <a:pPr eaLnBrk="1" hangingPunct="1"/>
            <a:endParaRPr lang="zh-CN" altLang="en-US" kern="1200" dirty="0">
              <a:latin typeface="楷体" panose="02010609060101010101" pitchFamily="49" charset="-122"/>
              <a:ea typeface="楷体" panose="02010609060101010101" pitchFamily="49" charset="-122"/>
              <a:cs typeface="+mn-cs"/>
            </a:endParaRPr>
          </a:p>
          <a:p>
            <a:pPr eaLnBrk="1" hangingPunct="1"/>
            <a:endParaRPr lang="en-US" altLang="zh-CN" kern="1200" dirty="0">
              <a:latin typeface="楷体" panose="02010609060101010101" pitchFamily="49" charset="-122"/>
              <a:ea typeface="楷体" panose="02010609060101010101" pitchFamily="49" charset="-122"/>
              <a:cs typeface="+mn-cs"/>
            </a:endParaRPr>
          </a:p>
          <a:p>
            <a:pPr eaLnBrk="1" hangingPunct="1"/>
            <a:endParaRPr lang="en-US" altLang="zh-CN" kern="1200" dirty="0">
              <a:latin typeface="楷体" panose="02010609060101010101" pitchFamily="49" charset="-122"/>
              <a:ea typeface="楷体" panose="02010609060101010101" pitchFamily="49" charset="-122"/>
              <a:cs typeface="+mn-cs"/>
            </a:endParaRPr>
          </a:p>
          <a:p>
            <a:pPr eaLnBrk="1" hangingPunct="1"/>
            <a:endParaRPr lang="zh-CN" altLang="en-US" kern="1200" dirty="0">
              <a:latin typeface="Times New Roman" panose="02020603050405020304" pitchFamily="18" charset="0"/>
              <a:ea typeface="楷体" panose="02010609060101010101" pitchFamily="49" charset="-122"/>
              <a:cs typeface="+mn-cs"/>
              <a:sym typeface="宋体" panose="02010600030101010101" pitchFamily="2" charset="-122"/>
            </a:endParaRPr>
          </a:p>
        </p:txBody>
      </p:sp>
      <p:graphicFrame>
        <p:nvGraphicFramePr>
          <p:cNvPr id="112642" name="Object 7"/>
          <p:cNvGraphicFramePr/>
          <p:nvPr/>
        </p:nvGraphicFramePr>
        <p:xfrm>
          <a:off x="622300" y="1844675"/>
          <a:ext cx="7897813" cy="411163"/>
        </p:xfrm>
        <a:graphic>
          <a:graphicData uri="http://schemas.openxmlformats.org/presentationml/2006/ole">
            <mc:AlternateContent xmlns:mc="http://schemas.openxmlformats.org/markup-compatibility/2006">
              <mc:Choice xmlns:v="urn:schemas-microsoft-com:vml" Requires="v">
                <p:oleObj spid="_x0000_s3194" name="" r:id="rId1" imgW="4064000" imgH="241300" progId="Equation.DSMT4">
                  <p:embed/>
                </p:oleObj>
              </mc:Choice>
              <mc:Fallback>
                <p:oleObj name="" r:id="rId1" imgW="4064000" imgH="241300" progId="Equation.DSMT4">
                  <p:embed/>
                  <p:pic>
                    <p:nvPicPr>
                      <p:cNvPr id="0" name="图片 3193"/>
                      <p:cNvPicPr/>
                      <p:nvPr/>
                    </p:nvPicPr>
                    <p:blipFill>
                      <a:blip r:embed="rId2"/>
                      <a:stretch>
                        <a:fillRect/>
                      </a:stretch>
                    </p:blipFill>
                    <p:spPr>
                      <a:xfrm>
                        <a:off x="622300" y="1844675"/>
                        <a:ext cx="7897813" cy="411163"/>
                      </a:xfrm>
                      <a:prstGeom prst="rect">
                        <a:avLst/>
                      </a:prstGeom>
                      <a:noFill/>
                      <a:ln w="38100">
                        <a:noFill/>
                        <a:miter/>
                      </a:ln>
                    </p:spPr>
                  </p:pic>
                </p:oleObj>
              </mc:Fallback>
            </mc:AlternateContent>
          </a:graphicData>
        </a:graphic>
      </p:graphicFrame>
      <p:pic>
        <p:nvPicPr>
          <p:cNvPr id="112643" name="Picture 8" descr="File:HermiteBasis.svg"/>
          <p:cNvPicPr>
            <a:picLocks noChangeAspect="1"/>
          </p:cNvPicPr>
          <p:nvPr/>
        </p:nvPicPr>
        <p:blipFill>
          <a:blip r:embed="rId3"/>
          <a:stretch>
            <a:fillRect/>
          </a:stretch>
        </p:blipFill>
        <p:spPr>
          <a:xfrm>
            <a:off x="4643438" y="4508500"/>
            <a:ext cx="2268537" cy="1814513"/>
          </a:xfrm>
          <a:prstGeom prst="rect">
            <a:avLst/>
          </a:prstGeom>
          <a:noFill/>
          <a:ln w="9525">
            <a:noFill/>
          </a:ln>
        </p:spPr>
      </p:pic>
      <p:graphicFrame>
        <p:nvGraphicFramePr>
          <p:cNvPr id="112644" name="对象 1"/>
          <p:cNvGraphicFramePr/>
          <p:nvPr/>
        </p:nvGraphicFramePr>
        <p:xfrm>
          <a:off x="2051050" y="4437063"/>
          <a:ext cx="2184400" cy="1658937"/>
        </p:xfrm>
        <a:graphic>
          <a:graphicData uri="http://schemas.openxmlformats.org/presentationml/2006/ole">
            <mc:AlternateContent xmlns:mc="http://schemas.openxmlformats.org/markup-compatibility/2006">
              <mc:Choice xmlns:v="urn:schemas-microsoft-com:vml" Requires="v">
                <p:oleObj spid="_x0000_s3196" name="" r:id="rId4" imgW="1244600" imgH="990600" progId="Equation.3">
                  <p:embed/>
                </p:oleObj>
              </mc:Choice>
              <mc:Fallback>
                <p:oleObj name="" r:id="rId4" imgW="1244600" imgH="990600" progId="Equation.3">
                  <p:embed/>
                  <p:pic>
                    <p:nvPicPr>
                      <p:cNvPr id="0" name="图片 3195"/>
                      <p:cNvPicPr/>
                      <p:nvPr/>
                    </p:nvPicPr>
                    <p:blipFill>
                      <a:blip r:embed="rId5"/>
                      <a:stretch>
                        <a:fillRect/>
                      </a:stretch>
                    </p:blipFill>
                    <p:spPr>
                      <a:xfrm>
                        <a:off x="2051050" y="4437063"/>
                        <a:ext cx="2184400" cy="1658937"/>
                      </a:xfrm>
                      <a:prstGeom prst="rect">
                        <a:avLst/>
                      </a:prstGeom>
                      <a:noFill/>
                      <a:ln w="38100">
                        <a:noFill/>
                        <a:miter/>
                      </a:ln>
                    </p:spPr>
                  </p:pic>
                </p:oleObj>
              </mc:Fallback>
            </mc:AlternateContent>
          </a:graphicData>
        </a:graphic>
      </p:graphicFrame>
      <p:graphicFrame>
        <p:nvGraphicFramePr>
          <p:cNvPr id="112645" name="对象 1"/>
          <p:cNvGraphicFramePr>
            <a:graphicFrameLocks noChangeAspect="1"/>
          </p:cNvGraphicFramePr>
          <p:nvPr/>
        </p:nvGraphicFramePr>
        <p:xfrm>
          <a:off x="1547813" y="2276475"/>
          <a:ext cx="5673725" cy="1662113"/>
        </p:xfrm>
        <a:graphic>
          <a:graphicData uri="http://schemas.openxmlformats.org/presentationml/2006/ole">
            <mc:AlternateContent xmlns:mc="http://schemas.openxmlformats.org/markup-compatibility/2006">
              <mc:Choice xmlns:v="urn:schemas-microsoft-com:vml" Requires="v">
                <p:oleObj spid="_x0000_s3195" name="" r:id="rId6" imgW="3009900" imgH="881380" progId="Equation.AxMath">
                  <p:embed/>
                </p:oleObj>
              </mc:Choice>
              <mc:Fallback>
                <p:oleObj name="" r:id="rId6" imgW="3009900" imgH="881380" progId="Equation.AxMath">
                  <p:embed/>
                  <p:pic>
                    <p:nvPicPr>
                      <p:cNvPr id="0" name="图片 3194"/>
                      <p:cNvPicPr/>
                      <p:nvPr/>
                    </p:nvPicPr>
                    <p:blipFill>
                      <a:blip r:embed="rId7"/>
                      <a:stretch>
                        <a:fillRect/>
                      </a:stretch>
                    </p:blipFill>
                    <p:spPr>
                      <a:xfrm>
                        <a:off x="1547813" y="2276475"/>
                        <a:ext cx="5673725" cy="1662113"/>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Rectangle 2"/>
          <p:cNvSpPr>
            <a:spLocks noGrp="1"/>
          </p:cNvSpPr>
          <p:nvPr>
            <p:ph type="title"/>
          </p:nvPr>
        </p:nvSpPr>
        <p:spPr/>
        <p:txBody>
          <a:bodyPr vert="horz" wrap="square" lIns="91440" tIns="45720" rIns="91440" bIns="45720" anchor="ctr" anchorCtr="0"/>
          <a:p>
            <a:r>
              <a:rPr lang="zh-CN" altLang="en-US" kern="1200" dirty="0">
                <a:latin typeface="华文楷体" panose="02010600040101010101" pitchFamily="2" charset="-122"/>
                <a:ea typeface="华文楷体" panose="02010600040101010101" pitchFamily="2" charset="-122"/>
                <a:cs typeface="+mj-cs"/>
              </a:rPr>
              <a:t>作业</a:t>
            </a:r>
            <a:endParaRPr lang="zh-CN" altLang="en-US" kern="1200" dirty="0">
              <a:latin typeface="华文楷体" panose="02010600040101010101" pitchFamily="2" charset="-122"/>
              <a:ea typeface="华文楷体" panose="02010600040101010101" pitchFamily="2" charset="-122"/>
              <a:cs typeface="+mj-cs"/>
            </a:endParaRPr>
          </a:p>
        </p:txBody>
      </p:sp>
      <p:sp>
        <p:nvSpPr>
          <p:cNvPr id="96259" name="Rectangle 3"/>
          <p:cNvSpPr>
            <a:spLocks noGrp="1" noChangeArrowheads="1"/>
          </p:cNvSpPr>
          <p:nvPr>
            <p:ph idx="1"/>
          </p:nvPr>
        </p:nvSpPr>
        <p:spPr>
          <a:xfrm>
            <a:off x="214313" y="1214438"/>
            <a:ext cx="8786813" cy="5210175"/>
          </a:xfrm>
        </p:spPr>
        <p:txBody>
          <a:bodyPr vert="horz" wrap="square" lIns="91440" tIns="45720" rIns="91440" bIns="45720" numCol="1" anchor="t" anchorCtr="0" compatLnSpc="1"/>
          <a:lstStyle/>
          <a:p>
            <a:pPr marL="396240" marR="0" lvl="1" indent="-285750" algn="l" defTabSz="914400" rtl="0" eaLnBrk="0" fontAlgn="base" latinLnBrk="0" hangingPunct="0">
              <a:lnSpc>
                <a:spcPct val="120000"/>
              </a:lnSpc>
              <a:spcBef>
                <a:spcPct val="20000"/>
              </a:spcBef>
              <a:spcAft>
                <a:spcPct val="0"/>
              </a:spcAft>
              <a:buClrTx/>
              <a:buSzTx/>
              <a:buFont typeface="Wingdings" panose="05000000000000000000" pitchFamily="2" charset="2"/>
              <a:buChar char="ð"/>
              <a:defRPr/>
            </a:pP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(Hermite</a:t>
            </a:r>
            <a:r>
              <a:rPr kumimoji="0" lang="zh-CN" altLang="en-US"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曲线</a:t>
            </a: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)1.</a:t>
            </a:r>
            <a:r>
              <a:rPr kumimoji="0" lang="zh-CN" altLang="en-US"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设</a:t>
            </a: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P</a:t>
            </a:r>
            <a:r>
              <a:rPr kumimoji="0" lang="en-US" altLang="zh-CN" sz="2400" b="1" i="0" u="none" strike="noStrike" kern="120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0</a:t>
            </a: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=(0,0,0)</a:t>
            </a:r>
            <a:r>
              <a:rPr kumimoji="0" lang="zh-CN" altLang="en-US"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a:t>
            </a: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P</a:t>
            </a:r>
            <a:r>
              <a:rPr kumimoji="0" lang="en-US" altLang="zh-CN" sz="2400" b="1" i="0" u="none" strike="noStrike" kern="120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1</a:t>
            </a: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=(0,1,0)</a:t>
            </a:r>
            <a:r>
              <a:rPr kumimoji="0" lang="zh-CN" altLang="en-US"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a:t>
            </a: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P</a:t>
            </a:r>
            <a:r>
              <a:rPr kumimoji="0" lang="en-US" altLang="zh-CN" sz="2400" b="1" i="0" u="none" strike="noStrike" kern="120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2</a:t>
            </a: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=(1,0,1)</a:t>
            </a:r>
            <a:r>
              <a:rPr kumimoji="0" lang="zh-CN" altLang="en-US"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a:t>
            </a: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P</a:t>
            </a:r>
            <a:r>
              <a:rPr kumimoji="0" lang="en-US" altLang="zh-CN" sz="2400" b="1" i="0" u="none" strike="noStrike" kern="120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3</a:t>
            </a: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=(1,0,0)</a:t>
            </a:r>
            <a:r>
              <a:rPr kumimoji="0" lang="zh-CN" altLang="en-US"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，试求一段三次参数多项式曲线，使曲线经过</a:t>
            </a: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P</a:t>
            </a:r>
            <a:r>
              <a:rPr kumimoji="0" lang="en-US" altLang="zh-CN" sz="2400" b="1" i="0" u="none" strike="noStrike" kern="120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1</a:t>
            </a:r>
            <a:r>
              <a:rPr kumimoji="0" lang="zh-CN" altLang="en-US"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a:t>
            </a: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P</a:t>
            </a:r>
            <a:r>
              <a:rPr kumimoji="0" lang="en-US" altLang="zh-CN" sz="2400" b="1" i="0" u="none" strike="noStrike" kern="120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2</a:t>
            </a:r>
            <a:r>
              <a:rPr kumimoji="0" lang="zh-CN" altLang="en-US"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点，与</a:t>
            </a: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P</a:t>
            </a:r>
            <a:r>
              <a:rPr kumimoji="0" lang="en-US" altLang="zh-CN" sz="2400" b="1" i="0" u="none" strike="noStrike" kern="120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0</a:t>
            </a: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P</a:t>
            </a:r>
            <a:r>
              <a:rPr kumimoji="0" lang="en-US" altLang="zh-CN" sz="2400" b="1" i="0" u="none" strike="noStrike" kern="120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1</a:t>
            </a:r>
            <a:r>
              <a:rPr kumimoji="0" lang="zh-CN" altLang="en-US"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和</a:t>
            </a: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P</a:t>
            </a:r>
            <a:r>
              <a:rPr kumimoji="0" lang="en-US" altLang="zh-CN" sz="2400" b="1" i="0" u="none" strike="noStrike" kern="120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2</a:t>
            </a:r>
            <a:r>
              <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P</a:t>
            </a:r>
            <a:r>
              <a:rPr kumimoji="0" lang="en-US" altLang="zh-CN" sz="2400" b="1" i="0" u="none" strike="noStrike" kern="120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3</a:t>
            </a:r>
            <a:r>
              <a:rPr kumimoji="0" lang="zh-CN" altLang="en-US"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相切。</a:t>
            </a:r>
            <a:endParaRPr kumimoji="0" lang="en-US" altLang="zh-CN"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396240" marR="0" lvl="1" indent="-285750" algn="l" defTabSz="914400" rtl="0" eaLnBrk="0" fontAlgn="base" latinLnBrk="0" hangingPunct="0">
              <a:lnSpc>
                <a:spcPct val="120000"/>
              </a:lnSpc>
              <a:spcBef>
                <a:spcPct val="20000"/>
              </a:spcBef>
              <a:spcAft>
                <a:spcPct val="0"/>
              </a:spcAft>
              <a:buClrTx/>
              <a:buSzTx/>
              <a:buFont typeface="Wingdings" panose="05000000000000000000" pitchFamily="2" charset="2"/>
              <a:buChar char="ð"/>
              <a:defRPr/>
            </a:pP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 </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(Bezier</a:t>
            </a: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曲线</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)2.  </a:t>
            </a: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已知</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Bezier</a:t>
            </a: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曲线上的四个点分别为</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Q</a:t>
            </a:r>
            <a:r>
              <a:rPr kumimoji="0" lang="en-US" altLang="zh-CN" sz="2400" b="1" i="0" u="none" strike="noStrike" kern="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0</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(150,0)</a:t>
            </a: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Q</a:t>
            </a:r>
            <a:r>
              <a:rPr kumimoji="0" lang="en-US" altLang="zh-CN" sz="2400" b="1" i="0" u="none" strike="noStrike" kern="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1</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(45,0)</a:t>
            </a: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Q</a:t>
            </a:r>
            <a:r>
              <a:rPr kumimoji="0" lang="en-US" altLang="zh-CN" sz="2400" b="1" i="0" u="none" strike="noStrike" kern="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2</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(0,45)</a:t>
            </a: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Q</a:t>
            </a:r>
            <a:r>
              <a:rPr kumimoji="0" lang="en-US" altLang="zh-CN" sz="2400" b="1" i="0" u="none" strike="noStrike" kern="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3</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(0,150)</a:t>
            </a: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，它们对应的参数分别为</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0</a:t>
            </a: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1/3</a:t>
            </a: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2/3</a:t>
            </a: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1</a:t>
            </a: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，反求三次</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Bezier</a:t>
            </a: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曲线的控制顶点</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P</a:t>
            </a:r>
            <a:r>
              <a:rPr kumimoji="0" lang="en-US" altLang="zh-CN" sz="2400" b="1" i="0" u="none" strike="noStrike" kern="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0</a:t>
            </a: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P</a:t>
            </a:r>
            <a:r>
              <a:rPr kumimoji="0" lang="en-US" altLang="zh-CN" sz="2400" b="1" i="0" u="none" strike="noStrike" kern="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1</a:t>
            </a: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P</a:t>
            </a:r>
            <a:r>
              <a:rPr kumimoji="0" lang="en-US" altLang="zh-CN" sz="2400" b="1" i="0" u="none" strike="noStrike" kern="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2</a:t>
            </a:r>
            <a:r>
              <a:rPr kumimoji="0" lang="zh-CN" altLang="en-US"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P</a:t>
            </a:r>
            <a:r>
              <a:rPr kumimoji="0" lang="en-US" altLang="zh-CN" sz="2400" b="1" i="0" u="none" strike="noStrike" kern="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3</a:t>
            </a:r>
            <a:r>
              <a:rPr kumimoji="0" lang="zh-CN" altLang="en-US" sz="2400" b="1" i="0" u="none" strike="noStrike" kern="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endParaRPr kumimoji="0" lang="en-US" altLang="zh-CN" sz="2400" b="1" i="0" u="none" strike="noStrike" kern="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endParaRPr>
          </a:p>
          <a:p>
            <a:pPr marL="396240" marR="0" lvl="1" indent="-285750" algn="l" defTabSz="914400" rtl="0" eaLnBrk="0" fontAlgn="base" latinLnBrk="0" hangingPunct="0">
              <a:lnSpc>
                <a:spcPct val="110000"/>
              </a:lnSpc>
              <a:spcBef>
                <a:spcPts val="0"/>
              </a:spcBef>
              <a:spcAft>
                <a:spcPct val="0"/>
              </a:spcAft>
              <a:buClrTx/>
              <a:buSzTx/>
              <a:buFont typeface="Wingdings" panose="05000000000000000000" pitchFamily="2" charset="2"/>
              <a:buChar char="ð"/>
              <a:defRPr/>
            </a:pPr>
            <a:r>
              <a:rPr kumimoji="0" lang="en-US" altLang="zh-CN" sz="24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3.  </a:t>
            </a:r>
            <a:r>
              <a:rPr kumimoji="0" lang="zh-CN"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假设有一段</a:t>
            </a:r>
            <a:r>
              <a:rPr kumimoji="0" lang="en-US"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Hermite</a:t>
            </a:r>
            <a:r>
              <a:rPr kumimoji="0" lang="zh-CN"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形式的三次曲线，且是由两个控制点</a:t>
            </a:r>
            <a:r>
              <a:rPr kumimoji="0" lang="en-US"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P</a:t>
            </a:r>
            <a:r>
              <a:rPr kumimoji="0" lang="en-US" altLang="zh-CN" sz="2400" b="1" i="0" u="none" strike="noStrike" kern="10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1</a:t>
            </a:r>
            <a:r>
              <a:rPr kumimoji="0" lang="zh-CN"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P</a:t>
            </a:r>
            <a:r>
              <a:rPr kumimoji="0" lang="en-US" altLang="zh-CN" sz="2400" b="1" i="0" u="none" strike="noStrike" kern="10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4</a:t>
            </a:r>
            <a:r>
              <a:rPr kumimoji="0" lang="zh-CN"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及两点处的导数值</a:t>
            </a:r>
            <a:r>
              <a:rPr kumimoji="0" lang="en-US"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P</a:t>
            </a:r>
            <a:r>
              <a:rPr kumimoji="0" lang="en-US" altLang="zh-CN" sz="2400" b="1" i="0" u="none" strike="noStrike" kern="10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1</a:t>
            </a:r>
            <a:r>
              <a:rPr kumimoji="0" lang="en-US"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zh-CN"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和</a:t>
            </a:r>
            <a:r>
              <a:rPr kumimoji="0" lang="en-US"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P</a:t>
            </a:r>
            <a:r>
              <a:rPr kumimoji="0" lang="en-US" altLang="zh-CN" sz="2400" b="1" i="0" u="none" strike="noStrike" kern="10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4</a:t>
            </a:r>
            <a:r>
              <a:rPr kumimoji="0" lang="en-US"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zh-CN"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确定的</a:t>
            </a:r>
            <a:r>
              <a:rPr kumimoji="0" lang="zh-CN" altLang="en-US"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endParaRPr kumimoji="0" lang="en-US"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endParaRPr>
          </a:p>
          <a:p>
            <a:pPr marL="575945" marR="0" lvl="2" indent="0" algn="just" defTabSz="914400" rtl="0" eaLnBrk="0" fontAlgn="base" latinLnBrk="0" hangingPunct="0">
              <a:lnSpc>
                <a:spcPct val="110000"/>
              </a:lnSpc>
              <a:spcBef>
                <a:spcPts val="0"/>
              </a:spcBef>
              <a:spcAft>
                <a:spcPts val="0"/>
              </a:spcAft>
              <a:buClr>
                <a:schemeClr val="accent1"/>
              </a:buClr>
              <a:buSzTx/>
              <a:buFont typeface="Wingdings" panose="05000000000000000000" pitchFamily="2" charset="2"/>
              <a:buNone/>
              <a:defRPr/>
            </a:pPr>
            <a:r>
              <a:rPr kumimoji="0" lang="zh-CN" altLang="en-US"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1</a:t>
            </a:r>
            <a:r>
              <a:rPr kumimoji="0" lang="zh-CN" altLang="en-US"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zh-CN"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求</a:t>
            </a:r>
            <a:r>
              <a:rPr kumimoji="0" lang="en-US"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4</a:t>
            </a:r>
            <a:r>
              <a:rPr kumimoji="0" lang="zh-CN"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个控制点</a:t>
            </a:r>
            <a:r>
              <a:rPr kumimoji="0" lang="en-US"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B</a:t>
            </a:r>
            <a:r>
              <a:rPr kumimoji="0" lang="en-US" altLang="zh-CN" sz="2400" b="1" i="0" u="none" strike="noStrike" kern="10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1</a:t>
            </a:r>
            <a:r>
              <a:rPr kumimoji="0" lang="zh-CN"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B</a:t>
            </a:r>
            <a:r>
              <a:rPr kumimoji="0" lang="en-US" altLang="zh-CN" sz="2400" b="1" i="0" u="none" strike="noStrike" kern="10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2</a:t>
            </a:r>
            <a:r>
              <a:rPr kumimoji="0" lang="zh-CN"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B</a:t>
            </a:r>
            <a:r>
              <a:rPr kumimoji="0" lang="en-US" altLang="zh-CN" sz="2400" b="1" i="0" u="none" strike="noStrike" kern="10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3</a:t>
            </a:r>
            <a:r>
              <a:rPr kumimoji="0" lang="zh-CN"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B</a:t>
            </a:r>
            <a:r>
              <a:rPr kumimoji="0" lang="en-US" altLang="zh-CN" sz="2400" b="1" i="0" u="none" strike="noStrike" kern="10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4</a:t>
            </a:r>
            <a:r>
              <a:rPr kumimoji="0" lang="zh-CN"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，使这四点确定的三次</a:t>
            </a:r>
            <a:r>
              <a:rPr kumimoji="0" lang="en-US"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Bezier</a:t>
            </a:r>
            <a:r>
              <a:rPr kumimoji="0" lang="zh-CN"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曲线，与原</a:t>
            </a:r>
            <a:r>
              <a:rPr kumimoji="0" lang="en-US"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Hermite</a:t>
            </a:r>
            <a:r>
              <a:rPr kumimoji="0" lang="zh-CN"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形式的三次曲线相同。</a:t>
            </a:r>
            <a:endParaRPr kumimoji="0" lang="en-US"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endParaRPr>
          </a:p>
          <a:p>
            <a:pPr marL="575945" marR="0" lvl="2" indent="0" algn="just" defTabSz="914400" rtl="0" eaLnBrk="0" fontAlgn="base" latinLnBrk="0" hangingPunct="0">
              <a:lnSpc>
                <a:spcPct val="110000"/>
              </a:lnSpc>
              <a:spcBef>
                <a:spcPts val="0"/>
              </a:spcBef>
              <a:spcAft>
                <a:spcPts val="0"/>
              </a:spcAft>
              <a:buClr>
                <a:schemeClr val="accent1"/>
              </a:buClr>
              <a:buSzTx/>
              <a:buFont typeface="Wingdings" panose="05000000000000000000" pitchFamily="2" charset="2"/>
              <a:buNone/>
              <a:defRPr/>
            </a:pPr>
            <a:r>
              <a:rPr kumimoji="0" lang="zh-CN" altLang="en-US"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2</a:t>
            </a:r>
            <a:r>
              <a:rPr kumimoji="0" lang="zh-CN" altLang="en-US"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zh-CN"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求</a:t>
            </a:r>
            <a:r>
              <a:rPr kumimoji="0" lang="en-US"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4</a:t>
            </a:r>
            <a:r>
              <a:rPr kumimoji="0" lang="zh-CN"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个控制点</a:t>
            </a:r>
            <a:r>
              <a:rPr kumimoji="0" lang="en-US"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V</a:t>
            </a:r>
            <a:r>
              <a:rPr kumimoji="0" lang="en-US" altLang="zh-CN" sz="2400" b="1" i="0" u="none" strike="noStrike" kern="10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1</a:t>
            </a:r>
            <a:r>
              <a:rPr kumimoji="0" lang="zh-CN"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V</a:t>
            </a:r>
            <a:r>
              <a:rPr kumimoji="0" lang="en-US" altLang="zh-CN" sz="2400" b="1" i="0" u="none" strike="noStrike" kern="10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2</a:t>
            </a:r>
            <a:r>
              <a:rPr kumimoji="0" lang="zh-CN"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V</a:t>
            </a:r>
            <a:r>
              <a:rPr kumimoji="0" lang="en-US" altLang="zh-CN" sz="2400" b="1" i="0" u="none" strike="noStrike" kern="10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3</a:t>
            </a:r>
            <a:r>
              <a:rPr kumimoji="0" lang="zh-CN"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V</a:t>
            </a:r>
            <a:r>
              <a:rPr kumimoji="0" lang="en-US" altLang="zh-CN" sz="2400" b="1" i="0" u="none" strike="noStrike" kern="100" cap="none" spc="0" normalizeH="0" baseline="-2500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4</a:t>
            </a:r>
            <a:r>
              <a:rPr kumimoji="0" lang="zh-CN"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，使这四点确定的三次</a:t>
            </a:r>
            <a:r>
              <a:rPr kumimoji="0" lang="zh-CN" altLang="en-US"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均匀</a:t>
            </a:r>
            <a:r>
              <a:rPr kumimoji="0" lang="en-US"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B</a:t>
            </a:r>
            <a:r>
              <a:rPr kumimoji="0" lang="zh-CN"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样条曲线，与原</a:t>
            </a:r>
            <a:r>
              <a:rPr kumimoji="0" lang="en-US"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Hermite</a:t>
            </a:r>
            <a:r>
              <a:rPr kumimoji="0" lang="zh-CN" altLang="zh-CN" sz="2400" b="1" i="0" u="none" strike="noStrike" kern="1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形式的三次曲线相同</a:t>
            </a:r>
            <a:r>
              <a:rPr kumimoji="0" lang="zh-CN" altLang="zh-CN" sz="2400" b="0" i="0" u="none" strike="noStrike" kern="100" cap="none" spc="0" normalizeH="0" baseline="0" noProof="0" smtClean="0">
                <a:ln>
                  <a:noFill/>
                </a:ln>
                <a:solidFill>
                  <a:srgbClr val="FF0000"/>
                </a:solidFill>
                <a:effectLst/>
                <a:uLnTx/>
                <a:uFillTx/>
                <a:latin typeface="华文楷体" panose="02010600040101010101" pitchFamily="2" charset="-122"/>
                <a:ea typeface="华文楷体" panose="02010600040101010101" pitchFamily="2" charset="-122"/>
                <a:cs typeface="+mn-ea"/>
              </a:rPr>
              <a:t>。</a:t>
            </a:r>
            <a:endParaRPr kumimoji="0" lang="en-US" altLang="zh-CN" sz="2400" b="1" i="0" u="none" strike="noStrike" kern="1200" cap="none" spc="0" normalizeH="0" baseline="0" noProof="0" smtClean="0">
              <a:ln>
                <a:noFill/>
              </a:ln>
              <a:solidFill>
                <a:srgbClr val="FF0000"/>
              </a:solidFill>
              <a:effectLst/>
              <a:uLnTx/>
              <a:uFillTx/>
              <a:latin typeface="华文楷体" panose="02010600040101010101" pitchFamily="2" charset="-122"/>
              <a:ea typeface="华文楷体" panose="02010600040101010101" pitchFamily="2" charset="-122"/>
              <a:cs typeface="+mn-cs"/>
            </a:endParaRPr>
          </a:p>
        </p:txBody>
      </p:sp>
      <p:cxnSp>
        <p:nvCxnSpPr>
          <p:cNvPr id="5" name="直接连接符 4"/>
          <p:cNvCxnSpPr/>
          <p:nvPr/>
        </p:nvCxnSpPr>
        <p:spPr>
          <a:xfrm>
            <a:off x="214313" y="4000500"/>
            <a:ext cx="8501063"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14313" y="2643188"/>
            <a:ext cx="8501063" cy="0"/>
          </a:xfrm>
          <a:prstGeom prst="line">
            <a:avLst/>
          </a:prstGeom>
          <a:ln w="22225"/>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Rectangle 2"/>
          <p:cNvSpPr>
            <a:spLocks noGrp="1"/>
          </p:cNvSpPr>
          <p:nvPr>
            <p:ph type="title"/>
          </p:nvPr>
        </p:nvSpPr>
        <p:spPr/>
        <p:txBody>
          <a:bodyPr vert="horz" wrap="square" lIns="91440" tIns="45720" rIns="91440" bIns="45720" anchor="ctr" anchorCtr="0"/>
          <a:p>
            <a:r>
              <a:rPr lang="zh-CN" altLang="en-US" kern="1200" dirty="0">
                <a:latin typeface="华文楷体" panose="02010600040101010101" pitchFamily="2" charset="-122"/>
                <a:ea typeface="华文楷体" panose="02010600040101010101" pitchFamily="2" charset="-122"/>
                <a:cs typeface="+mj-cs"/>
              </a:rPr>
              <a:t>作业</a:t>
            </a:r>
            <a:endParaRPr lang="zh-CN" altLang="en-US" kern="1200" dirty="0">
              <a:latin typeface="华文楷体" panose="02010600040101010101" pitchFamily="2" charset="-122"/>
              <a:ea typeface="华文楷体" panose="02010600040101010101" pitchFamily="2" charset="-122"/>
              <a:cs typeface="+mj-cs"/>
            </a:endParaRPr>
          </a:p>
        </p:txBody>
      </p:sp>
      <p:sp>
        <p:nvSpPr>
          <p:cNvPr id="114690" name="Rectangle 3"/>
          <p:cNvSpPr>
            <a:spLocks noGrp="1"/>
          </p:cNvSpPr>
          <p:nvPr>
            <p:ph idx="1"/>
          </p:nvPr>
        </p:nvSpPr>
        <p:spPr>
          <a:xfrm>
            <a:off x="285750" y="1428750"/>
            <a:ext cx="8643938" cy="4995863"/>
          </a:xfrm>
        </p:spPr>
        <p:txBody>
          <a:bodyPr vert="horz" wrap="square" lIns="91440" tIns="45720" rIns="91440" bIns="45720" anchor="t" anchorCtr="0"/>
          <a:p>
            <a:pPr>
              <a:lnSpc>
                <a:spcPct val="110000"/>
              </a:lnSpc>
              <a:buClr>
                <a:schemeClr val="accent1"/>
              </a:buClr>
              <a:buFont typeface="Wingdings" panose="05000000000000000000" pitchFamily="2" charset="2"/>
              <a:buChar char="l"/>
            </a:pPr>
            <a:r>
              <a:rPr lang="en-US" altLang="zh-CN" sz="2400" b="1" kern="1200" dirty="0">
                <a:latin typeface="华文楷体" panose="02010600040101010101" pitchFamily="2" charset="-122"/>
                <a:ea typeface="华文楷体" panose="02010600040101010101" pitchFamily="2" charset="-122"/>
                <a:cs typeface="+mn-cs"/>
              </a:rPr>
              <a:t>(Bezier</a:t>
            </a:r>
            <a:r>
              <a:rPr lang="zh-CN" altLang="en-US" sz="2400" b="1" kern="1200" dirty="0">
                <a:latin typeface="华文楷体" panose="02010600040101010101" pitchFamily="2" charset="-122"/>
                <a:ea typeface="华文楷体" panose="02010600040101010101" pitchFamily="2" charset="-122"/>
                <a:cs typeface="+mn-cs"/>
              </a:rPr>
              <a:t>曲线</a:t>
            </a:r>
            <a:r>
              <a:rPr lang="en-US" altLang="zh-CN" sz="2400" b="1" kern="1200" dirty="0">
                <a:latin typeface="华文楷体" panose="02010600040101010101" pitchFamily="2" charset="-122"/>
                <a:ea typeface="华文楷体" panose="02010600040101010101" pitchFamily="2" charset="-122"/>
                <a:cs typeface="+mn-cs"/>
              </a:rPr>
              <a:t>)4. </a:t>
            </a:r>
            <a:r>
              <a:rPr lang="zh-CN" altLang="en-US" sz="2400" b="1" kern="1200" dirty="0">
                <a:latin typeface="华文楷体" panose="02010600040101010101" pitchFamily="2" charset="-122"/>
                <a:ea typeface="华文楷体" panose="02010600040101010101" pitchFamily="2" charset="-122"/>
                <a:cs typeface="+mn-cs"/>
              </a:rPr>
              <a:t>已知</a:t>
            </a:r>
            <a:r>
              <a:rPr lang="en-US" altLang="zh-CN" sz="2400" b="1" kern="1200" dirty="0">
                <a:latin typeface="华文楷体" panose="02010600040101010101" pitchFamily="2" charset="-122"/>
                <a:ea typeface="华文楷体" panose="02010600040101010101" pitchFamily="2" charset="-122"/>
                <a:cs typeface="+mn-cs"/>
              </a:rPr>
              <a:t>Bezier</a:t>
            </a:r>
            <a:r>
              <a:rPr lang="zh-CN" altLang="en-US" sz="2400" b="1" kern="1200" dirty="0">
                <a:latin typeface="华文楷体" panose="02010600040101010101" pitchFamily="2" charset="-122"/>
                <a:ea typeface="华文楷体" panose="02010600040101010101" pitchFamily="2" charset="-122"/>
                <a:cs typeface="+mn-cs"/>
              </a:rPr>
              <a:t>曲线的控制点为</a:t>
            </a:r>
            <a:r>
              <a:rPr lang="en-US" altLang="zh-CN" sz="2400" b="1" kern="1200" dirty="0">
                <a:latin typeface="华文楷体" panose="02010600040101010101" pitchFamily="2" charset="-122"/>
                <a:ea typeface="华文楷体" panose="02010600040101010101" pitchFamily="2" charset="-122"/>
                <a:cs typeface="+mn-cs"/>
              </a:rPr>
              <a:t>(30,0)</a:t>
            </a:r>
            <a:r>
              <a:rPr lang="zh-CN" altLang="en-US" sz="2400" b="1" kern="1200" dirty="0">
                <a:latin typeface="华文楷体" panose="02010600040101010101" pitchFamily="2" charset="-122"/>
                <a:ea typeface="华文楷体" panose="02010600040101010101" pitchFamily="2" charset="-122"/>
                <a:cs typeface="+mn-cs"/>
              </a:rPr>
              <a:t>，</a:t>
            </a:r>
            <a:r>
              <a:rPr lang="en-US" altLang="zh-CN" sz="2400" b="1" kern="1200" dirty="0">
                <a:latin typeface="华文楷体" panose="02010600040101010101" pitchFamily="2" charset="-122"/>
                <a:ea typeface="华文楷体" panose="02010600040101010101" pitchFamily="2" charset="-122"/>
                <a:cs typeface="+mn-cs"/>
              </a:rPr>
              <a:t>(60,10)</a:t>
            </a:r>
            <a:r>
              <a:rPr lang="zh-CN" altLang="en-US" sz="2400" b="1" kern="1200" dirty="0">
                <a:latin typeface="华文楷体" panose="02010600040101010101" pitchFamily="2" charset="-122"/>
                <a:ea typeface="华文楷体" panose="02010600040101010101" pitchFamily="2" charset="-122"/>
                <a:cs typeface="+mn-cs"/>
              </a:rPr>
              <a:t>，</a:t>
            </a:r>
            <a:r>
              <a:rPr lang="en-US" altLang="zh-CN" sz="2400" b="1" kern="1200" dirty="0">
                <a:latin typeface="华文楷体" panose="02010600040101010101" pitchFamily="2" charset="-122"/>
                <a:ea typeface="华文楷体" panose="02010600040101010101" pitchFamily="2" charset="-122"/>
                <a:cs typeface="+mn-cs"/>
              </a:rPr>
              <a:t>(80,30)</a:t>
            </a:r>
            <a:r>
              <a:rPr lang="zh-CN" altLang="en-US" sz="2400" b="1" kern="1200" dirty="0">
                <a:latin typeface="华文楷体" panose="02010600040101010101" pitchFamily="2" charset="-122"/>
                <a:ea typeface="华文楷体" panose="02010600040101010101" pitchFamily="2" charset="-122"/>
                <a:cs typeface="+mn-cs"/>
              </a:rPr>
              <a:t>，</a:t>
            </a:r>
            <a:r>
              <a:rPr lang="en-US" altLang="zh-CN" sz="2400" b="1" kern="1200" dirty="0">
                <a:latin typeface="华文楷体" panose="02010600040101010101" pitchFamily="2" charset="-122"/>
                <a:ea typeface="华文楷体" panose="02010600040101010101" pitchFamily="2" charset="-122"/>
                <a:cs typeface="+mn-cs"/>
              </a:rPr>
              <a:t>(90,60)</a:t>
            </a:r>
            <a:r>
              <a:rPr lang="zh-CN" altLang="en-US" sz="2400" b="1" kern="1200" dirty="0">
                <a:latin typeface="华文楷体" panose="02010600040101010101" pitchFamily="2" charset="-122"/>
                <a:ea typeface="华文楷体" panose="02010600040101010101" pitchFamily="2" charset="-122"/>
                <a:cs typeface="+mn-cs"/>
              </a:rPr>
              <a:t>，</a:t>
            </a:r>
            <a:r>
              <a:rPr lang="en-US" altLang="zh-CN" sz="2400" b="1" kern="1200" dirty="0">
                <a:latin typeface="华文楷体" panose="02010600040101010101" pitchFamily="2" charset="-122"/>
                <a:ea typeface="华文楷体" panose="02010600040101010101" pitchFamily="2" charset="-122"/>
                <a:cs typeface="+mn-cs"/>
              </a:rPr>
              <a:t>(90,90)</a:t>
            </a:r>
            <a:r>
              <a:rPr lang="zh-CN" altLang="en-US" sz="2400" b="1" kern="1200" dirty="0">
                <a:latin typeface="华文楷体" panose="02010600040101010101" pitchFamily="2" charset="-122"/>
                <a:ea typeface="华文楷体" panose="02010600040101010101" pitchFamily="2" charset="-122"/>
                <a:cs typeface="+mn-cs"/>
              </a:rPr>
              <a:t>，试用几何作图法绘制出该曲线的大致轮廓</a:t>
            </a:r>
            <a:r>
              <a:rPr lang="en-US" altLang="zh-CN" sz="2400" b="1" kern="1200" dirty="0">
                <a:latin typeface="华文楷体" panose="02010600040101010101" pitchFamily="2" charset="-122"/>
                <a:ea typeface="华文楷体" panose="02010600040101010101" pitchFamily="2" charset="-122"/>
                <a:cs typeface="+mn-cs"/>
              </a:rPr>
              <a:t>(</a:t>
            </a:r>
            <a:r>
              <a:rPr lang="zh-CN" altLang="en-US" sz="2400" b="1" kern="1200" dirty="0">
                <a:latin typeface="华文楷体" panose="02010600040101010101" pitchFamily="2" charset="-122"/>
                <a:ea typeface="华文楷体" panose="02010600040101010101" pitchFamily="2" charset="-122"/>
                <a:cs typeface="+mn-cs"/>
              </a:rPr>
              <a:t>至少绘制曲线上</a:t>
            </a:r>
            <a:r>
              <a:rPr lang="en-US" altLang="zh-CN" sz="2400" b="1" kern="1200" dirty="0">
                <a:latin typeface="华文楷体" panose="02010600040101010101" pitchFamily="2" charset="-122"/>
                <a:ea typeface="华文楷体" panose="02010600040101010101" pitchFamily="2" charset="-122"/>
                <a:cs typeface="+mn-cs"/>
              </a:rPr>
              <a:t>5</a:t>
            </a:r>
            <a:r>
              <a:rPr lang="zh-CN" altLang="en-US" sz="2400" b="1" kern="1200" dirty="0">
                <a:latin typeface="华文楷体" panose="02010600040101010101" pitchFamily="2" charset="-122"/>
                <a:ea typeface="华文楷体" panose="02010600040101010101" pitchFamily="2" charset="-122"/>
                <a:cs typeface="+mn-cs"/>
              </a:rPr>
              <a:t>个点</a:t>
            </a:r>
            <a:r>
              <a:rPr lang="en-US" altLang="zh-CN" sz="2400" b="1" kern="1200" dirty="0">
                <a:latin typeface="华文楷体" panose="02010600040101010101" pitchFamily="2" charset="-122"/>
                <a:ea typeface="华文楷体" panose="02010600040101010101" pitchFamily="2" charset="-122"/>
                <a:cs typeface="+mn-cs"/>
              </a:rPr>
              <a:t>)</a:t>
            </a:r>
            <a:r>
              <a:rPr lang="zh-CN" altLang="en-US" sz="2400" b="1" kern="1200" dirty="0">
                <a:latin typeface="华文楷体" panose="02010600040101010101" pitchFamily="2" charset="-122"/>
                <a:ea typeface="华文楷体" panose="02010600040101010101" pitchFamily="2" charset="-122"/>
                <a:cs typeface="+mn-cs"/>
              </a:rPr>
              <a:t>，并利用德卡斯特里奥三角形，给出</a:t>
            </a:r>
            <a:r>
              <a:rPr lang="en-US" altLang="zh-CN" sz="2400" b="1" kern="1200" dirty="0">
                <a:latin typeface="华文楷体" panose="02010600040101010101" pitchFamily="2" charset="-122"/>
                <a:ea typeface="华文楷体" panose="02010600040101010101" pitchFamily="2" charset="-122"/>
                <a:cs typeface="+mn-cs"/>
              </a:rPr>
              <a:t>t=1/5</a:t>
            </a:r>
            <a:r>
              <a:rPr lang="zh-CN" altLang="en-US" sz="2400" b="1" kern="1200" dirty="0">
                <a:latin typeface="华文楷体" panose="02010600040101010101" pitchFamily="2" charset="-122"/>
                <a:ea typeface="华文楷体" panose="02010600040101010101" pitchFamily="2" charset="-122"/>
                <a:cs typeface="+mn-cs"/>
              </a:rPr>
              <a:t>处的曲线上的点的值。</a:t>
            </a:r>
            <a:endParaRPr lang="en-US" altLang="zh-CN" sz="2400" b="1" kern="1200" dirty="0">
              <a:latin typeface="华文楷体" panose="02010600040101010101" pitchFamily="2" charset="-122"/>
              <a:ea typeface="华文楷体" panose="02010600040101010101" pitchFamily="2" charset="-122"/>
              <a:cs typeface="+mn-cs"/>
            </a:endParaRPr>
          </a:p>
          <a:p>
            <a:pPr>
              <a:lnSpc>
                <a:spcPct val="110000"/>
              </a:lnSpc>
              <a:buClr>
                <a:schemeClr val="accent1"/>
              </a:buClr>
              <a:buFont typeface="Wingdings" panose="05000000000000000000" pitchFamily="2" charset="2"/>
              <a:buChar char="l"/>
            </a:pPr>
            <a:r>
              <a:rPr lang="en-US" altLang="zh-CN" sz="2400" b="1" kern="1200" dirty="0">
                <a:latin typeface="华文楷体" panose="02010600040101010101" pitchFamily="2" charset="-122"/>
                <a:ea typeface="华文楷体" panose="02010600040101010101" pitchFamily="2" charset="-122"/>
                <a:cs typeface="+mn-cs"/>
              </a:rPr>
              <a:t>(B</a:t>
            </a:r>
            <a:r>
              <a:rPr lang="zh-CN" altLang="en-US" sz="2400" b="1" kern="1200" dirty="0">
                <a:latin typeface="华文楷体" panose="02010600040101010101" pitchFamily="2" charset="-122"/>
                <a:ea typeface="华文楷体" panose="02010600040101010101" pitchFamily="2" charset="-122"/>
                <a:cs typeface="+mn-cs"/>
              </a:rPr>
              <a:t>样条曲线</a:t>
            </a:r>
            <a:r>
              <a:rPr lang="en-US" altLang="zh-CN" sz="2400" b="1" kern="1200" dirty="0">
                <a:latin typeface="华文楷体" panose="02010600040101010101" pitchFamily="2" charset="-122"/>
                <a:ea typeface="华文楷体" panose="02010600040101010101" pitchFamily="2" charset="-122"/>
                <a:cs typeface="+mn-cs"/>
              </a:rPr>
              <a:t>)5.</a:t>
            </a:r>
            <a:r>
              <a:rPr lang="zh-CN" altLang="zh-CN" sz="2400" b="1" kern="1200" dirty="0">
                <a:latin typeface="华文楷体" panose="02010600040101010101" pitchFamily="2" charset="-122"/>
                <a:ea typeface="华文楷体" panose="02010600040101010101" pitchFamily="2" charset="-122"/>
                <a:cs typeface="+mn-cs"/>
              </a:rPr>
              <a:t>设已知</a:t>
            </a:r>
            <a:r>
              <a:rPr lang="en-US" altLang="zh-CN" sz="2400" b="1" kern="1200" dirty="0">
                <a:latin typeface="华文楷体" panose="02010600040101010101" pitchFamily="2" charset="-122"/>
                <a:ea typeface="华文楷体" panose="02010600040101010101" pitchFamily="2" charset="-122"/>
                <a:cs typeface="+mn-cs"/>
              </a:rPr>
              <a:t>4</a:t>
            </a:r>
            <a:r>
              <a:rPr lang="zh-CN" altLang="zh-CN" sz="2400" b="1" kern="1200" dirty="0">
                <a:latin typeface="华文楷体" panose="02010600040101010101" pitchFamily="2" charset="-122"/>
                <a:ea typeface="华文楷体" panose="02010600040101010101" pitchFamily="2" charset="-122"/>
                <a:cs typeface="+mn-cs"/>
              </a:rPr>
              <a:t>个控制点</a:t>
            </a:r>
            <a:r>
              <a:rPr lang="en-US" altLang="zh-CN" sz="2400" b="1" kern="1200" dirty="0">
                <a:latin typeface="华文楷体" panose="02010600040101010101" pitchFamily="2" charset="-122"/>
                <a:ea typeface="华文楷体" panose="02010600040101010101" pitchFamily="2" charset="-122"/>
                <a:cs typeface="+mn-cs"/>
              </a:rPr>
              <a:t>v0,v1,v2,v3</a:t>
            </a:r>
            <a:r>
              <a:rPr lang="zh-CN" altLang="zh-CN" sz="2400" b="1" kern="1200" dirty="0">
                <a:latin typeface="华文楷体" panose="02010600040101010101" pitchFamily="2" charset="-122"/>
                <a:ea typeface="华文楷体" panose="02010600040101010101" pitchFamily="2" charset="-122"/>
                <a:cs typeface="+mn-cs"/>
              </a:rPr>
              <a:t>分别为</a:t>
            </a:r>
            <a:r>
              <a:rPr lang="en-US" altLang="zh-CN" sz="2400" b="1" kern="1200" dirty="0">
                <a:latin typeface="华文楷体" panose="02010600040101010101" pitchFamily="2" charset="-122"/>
                <a:ea typeface="华文楷体" panose="02010600040101010101" pitchFamily="2" charset="-122"/>
                <a:cs typeface="+mn-cs"/>
              </a:rPr>
              <a:t>(0,0)</a:t>
            </a:r>
            <a:r>
              <a:rPr lang="zh-CN" altLang="zh-CN" sz="2400" b="1" kern="1200" dirty="0">
                <a:latin typeface="华文楷体" panose="02010600040101010101" pitchFamily="2" charset="-122"/>
                <a:ea typeface="华文楷体" panose="02010600040101010101" pitchFamily="2" charset="-122"/>
                <a:cs typeface="+mn-cs"/>
              </a:rPr>
              <a:t>、</a:t>
            </a:r>
            <a:r>
              <a:rPr lang="en-US" altLang="zh-CN" sz="2400" b="1" kern="1200" dirty="0">
                <a:latin typeface="华文楷体" panose="02010600040101010101" pitchFamily="2" charset="-122"/>
                <a:ea typeface="华文楷体" panose="02010600040101010101" pitchFamily="2" charset="-122"/>
                <a:cs typeface="+mn-cs"/>
              </a:rPr>
              <a:t>(3,9)</a:t>
            </a:r>
            <a:r>
              <a:rPr lang="zh-CN" altLang="zh-CN" sz="2400" b="1" kern="1200" dirty="0">
                <a:latin typeface="华文楷体" panose="02010600040101010101" pitchFamily="2" charset="-122"/>
                <a:ea typeface="华文楷体" panose="02010600040101010101" pitchFamily="2" charset="-122"/>
                <a:cs typeface="+mn-cs"/>
              </a:rPr>
              <a:t>、</a:t>
            </a:r>
            <a:r>
              <a:rPr lang="en-US" altLang="zh-CN" sz="2400" b="1" kern="1200" dirty="0">
                <a:latin typeface="华文楷体" panose="02010600040101010101" pitchFamily="2" charset="-122"/>
                <a:ea typeface="华文楷体" panose="02010600040101010101" pitchFamily="2" charset="-122"/>
                <a:cs typeface="+mn-cs"/>
              </a:rPr>
              <a:t>(6,3)</a:t>
            </a:r>
            <a:r>
              <a:rPr lang="zh-CN" altLang="zh-CN" sz="2400" b="1" kern="1200" dirty="0">
                <a:latin typeface="华文楷体" panose="02010600040101010101" pitchFamily="2" charset="-122"/>
                <a:ea typeface="华文楷体" panose="02010600040101010101" pitchFamily="2" charset="-122"/>
                <a:cs typeface="+mn-cs"/>
              </a:rPr>
              <a:t>、</a:t>
            </a:r>
            <a:r>
              <a:rPr lang="en-US" altLang="zh-CN" sz="2400" b="1" kern="1200" dirty="0">
                <a:latin typeface="华文楷体" panose="02010600040101010101" pitchFamily="2" charset="-122"/>
                <a:ea typeface="华文楷体" panose="02010600040101010101" pitchFamily="2" charset="-122"/>
                <a:cs typeface="+mn-cs"/>
              </a:rPr>
              <a:t>(9,6)</a:t>
            </a:r>
            <a:r>
              <a:rPr lang="zh-CN" altLang="zh-CN" sz="2400" b="1" kern="1200" dirty="0">
                <a:latin typeface="华文楷体" panose="02010600040101010101" pitchFamily="2" charset="-122"/>
                <a:ea typeface="华文楷体" panose="02010600040101010101" pitchFamily="2" charset="-122"/>
                <a:cs typeface="+mn-cs"/>
              </a:rPr>
              <a:t>，求另外两个顶点</a:t>
            </a:r>
            <a:r>
              <a:rPr lang="en-US" altLang="zh-CN" sz="2400" b="1" kern="1200" dirty="0">
                <a:latin typeface="华文楷体" panose="02010600040101010101" pitchFamily="2" charset="-122"/>
                <a:ea typeface="华文楷体" panose="02010600040101010101" pitchFamily="2" charset="-122"/>
                <a:cs typeface="+mn-cs"/>
              </a:rPr>
              <a:t>p0</a:t>
            </a:r>
            <a:r>
              <a:rPr lang="zh-CN" altLang="zh-CN" sz="2400" b="1" kern="1200" dirty="0">
                <a:latin typeface="华文楷体" panose="02010600040101010101" pitchFamily="2" charset="-122"/>
                <a:ea typeface="华文楷体" panose="02010600040101010101" pitchFamily="2" charset="-122"/>
                <a:cs typeface="+mn-cs"/>
              </a:rPr>
              <a:t>、</a:t>
            </a:r>
            <a:r>
              <a:rPr lang="en-US" altLang="zh-CN" sz="2400" b="1" kern="1200" dirty="0">
                <a:latin typeface="华文楷体" panose="02010600040101010101" pitchFamily="2" charset="-122"/>
                <a:ea typeface="华文楷体" panose="02010600040101010101" pitchFamily="2" charset="-122"/>
                <a:cs typeface="+mn-cs"/>
              </a:rPr>
              <a:t>p3</a:t>
            </a:r>
            <a:r>
              <a:rPr lang="zh-CN" altLang="zh-CN" sz="2400" b="1" kern="1200" dirty="0">
                <a:latin typeface="华文楷体" panose="02010600040101010101" pitchFamily="2" charset="-122"/>
                <a:ea typeface="华文楷体" panose="02010600040101010101" pitchFamily="2" charset="-122"/>
                <a:cs typeface="+mn-cs"/>
              </a:rPr>
              <a:t>，使</a:t>
            </a:r>
            <a:r>
              <a:rPr lang="en-US" altLang="zh-CN" sz="2400" b="1" kern="1200" dirty="0">
                <a:latin typeface="华文楷体" panose="02010600040101010101" pitchFamily="2" charset="-122"/>
                <a:ea typeface="华文楷体" panose="02010600040101010101" pitchFamily="2" charset="-122"/>
                <a:cs typeface="+mn-cs"/>
              </a:rPr>
              <a:t>p0</a:t>
            </a:r>
            <a:r>
              <a:rPr lang="zh-CN" altLang="zh-CN" sz="2400" b="1" kern="1200" dirty="0">
                <a:latin typeface="华文楷体" panose="02010600040101010101" pitchFamily="2" charset="-122"/>
                <a:ea typeface="华文楷体" panose="02010600040101010101" pitchFamily="2" charset="-122"/>
                <a:cs typeface="+mn-cs"/>
              </a:rPr>
              <a:t>、</a:t>
            </a:r>
            <a:r>
              <a:rPr lang="en-US" altLang="zh-CN" sz="2400" b="1" kern="1200" dirty="0">
                <a:latin typeface="华文楷体" panose="02010600040101010101" pitchFamily="2" charset="-122"/>
                <a:ea typeface="华文楷体" panose="02010600040101010101" pitchFamily="2" charset="-122"/>
                <a:cs typeface="+mn-cs"/>
              </a:rPr>
              <a:t>v1</a:t>
            </a:r>
            <a:r>
              <a:rPr lang="zh-CN" altLang="zh-CN" sz="2400" b="1" kern="1200" dirty="0">
                <a:latin typeface="华文楷体" panose="02010600040101010101" pitchFamily="2" charset="-122"/>
                <a:ea typeface="华文楷体" panose="02010600040101010101" pitchFamily="2" charset="-122"/>
                <a:cs typeface="+mn-cs"/>
              </a:rPr>
              <a:t>、</a:t>
            </a:r>
            <a:r>
              <a:rPr lang="en-US" altLang="zh-CN" sz="2400" b="1" kern="1200" dirty="0">
                <a:latin typeface="华文楷体" panose="02010600040101010101" pitchFamily="2" charset="-122"/>
                <a:ea typeface="华文楷体" panose="02010600040101010101" pitchFamily="2" charset="-122"/>
                <a:cs typeface="+mn-cs"/>
              </a:rPr>
              <a:t>v2</a:t>
            </a:r>
            <a:r>
              <a:rPr lang="zh-CN" altLang="zh-CN" sz="2400" b="1" kern="1200" dirty="0">
                <a:latin typeface="华文楷体" panose="02010600040101010101" pitchFamily="2" charset="-122"/>
                <a:ea typeface="华文楷体" panose="02010600040101010101" pitchFamily="2" charset="-122"/>
                <a:cs typeface="+mn-cs"/>
              </a:rPr>
              <a:t>、</a:t>
            </a:r>
            <a:r>
              <a:rPr lang="en-US" altLang="zh-CN" sz="2400" b="1" kern="1200" dirty="0">
                <a:latin typeface="华文楷体" panose="02010600040101010101" pitchFamily="2" charset="-122"/>
                <a:ea typeface="华文楷体" panose="02010600040101010101" pitchFamily="2" charset="-122"/>
                <a:cs typeface="+mn-cs"/>
              </a:rPr>
              <a:t>p3</a:t>
            </a:r>
            <a:r>
              <a:rPr lang="zh-CN" altLang="zh-CN" sz="2400" b="1" kern="1200" dirty="0">
                <a:latin typeface="华文楷体" panose="02010600040101010101" pitchFamily="2" charset="-122"/>
                <a:ea typeface="华文楷体" panose="02010600040101010101" pitchFamily="2" charset="-122"/>
                <a:cs typeface="+mn-cs"/>
              </a:rPr>
              <a:t>四点所确定的四阶三次均匀</a:t>
            </a:r>
            <a:r>
              <a:rPr lang="en-US" altLang="zh-CN" sz="2400" b="1" kern="1200" dirty="0">
                <a:latin typeface="华文楷体" panose="02010600040101010101" pitchFamily="2" charset="-122"/>
                <a:ea typeface="华文楷体" panose="02010600040101010101" pitchFamily="2" charset="-122"/>
                <a:cs typeface="+mn-cs"/>
              </a:rPr>
              <a:t>B</a:t>
            </a:r>
            <a:r>
              <a:rPr lang="zh-CN" altLang="zh-CN" sz="2400" b="1" kern="1200" dirty="0">
                <a:latin typeface="华文楷体" panose="02010600040101010101" pitchFamily="2" charset="-122"/>
                <a:ea typeface="华文楷体" panose="02010600040101010101" pitchFamily="2" charset="-122"/>
                <a:cs typeface="+mn-cs"/>
              </a:rPr>
              <a:t>样条曲线，以</a:t>
            </a:r>
            <a:r>
              <a:rPr lang="en-US" altLang="zh-CN" sz="2400" b="1" kern="1200" dirty="0">
                <a:latin typeface="华文楷体" panose="02010600040101010101" pitchFamily="2" charset="-122"/>
                <a:ea typeface="华文楷体" panose="02010600040101010101" pitchFamily="2" charset="-122"/>
                <a:cs typeface="+mn-cs"/>
              </a:rPr>
              <a:t>v0</a:t>
            </a:r>
            <a:r>
              <a:rPr lang="zh-CN" altLang="zh-CN" sz="2400" b="1" kern="1200" dirty="0">
                <a:latin typeface="华文楷体" panose="02010600040101010101" pitchFamily="2" charset="-122"/>
                <a:ea typeface="华文楷体" panose="02010600040101010101" pitchFamily="2" charset="-122"/>
                <a:cs typeface="+mn-cs"/>
              </a:rPr>
              <a:t>、</a:t>
            </a:r>
            <a:r>
              <a:rPr lang="en-US" altLang="zh-CN" sz="2400" b="1" kern="1200" dirty="0">
                <a:latin typeface="华文楷体" panose="02010600040101010101" pitchFamily="2" charset="-122"/>
                <a:ea typeface="华文楷体" panose="02010600040101010101" pitchFamily="2" charset="-122"/>
                <a:cs typeface="+mn-cs"/>
              </a:rPr>
              <a:t>v3</a:t>
            </a:r>
            <a:r>
              <a:rPr lang="zh-CN" altLang="zh-CN" sz="2400" b="1" kern="1200" dirty="0">
                <a:latin typeface="华文楷体" panose="02010600040101010101" pitchFamily="2" charset="-122"/>
                <a:ea typeface="华文楷体" panose="02010600040101010101" pitchFamily="2" charset="-122"/>
                <a:cs typeface="+mn-cs"/>
              </a:rPr>
              <a:t>为起点和终点。</a:t>
            </a:r>
            <a:endParaRPr lang="zh-CN" altLang="zh-CN" sz="2400" b="1" kern="1200" dirty="0">
              <a:latin typeface="华文楷体" panose="02010600040101010101" pitchFamily="2" charset="-122"/>
              <a:ea typeface="华文楷体" panose="02010600040101010101" pitchFamily="2" charset="-122"/>
              <a:cs typeface="+mn-cs"/>
            </a:endParaRPr>
          </a:p>
          <a:p>
            <a:pPr>
              <a:lnSpc>
                <a:spcPct val="150000"/>
              </a:lnSpc>
              <a:buClr>
                <a:schemeClr val="accent1"/>
              </a:buClr>
              <a:buFont typeface="Wingdings" panose="05000000000000000000" pitchFamily="2" charset="2"/>
              <a:buChar char="l"/>
            </a:pPr>
            <a:endParaRPr lang="en-US" altLang="zh-CN" sz="2400" b="1" kern="1200" dirty="0">
              <a:latin typeface="华文楷体" panose="02010600040101010101" pitchFamily="2" charset="-122"/>
              <a:ea typeface="华文楷体" panose="02010600040101010101" pitchFamily="2" charset="-122"/>
              <a:cs typeface="+mn-cs"/>
            </a:endParaRPr>
          </a:p>
        </p:txBody>
      </p:sp>
    </p:spTree>
  </p:cSld>
  <p:clrMapOvr>
    <a:masterClrMapping/>
  </p:clrMapOvr>
  <p:transition>
    <p:rand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Rectangle 2"/>
          <p:cNvSpPr>
            <a:spLocks noGrp="1"/>
          </p:cNvSpPr>
          <p:nvPr>
            <p:ph type="title"/>
          </p:nvPr>
        </p:nvSpPr>
        <p:spPr/>
        <p:txBody>
          <a:bodyPr vert="horz" wrap="square" lIns="91440" tIns="45720" rIns="91440" bIns="45720" anchor="ctr" anchorCtr="0"/>
          <a:p>
            <a:r>
              <a:rPr lang="zh-CN" altLang="en-US" kern="1200" dirty="0">
                <a:latin typeface="华文楷体" panose="02010600040101010101" pitchFamily="2" charset="-122"/>
                <a:ea typeface="华文楷体" panose="02010600040101010101" pitchFamily="2" charset="-122"/>
                <a:cs typeface="+mj-cs"/>
              </a:rPr>
              <a:t>作业</a:t>
            </a:r>
            <a:endParaRPr lang="zh-CN" altLang="en-US" kern="1200" dirty="0">
              <a:latin typeface="华文楷体" panose="02010600040101010101" pitchFamily="2" charset="-122"/>
              <a:ea typeface="华文楷体" panose="02010600040101010101" pitchFamily="2" charset="-122"/>
              <a:cs typeface="+mj-cs"/>
            </a:endParaRPr>
          </a:p>
        </p:txBody>
      </p:sp>
      <p:sp>
        <p:nvSpPr>
          <p:cNvPr id="76803" name="Rectangle 3"/>
          <p:cNvSpPr>
            <a:spLocks noGrp="1" noChangeArrowheads="1"/>
          </p:cNvSpPr>
          <p:nvPr>
            <p:ph idx="1"/>
          </p:nvPr>
        </p:nvSpPr>
        <p:spPr>
          <a:xfrm>
            <a:off x="457200" y="1428750"/>
            <a:ext cx="8401050" cy="4995863"/>
          </a:xfrm>
        </p:spPr>
        <p:txBody>
          <a:bodyPr vert="horz" wrap="square" lIns="91440" tIns="45720" rIns="91440" bIns="45720" numCol="1" anchor="t" anchorCtr="0" compatLnSpc="1"/>
          <a:lstStyle/>
          <a:p>
            <a:pPr marR="0" lvl="0" algn="l" defTabSz="914400" rtl="0" eaLnBrk="0" fontAlgn="base" latinLnBrk="0" hangingPunct="0">
              <a:lnSpc>
                <a:spcPct val="110000"/>
              </a:lnSpc>
              <a:spcBef>
                <a:spcPct val="20000"/>
              </a:spcBef>
              <a:buClr>
                <a:schemeClr val="accent1"/>
              </a:buClr>
              <a:buSzTx/>
              <a:buFont typeface="Wingdings" panose="05000000000000000000" pitchFamily="2" charset="2"/>
              <a:buChar char="l"/>
              <a:defRPr/>
            </a:pPr>
            <a:r>
              <a:rPr lang="en-US" altLang="zh-CN" sz="2400" kern="0" noProof="0" dirty="0">
                <a:ln>
                  <a:noFill/>
                </a:ln>
                <a:effectLst/>
                <a:uLnTx/>
                <a:uFillTx/>
                <a:sym typeface="+mn-ea"/>
              </a:rPr>
              <a:t>(B样条曲线)</a:t>
            </a:r>
            <a:r>
              <a:rPr kumimoji="0" lang="en-US" altLang="zh-CN" sz="2400"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rPr>
              <a:t>6. 已知三次B样条曲线控制点集为P={(0,0),(1,1),(2,0),(3,1),(4,0),(5,1),(6,0)}，曲线方程为：</a:t>
            </a:r>
            <a:endParaRPr kumimoji="0" lang="en-US" altLang="zh-CN" sz="2400"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endParaRPr>
          </a:p>
          <a:p>
            <a:pPr marL="742950" marR="0" lvl="1" indent="-285750" algn="l" defTabSz="914400" rtl="0" eaLnBrk="0" fontAlgn="base" latinLnBrk="0" hangingPunct="0">
              <a:lnSpc>
                <a:spcPct val="110000"/>
              </a:lnSpc>
              <a:spcBef>
                <a:spcPct val="20000"/>
              </a:spcBef>
              <a:spcAft>
                <a:spcPct val="0"/>
              </a:spcAft>
              <a:buClr>
                <a:schemeClr val="accent1"/>
              </a:buClr>
              <a:buSzTx/>
              <a:buFont typeface="Wingdings" panose="05000000000000000000" pitchFamily="2" charset="2"/>
              <a:buChar char="¡"/>
              <a:defRPr/>
            </a:pPr>
            <a:endParaRPr kumimoji="0" lang="en-US"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endParaRPr>
          </a:p>
          <a:p>
            <a:pPr marL="742950" marR="0" lvl="1" indent="-285750" algn="l" defTabSz="914400" rtl="0" eaLnBrk="0" fontAlgn="base" latinLnBrk="0" hangingPunct="0">
              <a:lnSpc>
                <a:spcPct val="110000"/>
              </a:lnSpc>
              <a:spcBef>
                <a:spcPct val="20000"/>
              </a:spcBef>
              <a:spcAft>
                <a:spcPct val="0"/>
              </a:spcAft>
              <a:buClr>
                <a:schemeClr val="accent1"/>
              </a:buClr>
              <a:buSzTx/>
              <a:buFont typeface="Wingdings" panose="05000000000000000000" pitchFamily="2" charset="2"/>
              <a:buChar char="¡"/>
              <a:defRPr/>
            </a:pPr>
            <a:endParaRPr kumimoji="0" lang="en-US"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endParaRPr>
          </a:p>
          <a:p>
            <a:pPr marL="742950" marR="0" lvl="1" indent="-285750" algn="l" defTabSz="914400" rtl="0" eaLnBrk="0" fontAlgn="base" latinLnBrk="0" hangingPunct="0">
              <a:lnSpc>
                <a:spcPct val="110000"/>
              </a:lnSpc>
              <a:spcBef>
                <a:spcPct val="20000"/>
              </a:spcBef>
              <a:spcAft>
                <a:spcPct val="0"/>
              </a:spcAft>
              <a:buClr>
                <a:schemeClr val="accent1"/>
              </a:buClr>
              <a:buSzTx/>
              <a:buFont typeface="Wingdings" panose="05000000000000000000" pitchFamily="2" charset="2"/>
              <a:buChar char="¡"/>
              <a:defRPr/>
            </a:pPr>
            <a:endParaRPr kumimoji="0" lang="en-US"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endParaRPr>
          </a:p>
          <a:p>
            <a:pPr marL="742950" marR="0" lvl="1" indent="-285750" algn="l" defTabSz="914400" rtl="0" eaLnBrk="0" fontAlgn="base" latinLnBrk="0" hangingPunct="0">
              <a:lnSpc>
                <a:spcPct val="110000"/>
              </a:lnSpc>
              <a:spcBef>
                <a:spcPct val="20000"/>
              </a:spcBef>
              <a:spcAft>
                <a:spcPct val="0"/>
              </a:spcAft>
              <a:buClr>
                <a:schemeClr val="accent1"/>
              </a:buClr>
              <a:buSzTx/>
              <a:buFont typeface="Wingdings" panose="05000000000000000000" pitchFamily="2" charset="2"/>
              <a:buChar char="¡"/>
              <a:defRPr/>
            </a:pPr>
            <a:endParaRPr kumimoji="0" lang="en-US" altLang="zh-CN" sz="24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endParaRPr>
          </a:p>
          <a:p>
            <a:pPr marL="914400" marR="0" lvl="1" indent="-457200" algn="l" defTabSz="914400" rtl="0" eaLnBrk="0" fontAlgn="base" latinLnBrk="0" hangingPunct="0">
              <a:lnSpc>
                <a:spcPct val="110000"/>
              </a:lnSpc>
              <a:spcBef>
                <a:spcPct val="20000"/>
              </a:spcBef>
              <a:spcAft>
                <a:spcPct val="0"/>
              </a:spcAft>
              <a:buClr>
                <a:schemeClr val="accent1"/>
              </a:buClr>
              <a:buSzTx/>
              <a:buFont typeface="Wingdings" panose="05000000000000000000" pitchFamily="2" charset="2"/>
              <a:buAutoNum type="arabicParenR"/>
              <a:defRPr/>
            </a:pPr>
            <a:r>
              <a:rPr kumimoji="0" lang="zh-CN" altLang="en-US" sz="20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给定控制点可生成几段</a:t>
            </a:r>
            <a:r>
              <a:rPr kumimoji="0" lang="en-US" altLang="zh-CN" sz="20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B</a:t>
            </a:r>
            <a:r>
              <a:rPr kumimoji="0" lang="zh-CN" altLang="en-US" sz="20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样条曲线？如调整控制点</a:t>
            </a:r>
            <a:r>
              <a:rPr kumimoji="0" lang="en-US" altLang="zh-CN" sz="20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P2,</a:t>
            </a:r>
            <a:r>
              <a:rPr kumimoji="0" lang="zh-CN" altLang="en-US" sz="2000" b="1" i="0" u="none" strike="noStrike" kern="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n-ea"/>
              </a:rPr>
              <a:t>将</a:t>
            </a:r>
            <a:r>
              <a:rPr kumimoji="0" lang="zh-CN" altLang="en-US" sz="2000" b="1" i="0" u="none" strike="noStrike" kern="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ea"/>
              </a:rPr>
              <a:t>对哪几</a:t>
            </a:r>
            <a:r>
              <a:rPr kumimoji="0" lang="zh-CN" altLang="en-US" sz="20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段曲线段产生影响？</a:t>
            </a:r>
            <a:endParaRPr kumimoji="0" lang="en-US" altLang="zh-CN" sz="20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endParaRPr>
          </a:p>
          <a:p>
            <a:pPr marL="914400" marR="0" lvl="1" indent="-457200" algn="l" defTabSz="914400" rtl="0" eaLnBrk="0" fontAlgn="base" latinLnBrk="0" hangingPunct="0">
              <a:lnSpc>
                <a:spcPct val="110000"/>
              </a:lnSpc>
              <a:spcBef>
                <a:spcPct val="20000"/>
              </a:spcBef>
              <a:spcAft>
                <a:spcPct val="0"/>
              </a:spcAft>
              <a:buClr>
                <a:schemeClr val="accent1"/>
              </a:buClr>
              <a:buSzTx/>
              <a:buFont typeface="Wingdings" panose="05000000000000000000" pitchFamily="2" charset="2"/>
              <a:buAutoNum type="arabicParenR"/>
              <a:defRPr/>
            </a:pPr>
            <a:r>
              <a:rPr kumimoji="0" lang="zh-CN" altLang="en-US" sz="20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求</a:t>
            </a:r>
            <a:r>
              <a:rPr kumimoji="0" lang="en-US" altLang="zh-CN" sz="20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C</a:t>
            </a:r>
            <a:r>
              <a:rPr kumimoji="0" lang="en-US" altLang="zh-CN" sz="2000" b="1" i="0" u="none" strike="noStrike" kern="0" cap="none" spc="0" normalizeH="0" baseline="-25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0</a:t>
            </a:r>
            <a:r>
              <a:rPr kumimoji="0" lang="en-US" altLang="zh-CN" sz="20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(1)</a:t>
            </a:r>
            <a:r>
              <a:rPr kumimoji="0" lang="zh-CN" altLang="en-US" sz="20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0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C</a:t>
            </a:r>
            <a:r>
              <a:rPr kumimoji="0" lang="en-US" altLang="zh-CN" sz="2000" b="1" i="0" u="none" strike="noStrike" kern="0" cap="none" spc="0" normalizeH="0" baseline="-25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1</a:t>
            </a:r>
            <a:r>
              <a:rPr kumimoji="0" lang="en-US" altLang="zh-CN" sz="20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(0)</a:t>
            </a:r>
            <a:r>
              <a:rPr kumimoji="0" lang="zh-CN" altLang="en-US" sz="20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0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 C</a:t>
            </a:r>
            <a:r>
              <a:rPr kumimoji="0" lang="en-US" altLang="zh-CN" sz="2000" b="1" i="0" u="none" strike="noStrike" kern="0" cap="none" spc="0" normalizeH="0" baseline="-25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0</a:t>
            </a:r>
            <a:r>
              <a:rPr kumimoji="0" lang="zh-CN" altLang="en-US" sz="2000" b="1" i="0" u="none" strike="noStrike" kern="0" cap="none" spc="0" normalizeH="0" baseline="30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0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(1)</a:t>
            </a:r>
            <a:r>
              <a:rPr kumimoji="0" lang="zh-CN" altLang="en-US" sz="20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0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C</a:t>
            </a:r>
            <a:r>
              <a:rPr kumimoji="0" lang="en-US" altLang="zh-CN" sz="2000" b="1" i="0" u="none" strike="noStrike" kern="0" cap="none" spc="0" normalizeH="0" baseline="-25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1</a:t>
            </a:r>
            <a:r>
              <a:rPr kumimoji="0" lang="en-US" altLang="zh-CN" sz="2000" b="1" i="0" u="none" strike="noStrike" kern="0" cap="none" spc="0" normalizeH="0" baseline="3000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a:t>
            </a:r>
            <a:r>
              <a:rPr kumimoji="0" lang="en-US" altLang="zh-CN" sz="20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(0)</a:t>
            </a:r>
            <a:endParaRPr kumimoji="0" lang="en-US" altLang="zh-CN" sz="20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endParaRPr>
          </a:p>
          <a:p>
            <a:pPr marL="914400" marR="0" lvl="1" indent="-457200" algn="l" defTabSz="914400" rtl="0" eaLnBrk="0" fontAlgn="base" latinLnBrk="0" hangingPunct="0">
              <a:lnSpc>
                <a:spcPct val="110000"/>
              </a:lnSpc>
              <a:spcBef>
                <a:spcPct val="20000"/>
              </a:spcBef>
              <a:spcAft>
                <a:spcPct val="0"/>
              </a:spcAft>
              <a:buClr>
                <a:schemeClr val="accent1"/>
              </a:buClr>
              <a:buSzTx/>
              <a:buFont typeface="Wingdings" panose="05000000000000000000" pitchFamily="2" charset="2"/>
              <a:buAutoNum type="arabicParenR"/>
              <a:defRPr/>
            </a:pPr>
            <a:r>
              <a:rPr kumimoji="0" lang="en-US" altLang="zh-CN" sz="20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B</a:t>
            </a:r>
            <a:r>
              <a:rPr kumimoji="0" lang="zh-CN" altLang="en-US" sz="20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样条曲线和</a:t>
            </a:r>
            <a:r>
              <a:rPr kumimoji="0" lang="en-US" altLang="zh-CN" sz="20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Bezier</a:t>
            </a:r>
            <a:r>
              <a:rPr kumimoji="0" lang="zh-CN" altLang="en-US" sz="20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rPr>
              <a:t>曲线相比，具有哪些优点？</a:t>
            </a:r>
            <a:endParaRPr kumimoji="0" lang="zh-CN" altLang="en-US" sz="2000" b="1"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ea"/>
            </a:endParaRPr>
          </a:p>
        </p:txBody>
      </p:sp>
      <p:pic>
        <p:nvPicPr>
          <p:cNvPr id="115715" name="图片 1"/>
          <p:cNvPicPr>
            <a:picLocks noChangeAspect="1"/>
          </p:cNvPicPr>
          <p:nvPr/>
        </p:nvPicPr>
        <p:blipFill>
          <a:blip r:embed="rId1"/>
          <a:stretch>
            <a:fillRect/>
          </a:stretch>
        </p:blipFill>
        <p:spPr>
          <a:xfrm>
            <a:off x="1763395" y="2492693"/>
            <a:ext cx="5695950" cy="1419225"/>
          </a:xfrm>
          <a:prstGeom prst="rect">
            <a:avLst/>
          </a:prstGeom>
          <a:noFill/>
          <a:ln w="9525">
            <a:noFill/>
          </a:ln>
        </p:spPr>
      </p:pic>
    </p:spTree>
  </p:cSld>
  <p:clrMapOvr>
    <a:masterClrMapping/>
  </p:clrMapOvr>
  <p:transition>
    <p:random/>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Rectangle 2"/>
          <p:cNvSpPr>
            <a:spLocks noGrp="1" noChangeArrowheads="1"/>
          </p:cNvSpPr>
          <p:nvPr>
            <p:ph type="title"/>
          </p:nvPr>
        </p:nvSpPr>
        <p:spPr>
          <a:xfrm>
            <a:off x="457200" y="274638"/>
            <a:ext cx="8229600" cy="1011238"/>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Times New Roman" panose="02020603050405020304" pitchFamily="18" charset="0"/>
              </a:rPr>
              <a:t>6.4.7  </a:t>
            </a:r>
            <a:r>
              <a:rPr kumimoji="0" lang="zh-CN" altLang="en-US" sz="32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Times New Roman" panose="02020603050405020304" pitchFamily="18" charset="0"/>
              </a:rPr>
              <a:t>双三次参数曲面</a:t>
            </a:r>
            <a:endParaRPr kumimoji="0" lang="zh-CN" altLang="en-US" sz="3200" b="1" i="0" u="none" strike="noStrike" kern="1200" cap="none" spc="0" normalizeH="0" baseline="0" noProof="0" dirty="0" smtClean="0">
              <a:ln>
                <a:noFill/>
              </a:ln>
              <a:solidFill>
                <a:schemeClr val="tx2">
                  <a:lumMod val="50000"/>
                </a:schemeClr>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7762" name="Rectangle 3"/>
          <p:cNvSpPr>
            <a:spLocks noGrp="1"/>
          </p:cNvSpPr>
          <p:nvPr>
            <p:ph idx="1"/>
          </p:nvPr>
        </p:nvSpPr>
        <p:spPr>
          <a:xfrm>
            <a:off x="412750" y="1320800"/>
            <a:ext cx="8518525" cy="4525963"/>
          </a:xfrm>
        </p:spPr>
        <p:txBody>
          <a:bodyPr vert="horz" wrap="square" lIns="91440" tIns="45720" rIns="91440" bIns="45720" anchor="t" anchorCtr="0"/>
          <a:p>
            <a:pPr eaLnBrk="1" hangingPunct="1"/>
            <a:r>
              <a:rPr lang="zh-CN" sz="2400" b="1" kern="1200" dirty="0">
                <a:latin typeface="Times New Roman" panose="02020603050405020304" pitchFamily="18" charset="0"/>
                <a:ea typeface="楷体" panose="02010609060101010101" pitchFamily="49" charset="-122"/>
                <a:cs typeface="+mn-cs"/>
              </a:rPr>
              <a:t>曲面：曲线的延伸</a:t>
            </a:r>
            <a:endParaRPr lang="zh-CN" altLang="en-US" sz="2400" b="1" kern="1200" dirty="0">
              <a:latin typeface="Times New Roman" panose="02020603050405020304" pitchFamily="18" charset="0"/>
              <a:ea typeface="楷体" panose="02010609060101010101" pitchFamily="49" charset="-122"/>
              <a:cs typeface="+mn-cs"/>
            </a:endParaRPr>
          </a:p>
          <a:p>
            <a:pPr eaLnBrk="1" hangingPunct="1"/>
            <a:r>
              <a:rPr lang="zh-CN" altLang="en-US" sz="2400" b="1" dirty="0">
                <a:latin typeface="Times New Roman" panose="02020603050405020304" pitchFamily="18" charset="0"/>
                <a:ea typeface="楷体" panose="02010609060101010101" pitchFamily="49" charset="-122"/>
                <a:sym typeface="+mn-ea"/>
              </a:rPr>
              <a:t>和</a:t>
            </a:r>
            <a:r>
              <a:rPr lang="en-US" altLang="zh-CN" sz="2400" b="1" dirty="0">
                <a:latin typeface="Times New Roman" panose="02020603050405020304" pitchFamily="18" charset="0"/>
                <a:ea typeface="楷体" panose="02010609060101010101" pitchFamily="49" charset="-122"/>
                <a:sym typeface="+mn-ea"/>
              </a:rPr>
              <a:t>Bezier</a:t>
            </a:r>
            <a:r>
              <a:rPr lang="zh-CN" altLang="en-US" sz="2400" b="1" dirty="0">
                <a:latin typeface="Times New Roman" panose="02020603050405020304" pitchFamily="18" charset="0"/>
                <a:ea typeface="楷体" panose="02010609060101010101" pitchFamily="49" charset="-122"/>
                <a:sym typeface="+mn-ea"/>
              </a:rPr>
              <a:t>曲线类似，</a:t>
            </a:r>
            <a:r>
              <a:rPr lang="en-US" altLang="zh-CN" sz="2400" b="1" dirty="0">
                <a:latin typeface="Times New Roman" panose="02020603050405020304" pitchFamily="18" charset="0"/>
                <a:ea typeface="楷体" panose="02010609060101010101" pitchFamily="49" charset="-122"/>
                <a:sym typeface="+mn-ea"/>
              </a:rPr>
              <a:t>Bezier</a:t>
            </a:r>
            <a:r>
              <a:rPr lang="zh-CN" altLang="en-US" sz="2400" b="1" dirty="0">
                <a:latin typeface="Times New Roman" panose="02020603050405020304" pitchFamily="18" charset="0"/>
                <a:ea typeface="楷体" panose="02010609060101010101" pitchFamily="49" charset="-122"/>
                <a:sym typeface="+mn-ea"/>
              </a:rPr>
              <a:t>曲面片由特征多面体的顶点决定</a:t>
            </a:r>
            <a:endParaRPr lang="en-US" altLang="zh-CN" sz="2400" b="1" kern="1200" dirty="0">
              <a:latin typeface="Times New Roman" panose="02020603050405020304" pitchFamily="18" charset="0"/>
              <a:ea typeface="楷体" panose="02010609060101010101" pitchFamily="49" charset="-122"/>
              <a:cs typeface="+mn-cs"/>
            </a:endParaRPr>
          </a:p>
          <a:p>
            <a:pPr eaLnBrk="1" hangingPunct="1"/>
            <a:r>
              <a:rPr lang="zh-CN" altLang="en-US" sz="2400" b="1" kern="1200" dirty="0">
                <a:latin typeface="Times New Roman" panose="02020603050405020304" pitchFamily="18" charset="0"/>
                <a:ea typeface="楷体" panose="02010609060101010101" pitchFamily="49" charset="-122"/>
                <a:cs typeface="+mn-cs"/>
              </a:rPr>
              <a:t>双三次</a:t>
            </a:r>
            <a:r>
              <a:rPr lang="en-US" altLang="zh-CN" sz="2400" b="1" dirty="0">
                <a:latin typeface="Times New Roman" panose="02020603050405020304" pitchFamily="18" charset="0"/>
                <a:ea typeface="楷体" panose="02010609060101010101" pitchFamily="49" charset="-122"/>
                <a:sym typeface="+mn-ea"/>
              </a:rPr>
              <a:t>Bezier</a:t>
            </a:r>
            <a:r>
              <a:rPr lang="zh-CN" altLang="en-US" sz="2400" b="1" kern="1200" dirty="0">
                <a:latin typeface="Times New Roman" panose="02020603050405020304" pitchFamily="18" charset="0"/>
                <a:ea typeface="楷体" panose="02010609060101010101" pitchFamily="49" charset="-122"/>
                <a:cs typeface="+mn-cs"/>
              </a:rPr>
              <a:t>曲面</a:t>
            </a:r>
            <a:endParaRPr lang="en-US" altLang="zh-CN" sz="2400" b="1" kern="1200" dirty="0">
              <a:latin typeface="Times New Roman" panose="02020603050405020304" pitchFamily="18" charset="0"/>
              <a:ea typeface="楷体" panose="02010609060101010101" pitchFamily="49" charset="-122"/>
              <a:cs typeface="+mn-cs"/>
            </a:endParaRPr>
          </a:p>
          <a:p>
            <a:pPr lvl="1" eaLnBrk="1" hangingPunct="1"/>
            <a:r>
              <a:rPr lang="zh-CN" altLang="en-US" sz="2055" b="1" kern="1200" dirty="0">
                <a:latin typeface="Times New Roman" panose="02020603050405020304" pitchFamily="18" charset="0"/>
                <a:ea typeface="楷体" panose="02010609060101010101" pitchFamily="49" charset="-122"/>
                <a:cs typeface="+mn-cs"/>
              </a:rPr>
              <a:t>纵横两组曲线相交构成的曲面片，正交</a:t>
            </a:r>
            <a:endParaRPr lang="zh-CN" altLang="en-US" sz="2055" b="1" kern="1200" dirty="0">
              <a:latin typeface="Times New Roman" panose="02020603050405020304" pitchFamily="18" charset="0"/>
              <a:ea typeface="楷体" panose="02010609060101010101" pitchFamily="49" charset="-122"/>
              <a:cs typeface="+mn-cs"/>
            </a:endParaRPr>
          </a:p>
          <a:p>
            <a:pPr lvl="1" eaLnBrk="1" hangingPunct="1"/>
            <a:r>
              <a:rPr lang="zh-CN" altLang="en-US" sz="2055" b="1" kern="1200" dirty="0">
                <a:latin typeface="Times New Roman" panose="02020603050405020304" pitchFamily="18" charset="0"/>
                <a:ea typeface="楷体" panose="02010609060101010101" pitchFamily="49" charset="-122"/>
                <a:cs typeface="+mn-cs"/>
              </a:rPr>
              <a:t>两个参数</a:t>
            </a:r>
            <a:r>
              <a:rPr lang="en-US" altLang="zh-CN" sz="2055" b="1" kern="1200" dirty="0">
                <a:latin typeface="Times New Roman" panose="02020603050405020304" pitchFamily="18" charset="0"/>
                <a:ea typeface="楷体" panose="02010609060101010101" pitchFamily="49" charset="-122"/>
                <a:cs typeface="+mn-cs"/>
              </a:rPr>
              <a:t>u</a:t>
            </a:r>
            <a:r>
              <a:rPr lang="zh-CN" altLang="en-US" sz="2055" b="1" kern="1200" dirty="0">
                <a:latin typeface="Times New Roman" panose="02020603050405020304" pitchFamily="18" charset="0"/>
                <a:ea typeface="楷体" panose="02010609060101010101" pitchFamily="49" charset="-122"/>
                <a:cs typeface="+mn-cs"/>
              </a:rPr>
              <a:t>，</a:t>
            </a:r>
            <a:r>
              <a:rPr lang="en-US" altLang="zh-CN" sz="2055" b="1" kern="1200" dirty="0">
                <a:latin typeface="Times New Roman" panose="02020603050405020304" pitchFamily="18" charset="0"/>
                <a:ea typeface="楷体" panose="02010609060101010101" pitchFamily="49" charset="-122"/>
                <a:cs typeface="+mn-cs"/>
              </a:rPr>
              <a:t>v</a:t>
            </a:r>
            <a:endParaRPr lang="en-US" altLang="zh-CN" sz="2055" b="1" kern="1200" dirty="0">
              <a:latin typeface="Times New Roman" panose="02020603050405020304" pitchFamily="18" charset="0"/>
              <a:ea typeface="楷体" panose="02010609060101010101" pitchFamily="49" charset="-122"/>
              <a:cs typeface="+mn-cs"/>
            </a:endParaRPr>
          </a:p>
          <a:p>
            <a:pPr eaLnBrk="1" hangingPunct="1"/>
            <a:endParaRPr lang="en-US" altLang="zh-CN" sz="2400" b="1" kern="1200" dirty="0">
              <a:latin typeface="Times New Roman" panose="02020603050405020304" pitchFamily="18" charset="0"/>
              <a:ea typeface="楷体" panose="02010609060101010101" pitchFamily="49" charset="-122"/>
              <a:cs typeface="+mn-cs"/>
            </a:endParaRPr>
          </a:p>
        </p:txBody>
      </p:sp>
      <p:grpSp>
        <p:nvGrpSpPr>
          <p:cNvPr id="117763" name="组合 4"/>
          <p:cNvGrpSpPr/>
          <p:nvPr/>
        </p:nvGrpSpPr>
        <p:grpSpPr>
          <a:xfrm>
            <a:off x="3419679" y="4642056"/>
            <a:ext cx="2349296" cy="1613647"/>
            <a:chOff x="2514600" y="2514600"/>
            <a:chExt cx="4343400" cy="3429000"/>
          </a:xfrm>
        </p:grpSpPr>
        <p:sp>
          <p:nvSpPr>
            <p:cNvPr id="117764" name="Freeform 6"/>
            <p:cNvSpPr/>
            <p:nvPr/>
          </p:nvSpPr>
          <p:spPr>
            <a:xfrm>
              <a:off x="3048000" y="2895600"/>
              <a:ext cx="990600" cy="2743200"/>
            </a:xfrm>
            <a:custGeom>
              <a:avLst/>
              <a:gdLst/>
              <a:ahLst/>
              <a:cxnLst>
                <a:cxn ang="0">
                  <a:pos x="0" y="2147483647"/>
                </a:cxn>
                <a:cxn ang="0">
                  <a:pos x="2147483647" y="2147483647"/>
                </a:cxn>
                <a:cxn ang="0">
                  <a:pos x="2147483647" y="0"/>
                </a:cxn>
              </a:cxnLst>
              <a:pathLst>
                <a:path w="624" h="1728">
                  <a:moveTo>
                    <a:pt x="0" y="1728"/>
                  </a:moveTo>
                  <a:cubicBezTo>
                    <a:pt x="20" y="1344"/>
                    <a:pt x="40" y="960"/>
                    <a:pt x="144" y="672"/>
                  </a:cubicBezTo>
                  <a:cubicBezTo>
                    <a:pt x="248" y="384"/>
                    <a:pt x="436" y="192"/>
                    <a:pt x="624" y="0"/>
                  </a:cubicBezTo>
                </a:path>
              </a:pathLst>
            </a:custGeom>
            <a:noFill/>
            <a:ln w="9525" cap="flat" cmpd="sng">
              <a:solidFill>
                <a:schemeClr val="accent2"/>
              </a:solidFill>
              <a:prstDash val="solid"/>
              <a:round/>
              <a:headEnd type="none" w="med" len="med"/>
              <a:tailEnd type="none" w="med" len="med"/>
            </a:ln>
          </p:spPr>
          <p:txBody>
            <a:bodyPr/>
            <a:p>
              <a:endParaRPr lang="zh-CN" altLang="en-US"/>
            </a:p>
          </p:txBody>
        </p:sp>
        <p:sp>
          <p:nvSpPr>
            <p:cNvPr id="117765" name="Freeform 7"/>
            <p:cNvSpPr/>
            <p:nvPr/>
          </p:nvSpPr>
          <p:spPr>
            <a:xfrm>
              <a:off x="3581400" y="2667000"/>
              <a:ext cx="990600" cy="2743200"/>
            </a:xfrm>
            <a:custGeom>
              <a:avLst/>
              <a:gdLst/>
              <a:ahLst/>
              <a:cxnLst>
                <a:cxn ang="0">
                  <a:pos x="0" y="2147483647"/>
                </a:cxn>
                <a:cxn ang="0">
                  <a:pos x="2147483647" y="2147483647"/>
                </a:cxn>
                <a:cxn ang="0">
                  <a:pos x="2147483647" y="0"/>
                </a:cxn>
              </a:cxnLst>
              <a:pathLst>
                <a:path w="624" h="1728">
                  <a:moveTo>
                    <a:pt x="0" y="1728"/>
                  </a:moveTo>
                  <a:cubicBezTo>
                    <a:pt x="20" y="1344"/>
                    <a:pt x="40" y="960"/>
                    <a:pt x="144" y="672"/>
                  </a:cubicBezTo>
                  <a:cubicBezTo>
                    <a:pt x="248" y="384"/>
                    <a:pt x="436" y="192"/>
                    <a:pt x="624" y="0"/>
                  </a:cubicBezTo>
                </a:path>
              </a:pathLst>
            </a:custGeom>
            <a:noFill/>
            <a:ln w="9525" cap="flat" cmpd="sng">
              <a:solidFill>
                <a:schemeClr val="accent2"/>
              </a:solidFill>
              <a:prstDash val="solid"/>
              <a:round/>
              <a:headEnd type="none" w="med" len="med"/>
              <a:tailEnd type="none" w="med" len="med"/>
            </a:ln>
          </p:spPr>
          <p:txBody>
            <a:bodyPr/>
            <a:p>
              <a:endParaRPr lang="zh-CN" altLang="en-US"/>
            </a:p>
          </p:txBody>
        </p:sp>
        <p:sp>
          <p:nvSpPr>
            <p:cNvPr id="117766" name="Freeform 8"/>
            <p:cNvSpPr/>
            <p:nvPr/>
          </p:nvSpPr>
          <p:spPr>
            <a:xfrm>
              <a:off x="5867400" y="2819400"/>
              <a:ext cx="990600" cy="2743200"/>
            </a:xfrm>
            <a:custGeom>
              <a:avLst/>
              <a:gdLst/>
              <a:ahLst/>
              <a:cxnLst>
                <a:cxn ang="0">
                  <a:pos x="0" y="2147483647"/>
                </a:cxn>
                <a:cxn ang="0">
                  <a:pos x="2147483647" y="2147483647"/>
                </a:cxn>
                <a:cxn ang="0">
                  <a:pos x="2147483647" y="0"/>
                </a:cxn>
              </a:cxnLst>
              <a:pathLst>
                <a:path w="624" h="1728">
                  <a:moveTo>
                    <a:pt x="0" y="1728"/>
                  </a:moveTo>
                  <a:cubicBezTo>
                    <a:pt x="20" y="1344"/>
                    <a:pt x="40" y="960"/>
                    <a:pt x="144" y="672"/>
                  </a:cubicBezTo>
                  <a:cubicBezTo>
                    <a:pt x="248" y="384"/>
                    <a:pt x="436" y="192"/>
                    <a:pt x="624" y="0"/>
                  </a:cubicBezTo>
                </a:path>
              </a:pathLst>
            </a:custGeom>
            <a:noFill/>
            <a:ln w="9525" cap="flat" cmpd="sng">
              <a:solidFill>
                <a:schemeClr val="accent2"/>
              </a:solidFill>
              <a:prstDash val="solid"/>
              <a:round/>
              <a:headEnd type="none" w="med" len="med"/>
              <a:tailEnd type="none" w="med" len="med"/>
            </a:ln>
          </p:spPr>
          <p:txBody>
            <a:bodyPr/>
            <a:p>
              <a:endParaRPr lang="zh-CN" altLang="en-US"/>
            </a:p>
          </p:txBody>
        </p:sp>
        <p:sp>
          <p:nvSpPr>
            <p:cNvPr id="117767" name="Freeform 9"/>
            <p:cNvSpPr/>
            <p:nvPr/>
          </p:nvSpPr>
          <p:spPr>
            <a:xfrm>
              <a:off x="5486400" y="2743200"/>
              <a:ext cx="990600" cy="2743200"/>
            </a:xfrm>
            <a:custGeom>
              <a:avLst/>
              <a:gdLst/>
              <a:ahLst/>
              <a:cxnLst>
                <a:cxn ang="0">
                  <a:pos x="0" y="2147483647"/>
                </a:cxn>
                <a:cxn ang="0">
                  <a:pos x="2147483647" y="2147483647"/>
                </a:cxn>
                <a:cxn ang="0">
                  <a:pos x="2147483647" y="0"/>
                </a:cxn>
              </a:cxnLst>
              <a:pathLst>
                <a:path w="624" h="1728">
                  <a:moveTo>
                    <a:pt x="0" y="1728"/>
                  </a:moveTo>
                  <a:cubicBezTo>
                    <a:pt x="20" y="1344"/>
                    <a:pt x="40" y="960"/>
                    <a:pt x="144" y="672"/>
                  </a:cubicBezTo>
                  <a:cubicBezTo>
                    <a:pt x="248" y="384"/>
                    <a:pt x="436" y="192"/>
                    <a:pt x="624" y="0"/>
                  </a:cubicBezTo>
                </a:path>
              </a:pathLst>
            </a:custGeom>
            <a:noFill/>
            <a:ln w="9525" cap="flat" cmpd="sng">
              <a:solidFill>
                <a:schemeClr val="accent2"/>
              </a:solidFill>
              <a:prstDash val="solid"/>
              <a:round/>
              <a:headEnd type="none" w="med" len="med"/>
              <a:tailEnd type="none" w="med" len="med"/>
            </a:ln>
          </p:spPr>
          <p:txBody>
            <a:bodyPr/>
            <a:p>
              <a:endParaRPr lang="zh-CN" altLang="en-US"/>
            </a:p>
          </p:txBody>
        </p:sp>
        <p:sp>
          <p:nvSpPr>
            <p:cNvPr id="117768" name="Freeform 10"/>
            <p:cNvSpPr/>
            <p:nvPr/>
          </p:nvSpPr>
          <p:spPr>
            <a:xfrm>
              <a:off x="5105400" y="2667000"/>
              <a:ext cx="990600" cy="2743200"/>
            </a:xfrm>
            <a:custGeom>
              <a:avLst/>
              <a:gdLst/>
              <a:ahLst/>
              <a:cxnLst>
                <a:cxn ang="0">
                  <a:pos x="0" y="2147483647"/>
                </a:cxn>
                <a:cxn ang="0">
                  <a:pos x="2147483647" y="2147483647"/>
                </a:cxn>
                <a:cxn ang="0">
                  <a:pos x="2147483647" y="0"/>
                </a:cxn>
              </a:cxnLst>
              <a:pathLst>
                <a:path w="624" h="1728">
                  <a:moveTo>
                    <a:pt x="0" y="1728"/>
                  </a:moveTo>
                  <a:cubicBezTo>
                    <a:pt x="20" y="1344"/>
                    <a:pt x="40" y="960"/>
                    <a:pt x="144" y="672"/>
                  </a:cubicBezTo>
                  <a:cubicBezTo>
                    <a:pt x="248" y="384"/>
                    <a:pt x="436" y="192"/>
                    <a:pt x="624" y="0"/>
                  </a:cubicBezTo>
                </a:path>
              </a:pathLst>
            </a:custGeom>
            <a:noFill/>
            <a:ln w="9525" cap="flat" cmpd="sng">
              <a:solidFill>
                <a:schemeClr val="accent2"/>
              </a:solidFill>
              <a:prstDash val="solid"/>
              <a:round/>
              <a:headEnd type="none" w="med" len="med"/>
              <a:tailEnd type="none" w="med" len="med"/>
            </a:ln>
          </p:spPr>
          <p:txBody>
            <a:bodyPr/>
            <a:p>
              <a:endParaRPr lang="zh-CN" altLang="en-US"/>
            </a:p>
          </p:txBody>
        </p:sp>
        <p:sp>
          <p:nvSpPr>
            <p:cNvPr id="117769" name="Freeform 11"/>
            <p:cNvSpPr/>
            <p:nvPr/>
          </p:nvSpPr>
          <p:spPr>
            <a:xfrm>
              <a:off x="4648200" y="2590800"/>
              <a:ext cx="990600" cy="2743200"/>
            </a:xfrm>
            <a:custGeom>
              <a:avLst/>
              <a:gdLst/>
              <a:ahLst/>
              <a:cxnLst>
                <a:cxn ang="0">
                  <a:pos x="0" y="2147483647"/>
                </a:cxn>
                <a:cxn ang="0">
                  <a:pos x="2147483647" y="2147483647"/>
                </a:cxn>
                <a:cxn ang="0">
                  <a:pos x="2147483647" y="0"/>
                </a:cxn>
              </a:cxnLst>
              <a:pathLst>
                <a:path w="624" h="1728">
                  <a:moveTo>
                    <a:pt x="0" y="1728"/>
                  </a:moveTo>
                  <a:cubicBezTo>
                    <a:pt x="20" y="1344"/>
                    <a:pt x="40" y="960"/>
                    <a:pt x="144" y="672"/>
                  </a:cubicBezTo>
                  <a:cubicBezTo>
                    <a:pt x="248" y="384"/>
                    <a:pt x="436" y="192"/>
                    <a:pt x="624" y="0"/>
                  </a:cubicBezTo>
                </a:path>
              </a:pathLst>
            </a:custGeom>
            <a:noFill/>
            <a:ln w="9525" cap="flat" cmpd="sng">
              <a:solidFill>
                <a:schemeClr val="accent2"/>
              </a:solidFill>
              <a:prstDash val="solid"/>
              <a:round/>
              <a:headEnd type="none" w="med" len="med"/>
              <a:tailEnd type="none" w="med" len="med"/>
            </a:ln>
          </p:spPr>
          <p:txBody>
            <a:bodyPr/>
            <a:p>
              <a:endParaRPr lang="zh-CN" altLang="en-US"/>
            </a:p>
          </p:txBody>
        </p:sp>
        <p:sp>
          <p:nvSpPr>
            <p:cNvPr id="117770" name="Freeform 12"/>
            <p:cNvSpPr/>
            <p:nvPr/>
          </p:nvSpPr>
          <p:spPr>
            <a:xfrm>
              <a:off x="4038600" y="2590800"/>
              <a:ext cx="990600" cy="2743200"/>
            </a:xfrm>
            <a:custGeom>
              <a:avLst/>
              <a:gdLst/>
              <a:ahLst/>
              <a:cxnLst>
                <a:cxn ang="0">
                  <a:pos x="0" y="2147483647"/>
                </a:cxn>
                <a:cxn ang="0">
                  <a:pos x="2147483647" y="2147483647"/>
                </a:cxn>
                <a:cxn ang="0">
                  <a:pos x="2147483647" y="0"/>
                </a:cxn>
              </a:cxnLst>
              <a:pathLst>
                <a:path w="624" h="1728">
                  <a:moveTo>
                    <a:pt x="0" y="1728"/>
                  </a:moveTo>
                  <a:cubicBezTo>
                    <a:pt x="20" y="1344"/>
                    <a:pt x="40" y="960"/>
                    <a:pt x="144" y="672"/>
                  </a:cubicBezTo>
                  <a:cubicBezTo>
                    <a:pt x="248" y="384"/>
                    <a:pt x="436" y="192"/>
                    <a:pt x="624" y="0"/>
                  </a:cubicBezTo>
                </a:path>
              </a:pathLst>
            </a:custGeom>
            <a:noFill/>
            <a:ln w="9525" cap="flat" cmpd="sng">
              <a:solidFill>
                <a:schemeClr val="accent2"/>
              </a:solidFill>
              <a:prstDash val="solid"/>
              <a:round/>
              <a:headEnd type="none" w="med" len="med"/>
              <a:tailEnd type="none" w="med" len="med"/>
            </a:ln>
          </p:spPr>
          <p:txBody>
            <a:bodyPr/>
            <a:p>
              <a:endParaRPr lang="zh-CN" altLang="en-US"/>
            </a:p>
          </p:txBody>
        </p:sp>
        <p:sp>
          <p:nvSpPr>
            <p:cNvPr id="117771" name="Freeform 15"/>
            <p:cNvSpPr/>
            <p:nvPr/>
          </p:nvSpPr>
          <p:spPr>
            <a:xfrm>
              <a:off x="3124200" y="2971800"/>
              <a:ext cx="3352800" cy="673100"/>
            </a:xfrm>
            <a:custGeom>
              <a:avLst/>
              <a:gdLst/>
              <a:ahLst/>
              <a:cxnLst>
                <a:cxn ang="0">
                  <a:pos x="0" y="2147483647"/>
                </a:cxn>
                <a:cxn ang="0">
                  <a:pos x="2147483647" y="2147483647"/>
                </a:cxn>
                <a:cxn ang="0">
                  <a:pos x="2147483647" y="2147483647"/>
                </a:cxn>
              </a:cxnLst>
              <a:pathLst>
                <a:path w="2112" h="424">
                  <a:moveTo>
                    <a:pt x="0" y="424"/>
                  </a:moveTo>
                  <a:cubicBezTo>
                    <a:pt x="280" y="252"/>
                    <a:pt x="560" y="80"/>
                    <a:pt x="912" y="40"/>
                  </a:cubicBezTo>
                  <a:cubicBezTo>
                    <a:pt x="1264" y="0"/>
                    <a:pt x="1688" y="92"/>
                    <a:pt x="2112" y="184"/>
                  </a:cubicBezTo>
                </a:path>
              </a:pathLst>
            </a:custGeom>
            <a:noFill/>
            <a:ln w="9525" cap="flat" cmpd="sng">
              <a:solidFill>
                <a:schemeClr val="accent2"/>
              </a:solidFill>
              <a:prstDash val="solid"/>
              <a:round/>
              <a:headEnd type="none" w="med" len="med"/>
              <a:tailEnd type="none" w="med" len="med"/>
            </a:ln>
          </p:spPr>
          <p:txBody>
            <a:bodyPr/>
            <a:p>
              <a:endParaRPr lang="zh-CN" altLang="en-US"/>
            </a:p>
          </p:txBody>
        </p:sp>
        <p:sp>
          <p:nvSpPr>
            <p:cNvPr id="117772" name="Freeform 17"/>
            <p:cNvSpPr/>
            <p:nvPr/>
          </p:nvSpPr>
          <p:spPr>
            <a:xfrm>
              <a:off x="2743200" y="3733800"/>
              <a:ext cx="3352800" cy="673100"/>
            </a:xfrm>
            <a:custGeom>
              <a:avLst/>
              <a:gdLst/>
              <a:ahLst/>
              <a:cxnLst>
                <a:cxn ang="0">
                  <a:pos x="0" y="2147483647"/>
                </a:cxn>
                <a:cxn ang="0">
                  <a:pos x="2147483647" y="2147483647"/>
                </a:cxn>
                <a:cxn ang="0">
                  <a:pos x="2147483647" y="2147483647"/>
                </a:cxn>
              </a:cxnLst>
              <a:pathLst>
                <a:path w="2112" h="424">
                  <a:moveTo>
                    <a:pt x="0" y="424"/>
                  </a:moveTo>
                  <a:cubicBezTo>
                    <a:pt x="280" y="252"/>
                    <a:pt x="560" y="80"/>
                    <a:pt x="912" y="40"/>
                  </a:cubicBezTo>
                  <a:cubicBezTo>
                    <a:pt x="1264" y="0"/>
                    <a:pt x="1688" y="92"/>
                    <a:pt x="2112" y="184"/>
                  </a:cubicBezTo>
                </a:path>
              </a:pathLst>
            </a:custGeom>
            <a:noFill/>
            <a:ln w="9525" cap="flat" cmpd="sng">
              <a:solidFill>
                <a:schemeClr val="accent2"/>
              </a:solidFill>
              <a:prstDash val="solid"/>
              <a:round/>
              <a:headEnd type="none" w="med" len="med"/>
              <a:tailEnd type="none" w="med" len="med"/>
            </a:ln>
          </p:spPr>
          <p:txBody>
            <a:bodyPr/>
            <a:p>
              <a:endParaRPr lang="zh-CN" altLang="en-US"/>
            </a:p>
          </p:txBody>
        </p:sp>
        <p:sp>
          <p:nvSpPr>
            <p:cNvPr id="117773" name="Freeform 18"/>
            <p:cNvSpPr/>
            <p:nvPr/>
          </p:nvSpPr>
          <p:spPr>
            <a:xfrm>
              <a:off x="2971800" y="3200400"/>
              <a:ext cx="3352800" cy="673100"/>
            </a:xfrm>
            <a:custGeom>
              <a:avLst/>
              <a:gdLst/>
              <a:ahLst/>
              <a:cxnLst>
                <a:cxn ang="0">
                  <a:pos x="0" y="2147483647"/>
                </a:cxn>
                <a:cxn ang="0">
                  <a:pos x="2147483647" y="2147483647"/>
                </a:cxn>
                <a:cxn ang="0">
                  <a:pos x="2147483647" y="2147483647"/>
                </a:cxn>
              </a:cxnLst>
              <a:pathLst>
                <a:path w="2112" h="424">
                  <a:moveTo>
                    <a:pt x="0" y="424"/>
                  </a:moveTo>
                  <a:cubicBezTo>
                    <a:pt x="280" y="252"/>
                    <a:pt x="560" y="80"/>
                    <a:pt x="912" y="40"/>
                  </a:cubicBezTo>
                  <a:cubicBezTo>
                    <a:pt x="1264" y="0"/>
                    <a:pt x="1688" y="92"/>
                    <a:pt x="2112" y="184"/>
                  </a:cubicBezTo>
                </a:path>
              </a:pathLst>
            </a:custGeom>
            <a:noFill/>
            <a:ln w="9525" cap="flat" cmpd="sng">
              <a:solidFill>
                <a:schemeClr val="accent2"/>
              </a:solidFill>
              <a:prstDash val="solid"/>
              <a:round/>
              <a:headEnd type="none" w="med" len="med"/>
              <a:tailEnd type="none" w="med" len="med"/>
            </a:ln>
          </p:spPr>
          <p:txBody>
            <a:bodyPr/>
            <a:p>
              <a:endParaRPr lang="zh-CN" altLang="en-US"/>
            </a:p>
          </p:txBody>
        </p:sp>
        <p:sp>
          <p:nvSpPr>
            <p:cNvPr id="117774" name="Freeform 19"/>
            <p:cNvSpPr/>
            <p:nvPr/>
          </p:nvSpPr>
          <p:spPr>
            <a:xfrm>
              <a:off x="2590800" y="4267200"/>
              <a:ext cx="3352800" cy="673100"/>
            </a:xfrm>
            <a:custGeom>
              <a:avLst/>
              <a:gdLst/>
              <a:ahLst/>
              <a:cxnLst>
                <a:cxn ang="0">
                  <a:pos x="0" y="2147483647"/>
                </a:cxn>
                <a:cxn ang="0">
                  <a:pos x="2147483647" y="2147483647"/>
                </a:cxn>
                <a:cxn ang="0">
                  <a:pos x="2147483647" y="2147483647"/>
                </a:cxn>
              </a:cxnLst>
              <a:pathLst>
                <a:path w="2112" h="424">
                  <a:moveTo>
                    <a:pt x="0" y="424"/>
                  </a:moveTo>
                  <a:cubicBezTo>
                    <a:pt x="280" y="252"/>
                    <a:pt x="560" y="80"/>
                    <a:pt x="912" y="40"/>
                  </a:cubicBezTo>
                  <a:cubicBezTo>
                    <a:pt x="1264" y="0"/>
                    <a:pt x="1688" y="92"/>
                    <a:pt x="2112" y="184"/>
                  </a:cubicBezTo>
                </a:path>
              </a:pathLst>
            </a:custGeom>
            <a:noFill/>
            <a:ln w="9525" cap="flat" cmpd="sng">
              <a:solidFill>
                <a:schemeClr val="accent2"/>
              </a:solidFill>
              <a:prstDash val="solid"/>
              <a:round/>
              <a:headEnd type="none" w="med" len="med"/>
              <a:tailEnd type="none" w="med" len="med"/>
            </a:ln>
          </p:spPr>
          <p:txBody>
            <a:bodyPr/>
            <a:p>
              <a:endParaRPr lang="zh-CN" altLang="en-US"/>
            </a:p>
          </p:txBody>
        </p:sp>
        <p:sp>
          <p:nvSpPr>
            <p:cNvPr id="117775" name="Freeform 20"/>
            <p:cNvSpPr/>
            <p:nvPr/>
          </p:nvSpPr>
          <p:spPr>
            <a:xfrm>
              <a:off x="2590800" y="4724400"/>
              <a:ext cx="3352800" cy="673100"/>
            </a:xfrm>
            <a:custGeom>
              <a:avLst/>
              <a:gdLst/>
              <a:ahLst/>
              <a:cxnLst>
                <a:cxn ang="0">
                  <a:pos x="0" y="2147483647"/>
                </a:cxn>
                <a:cxn ang="0">
                  <a:pos x="2147483647" y="2147483647"/>
                </a:cxn>
                <a:cxn ang="0">
                  <a:pos x="2147483647" y="2147483647"/>
                </a:cxn>
              </a:cxnLst>
              <a:pathLst>
                <a:path w="2112" h="424">
                  <a:moveTo>
                    <a:pt x="0" y="424"/>
                  </a:moveTo>
                  <a:cubicBezTo>
                    <a:pt x="280" y="252"/>
                    <a:pt x="560" y="80"/>
                    <a:pt x="912" y="40"/>
                  </a:cubicBezTo>
                  <a:cubicBezTo>
                    <a:pt x="1264" y="0"/>
                    <a:pt x="1688" y="92"/>
                    <a:pt x="2112" y="184"/>
                  </a:cubicBezTo>
                </a:path>
              </a:pathLst>
            </a:custGeom>
            <a:noFill/>
            <a:ln w="9525" cap="flat" cmpd="sng">
              <a:solidFill>
                <a:schemeClr val="accent2"/>
              </a:solidFill>
              <a:prstDash val="solid"/>
              <a:round/>
              <a:headEnd type="none" w="med" len="med"/>
              <a:tailEnd type="none" w="med" len="med"/>
            </a:ln>
          </p:spPr>
          <p:txBody>
            <a:bodyPr/>
            <a:p>
              <a:endParaRPr lang="zh-CN" altLang="en-US"/>
            </a:p>
          </p:txBody>
        </p:sp>
        <p:sp>
          <p:nvSpPr>
            <p:cNvPr id="117776" name="Freeform 21"/>
            <p:cNvSpPr/>
            <p:nvPr/>
          </p:nvSpPr>
          <p:spPr>
            <a:xfrm>
              <a:off x="2514600" y="5257800"/>
              <a:ext cx="3352800" cy="673100"/>
            </a:xfrm>
            <a:custGeom>
              <a:avLst/>
              <a:gdLst/>
              <a:ahLst/>
              <a:cxnLst>
                <a:cxn ang="0">
                  <a:pos x="0" y="2147483647"/>
                </a:cxn>
                <a:cxn ang="0">
                  <a:pos x="2147483647" y="2147483647"/>
                </a:cxn>
                <a:cxn ang="0">
                  <a:pos x="2147483647" y="2147483647"/>
                </a:cxn>
              </a:cxnLst>
              <a:pathLst>
                <a:path w="2112" h="424">
                  <a:moveTo>
                    <a:pt x="0" y="424"/>
                  </a:moveTo>
                  <a:cubicBezTo>
                    <a:pt x="280" y="252"/>
                    <a:pt x="560" y="80"/>
                    <a:pt x="912" y="40"/>
                  </a:cubicBezTo>
                  <a:cubicBezTo>
                    <a:pt x="1264" y="0"/>
                    <a:pt x="1688" y="92"/>
                    <a:pt x="2112" y="184"/>
                  </a:cubicBezTo>
                </a:path>
              </a:pathLst>
            </a:custGeom>
            <a:noFill/>
            <a:ln w="9525" cap="flat" cmpd="sng">
              <a:solidFill>
                <a:schemeClr val="accent2"/>
              </a:solidFill>
              <a:prstDash val="solid"/>
              <a:round/>
              <a:headEnd type="none" w="med" len="med"/>
              <a:tailEnd type="none" w="med" len="med"/>
            </a:ln>
          </p:spPr>
          <p:txBody>
            <a:bodyPr/>
            <a:p>
              <a:endParaRPr lang="zh-CN" altLang="en-US"/>
            </a:p>
          </p:txBody>
        </p:sp>
        <p:sp>
          <p:nvSpPr>
            <p:cNvPr id="117778" name="Freeform 5"/>
            <p:cNvSpPr/>
            <p:nvPr/>
          </p:nvSpPr>
          <p:spPr>
            <a:xfrm>
              <a:off x="2514600" y="3200400"/>
              <a:ext cx="990600" cy="2743200"/>
            </a:xfrm>
            <a:custGeom>
              <a:avLst/>
              <a:gdLst/>
              <a:ahLst/>
              <a:cxnLst>
                <a:cxn ang="0">
                  <a:pos x="0" y="1728"/>
                </a:cxn>
                <a:cxn ang="0">
                  <a:pos x="144" y="672"/>
                </a:cxn>
                <a:cxn ang="0">
                  <a:pos x="624" y="0"/>
                </a:cxn>
              </a:cxnLst>
              <a:pathLst>
                <a:path w="624" h="1728">
                  <a:moveTo>
                    <a:pt x="0" y="1728"/>
                  </a:moveTo>
                  <a:cubicBezTo>
                    <a:pt x="20" y="1344"/>
                    <a:pt x="40" y="960"/>
                    <a:pt x="144" y="672"/>
                  </a:cubicBezTo>
                  <a:cubicBezTo>
                    <a:pt x="248" y="384"/>
                    <a:pt x="436" y="192"/>
                    <a:pt x="624" y="0"/>
                  </a:cubicBezTo>
                </a:path>
              </a:pathLst>
            </a:custGeom>
            <a:noFill/>
            <a:ln w="9525" cap="flat" cmpd="sng">
              <a:solidFill>
                <a:schemeClr val="accent2"/>
              </a:solidFill>
              <a:prstDash val="solid"/>
              <a:round/>
              <a:headEnd type="none" w="med" len="med"/>
              <a:tailEnd type="none" w="med" len="med"/>
            </a:ln>
          </p:spPr>
          <p:txBody>
            <a:bodyPr/>
            <a:p>
              <a:endParaRPr lang="zh-CN" altLang="en-US"/>
            </a:p>
          </p:txBody>
        </p:sp>
        <p:sp>
          <p:nvSpPr>
            <p:cNvPr id="117781" name="Freeform 14"/>
            <p:cNvSpPr/>
            <p:nvPr/>
          </p:nvSpPr>
          <p:spPr>
            <a:xfrm>
              <a:off x="3505200" y="2514600"/>
              <a:ext cx="3352800" cy="673100"/>
            </a:xfrm>
            <a:custGeom>
              <a:avLst/>
              <a:gdLst/>
              <a:ahLst/>
              <a:cxnLst>
                <a:cxn ang="0">
                  <a:pos x="0" y="424"/>
                </a:cxn>
                <a:cxn ang="0">
                  <a:pos x="912" y="40"/>
                </a:cxn>
                <a:cxn ang="0">
                  <a:pos x="2112" y="184"/>
                </a:cxn>
              </a:cxnLst>
              <a:pathLst>
                <a:path w="2112" h="424">
                  <a:moveTo>
                    <a:pt x="0" y="424"/>
                  </a:moveTo>
                  <a:cubicBezTo>
                    <a:pt x="280" y="252"/>
                    <a:pt x="560" y="80"/>
                    <a:pt x="912" y="40"/>
                  </a:cubicBezTo>
                  <a:cubicBezTo>
                    <a:pt x="1264" y="0"/>
                    <a:pt x="1688" y="92"/>
                    <a:pt x="2112" y="184"/>
                  </a:cubicBezTo>
                </a:path>
              </a:pathLst>
            </a:custGeom>
            <a:noFill/>
            <a:ln w="9525" cap="flat" cmpd="sng">
              <a:solidFill>
                <a:schemeClr val="tx1"/>
              </a:solidFill>
              <a:prstDash val="solid"/>
              <a:round/>
              <a:headEnd type="none" w="med" len="med"/>
              <a:tailEnd type="none" w="med" len="med"/>
            </a:ln>
          </p:spPr>
          <p:txBody>
            <a:bodyPr/>
            <a:p>
              <a:endParaRPr lang="zh-CN" altLang="en-US"/>
            </a:p>
          </p:txBody>
        </p:sp>
      </p:grpSp>
      <p:graphicFrame>
        <p:nvGraphicFramePr>
          <p:cNvPr id="117783" name="对象 1"/>
          <p:cNvGraphicFramePr>
            <a:graphicFrameLocks noChangeAspect="1"/>
          </p:cNvGraphicFramePr>
          <p:nvPr/>
        </p:nvGraphicFramePr>
        <p:xfrm>
          <a:off x="1332230" y="3284855"/>
          <a:ext cx="6835775" cy="971550"/>
        </p:xfrm>
        <a:graphic>
          <a:graphicData uri="http://schemas.openxmlformats.org/presentationml/2006/ole">
            <mc:AlternateContent xmlns:mc="http://schemas.openxmlformats.org/markup-compatibility/2006">
              <mc:Choice xmlns:v="urn:schemas-microsoft-com:vml" Requires="v">
                <p:oleObj spid="_x0000_s3204" name="" r:id="rId1" imgW="3419475" imgH="485140" progId="Equation.AxMath">
                  <p:embed/>
                </p:oleObj>
              </mc:Choice>
              <mc:Fallback>
                <p:oleObj name="" r:id="rId1" imgW="3419475" imgH="485140" progId="Equation.AxMath">
                  <p:embed/>
                  <p:pic>
                    <p:nvPicPr>
                      <p:cNvPr id="0" name="图片 3203"/>
                      <p:cNvPicPr/>
                      <p:nvPr/>
                    </p:nvPicPr>
                    <p:blipFill>
                      <a:blip r:embed="rId2"/>
                      <a:stretch>
                        <a:fillRect/>
                      </a:stretch>
                    </p:blipFill>
                    <p:spPr>
                      <a:xfrm>
                        <a:off x="1332230" y="3284855"/>
                        <a:ext cx="6835775" cy="971550"/>
                      </a:xfrm>
                      <a:prstGeom prst="rect">
                        <a:avLst/>
                      </a:prstGeom>
                      <a:noFill/>
                      <a:ln w="38100">
                        <a:noFill/>
                        <a:miter/>
                      </a:ln>
                    </p:spPr>
                  </p:pic>
                </p:oleObj>
              </mc:Fallback>
            </mc:AlternateContent>
          </a:graphicData>
        </a:graphic>
      </p:graphicFrame>
      <p:pic>
        <p:nvPicPr>
          <p:cNvPr id="3" name="图片 2"/>
          <p:cNvPicPr>
            <a:picLocks noChangeAspect="1"/>
          </p:cNvPicPr>
          <p:nvPr>
            <p:custDataLst>
              <p:tags r:id="rId3"/>
            </p:custDataLst>
          </p:nvPr>
        </p:nvPicPr>
        <p:blipFill>
          <a:blip r:embed="rId4"/>
          <a:stretch>
            <a:fillRect/>
          </a:stretch>
        </p:blipFill>
        <p:spPr>
          <a:xfrm>
            <a:off x="252095" y="4437380"/>
            <a:ext cx="2628900" cy="2117090"/>
          </a:xfrm>
          <a:prstGeom prst="rect">
            <a:avLst/>
          </a:prstGeom>
        </p:spPr>
      </p:pic>
      <p:sp>
        <p:nvSpPr>
          <p:cNvPr id="4" name="文本框 3"/>
          <p:cNvSpPr txBox="1"/>
          <p:nvPr/>
        </p:nvSpPr>
        <p:spPr>
          <a:xfrm>
            <a:off x="179705" y="6597650"/>
            <a:ext cx="3279140" cy="275590"/>
          </a:xfrm>
          <a:prstGeom prst="rect">
            <a:avLst/>
          </a:prstGeom>
          <a:noFill/>
        </p:spPr>
        <p:txBody>
          <a:bodyPr wrap="square" rtlCol="0">
            <a:spAutoFit/>
          </a:bodyPr>
          <a:p>
            <a:r>
              <a:rPr lang="zh-CN" altLang="en-US" sz="1200" b="0">
                <a:solidFill>
                  <a:schemeClr val="tx1"/>
                </a:solidFill>
                <a:sym typeface="+mn-ea"/>
              </a:rPr>
              <a:t>https://zhuanlan.zhihu.com/p/63878975</a:t>
            </a:r>
            <a:endParaRPr lang="zh-CN" altLang="en-US" sz="1200" b="0">
              <a:solidFill>
                <a:schemeClr val="tx1"/>
              </a:solidFill>
              <a:sym typeface="+mn-ea"/>
            </a:endParaRPr>
          </a:p>
        </p:txBody>
      </p:sp>
      <p:pic>
        <p:nvPicPr>
          <p:cNvPr id="7" name="图片 6"/>
          <p:cNvPicPr>
            <a:picLocks noChangeAspect="1"/>
          </p:cNvPicPr>
          <p:nvPr>
            <p:custDataLst>
              <p:tags r:id="rId5"/>
            </p:custDataLst>
          </p:nvPr>
        </p:nvPicPr>
        <p:blipFill>
          <a:blip r:embed="rId6"/>
          <a:stretch>
            <a:fillRect/>
          </a:stretch>
        </p:blipFill>
        <p:spPr>
          <a:xfrm>
            <a:off x="5892800" y="4364990"/>
            <a:ext cx="3171825" cy="2333625"/>
          </a:xfrm>
          <a:prstGeom prst="rect">
            <a:avLst/>
          </a:prstGeom>
        </p:spPr>
      </p:pic>
    </p:spTree>
  </p:cSld>
  <p:clrMapOvr>
    <a:masterClrMapping/>
  </p:clrMapOvr>
  <p:transition>
    <p:random/>
  </p:transition>
</p:sld>
</file>

<file path=ppt/tags/tag1.xml><?xml version="1.0" encoding="utf-8"?>
<p:tagLst xmlns:p="http://schemas.openxmlformats.org/presentationml/2006/main">
  <p:tag name="KSO_WM_UNIT_PLACING_PICTURE_USER_VIEWPORT" val="{&quot;height&quot;:1588,&quot;width&quot;:2835}"/>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commondata" val="eyJoZGlkIjoiMWY3NzZhYWMyMDk1ODkzOGNmMTIwMGViNGI4OGVlNTM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14179</Words>
  <Application>WPS 演示</Application>
  <PresentationFormat>全屏显示(4:3)</PresentationFormat>
  <Paragraphs>1048</Paragraphs>
  <Slides>105</Slides>
  <Notes>12</Notes>
  <HiddenSlides>0</HiddenSlides>
  <MMClips>0</MMClips>
  <ScaleCrop>false</ScaleCrop>
  <HeadingPairs>
    <vt:vector size="8" baseType="variant">
      <vt:variant>
        <vt:lpstr>已用的字体</vt:lpstr>
      </vt:variant>
      <vt:variant>
        <vt:i4>26</vt:i4>
      </vt:variant>
      <vt:variant>
        <vt:lpstr>主题</vt:lpstr>
      </vt:variant>
      <vt:variant>
        <vt:i4>4</vt:i4>
      </vt:variant>
      <vt:variant>
        <vt:lpstr>嵌入 OLE 服务器</vt:lpstr>
      </vt:variant>
      <vt:variant>
        <vt:i4>135</vt:i4>
      </vt:variant>
      <vt:variant>
        <vt:lpstr>幻灯片标题</vt:lpstr>
      </vt:variant>
      <vt:variant>
        <vt:i4>105</vt:i4>
      </vt:variant>
    </vt:vector>
  </HeadingPairs>
  <TitlesOfParts>
    <vt:vector size="270" baseType="lpstr">
      <vt:lpstr>Arial</vt:lpstr>
      <vt:lpstr>宋体</vt:lpstr>
      <vt:lpstr>Wingdings</vt:lpstr>
      <vt:lpstr>Times New Roman</vt:lpstr>
      <vt:lpstr>Calibri</vt:lpstr>
      <vt:lpstr>华文楷体</vt:lpstr>
      <vt:lpstr>楷体</vt:lpstr>
      <vt:lpstr>Tahoma</vt:lpstr>
      <vt:lpstr>楷体_GB2312</vt:lpstr>
      <vt:lpstr>新宋体</vt:lpstr>
      <vt:lpstr>微软雅黑</vt:lpstr>
      <vt:lpstr>Arial Unicode MS</vt:lpstr>
      <vt:lpstr>Wingdings</vt:lpstr>
      <vt:lpstr>PMingLiU</vt:lpstr>
      <vt:lpstr>PMingLiU</vt:lpstr>
      <vt:lpstr>MingLiU-ExtB</vt:lpstr>
      <vt:lpstr>華康中楷體</vt:lpstr>
      <vt:lpstr>Symbol</vt:lpstr>
      <vt:lpstr>Monotype Sorts</vt:lpstr>
      <vt:lpstr>Monotype Sorts</vt:lpstr>
      <vt:lpstr>Marlett</vt:lpstr>
      <vt:lpstr>UniversalMath1 BT</vt:lpstr>
      <vt:lpstr>ESRI AMFM Electric</vt:lpstr>
      <vt:lpstr>幼圆</vt:lpstr>
      <vt:lpstr>Microsoft JhengHei</vt:lpstr>
      <vt:lpstr>隶书</vt:lpstr>
      <vt:lpstr>Office 主题</vt:lpstr>
      <vt:lpstr>1_Office 主题</vt:lpstr>
      <vt:lpstr>2_Office 主题</vt:lpstr>
      <vt:lpstr>3_Office 主题</vt:lpstr>
      <vt:lpstr>Visio.Drawing.11</vt:lpstr>
      <vt:lpstr>Equation.3</vt:lpstr>
      <vt:lpstr>Equation.3</vt:lpstr>
      <vt:lpstr>Equation.3</vt:lpstr>
      <vt:lpstr>Equation.DSMT4</vt:lpstr>
      <vt:lpstr>Visio.Drawing.11</vt:lpstr>
      <vt:lpstr>Equation.3</vt:lpstr>
      <vt:lpstr>Equation.AxMath</vt:lpstr>
      <vt:lpstr>Equation.3</vt:lpstr>
      <vt:lpstr>Equation.AxMath</vt:lpstr>
      <vt:lpstr>Equation.3</vt:lpstr>
      <vt:lpstr>Equation.3</vt:lpstr>
      <vt:lpstr>Equation.DSMT4</vt:lpstr>
      <vt:lpstr>Equation.3</vt:lpstr>
      <vt:lpstr>Equation.DSMT4</vt:lpstr>
      <vt:lpstr>Equation.DSMT4</vt:lpstr>
      <vt:lpstr>Equation.DSMT4</vt:lpstr>
      <vt:lpstr>Equation.3</vt:lpstr>
      <vt:lpstr>Equation.3</vt:lpstr>
      <vt:lpstr>Equation.3</vt:lpstr>
      <vt:lpstr>Equation.3</vt:lpstr>
      <vt:lpstr>Equation.3</vt:lpstr>
      <vt:lpstr>Equation.3</vt:lpstr>
      <vt:lpstr>Paint.Picture</vt:lpstr>
      <vt:lpstr>Equation.3</vt:lpstr>
      <vt:lpstr>Equation.3</vt:lpstr>
      <vt:lpstr>Equation.3</vt:lpstr>
      <vt:lpstr>Equation.DSMT4</vt:lpstr>
      <vt:lpstr>Equation.3</vt:lpstr>
      <vt:lpstr>Equation.AxMath</vt:lpstr>
      <vt:lpstr>Equation.AxMath</vt:lpstr>
      <vt:lpstr>Equation.KSEE3</vt:lpstr>
      <vt:lpstr>Equation.DSMT4</vt:lpstr>
      <vt:lpstr>Equation.DSMT4</vt:lpstr>
      <vt:lpstr>Equation.KSEE3</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Equation.KSEE3</vt:lpstr>
      <vt:lpstr>Equation.3</vt:lpstr>
      <vt:lpstr>Equation.3</vt:lpstr>
      <vt:lpstr>Equation.KSEE3</vt:lpstr>
      <vt:lpstr>Equation.3</vt:lpstr>
      <vt:lpstr>Equation.DSMT4</vt:lpstr>
      <vt:lpstr>Equation.3</vt:lpstr>
      <vt:lpstr>Equation.3</vt:lpstr>
      <vt:lpstr>Equation.3</vt:lpstr>
      <vt:lpstr>Equation.KSEE3</vt:lpstr>
      <vt:lpstr>Equation.3</vt:lpstr>
      <vt:lpstr>Equation.3</vt:lpstr>
      <vt:lpstr>Equation.DSMT4</vt:lpstr>
      <vt:lpstr>Equation.AxMath</vt:lpstr>
      <vt:lpstr>Equation.AxMath</vt:lpstr>
      <vt:lpstr>Equation.3</vt:lpstr>
      <vt:lpstr>Equation.AxMath</vt:lpstr>
      <vt:lpstr>Equation.3</vt:lpstr>
      <vt:lpstr>Equation.3</vt:lpstr>
      <vt:lpstr>Equation.3</vt:lpstr>
      <vt:lpstr>Equation.3</vt:lpstr>
      <vt:lpstr>Equation.3</vt:lpstr>
      <vt:lpstr>Equation.DSMT4</vt:lpstr>
      <vt:lpstr>Equation.3</vt:lpstr>
      <vt:lpstr>Equation.DSMT4</vt:lpstr>
      <vt:lpstr>Equation.DSMT4</vt:lpstr>
      <vt:lpstr>Equation.DSMT4</vt:lpstr>
      <vt:lpstr>Equation.3</vt:lpstr>
      <vt:lpstr>Equation.3</vt:lpstr>
      <vt:lpstr>Equation.3</vt:lpstr>
      <vt:lpstr>Equation.3</vt:lpstr>
      <vt:lpstr>Equation.DSMT4</vt:lpstr>
      <vt:lpstr>Equation.DSMT4</vt:lpstr>
      <vt:lpstr>Equation.DSMT4</vt:lpstr>
      <vt:lpstr>Equation.DSMT4</vt:lpstr>
      <vt:lpstr>Equation.DSMT4</vt:lpstr>
      <vt:lpstr>Equation.3</vt:lpstr>
      <vt:lpstr>Equation.DSMT4</vt:lpstr>
      <vt:lpstr>Equation.3</vt:lpstr>
      <vt:lpstr>Equation.3</vt:lpstr>
      <vt:lpstr>Equation.3</vt:lpstr>
      <vt:lpstr>Equation.DSMT4</vt:lpstr>
      <vt:lpstr>Equation.DSMT4</vt:lpstr>
      <vt:lpstr>Equation.3</vt:lpstr>
      <vt:lpstr>Equation.AxMath</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Equation.3</vt:lpstr>
      <vt:lpstr>Equation.3</vt:lpstr>
      <vt:lpstr>Equation.DSMT4</vt:lpstr>
      <vt:lpstr>Equation.DSMT4</vt:lpstr>
      <vt:lpstr>Visio.Drawing.11</vt:lpstr>
      <vt:lpstr>Visio.Drawing.11</vt:lpstr>
      <vt:lpstr>Visio.Drawing.11</vt:lpstr>
      <vt:lpstr>Visio.Drawing.11</vt:lpstr>
      <vt:lpstr>Equation.DSMT4</vt:lpstr>
      <vt:lpstr>Visio.Drawing.11</vt:lpstr>
      <vt:lpstr>Visio.Drawing.11</vt:lpstr>
      <vt:lpstr>Equation.DSMT4</vt:lpstr>
      <vt:lpstr>Visio.Drawing.11</vt:lpstr>
      <vt:lpstr>Equation.3</vt:lpstr>
      <vt:lpstr>Equation.DSMT4</vt:lpstr>
      <vt:lpstr>Visio.Drawing.11</vt:lpstr>
      <vt:lpstr>Visio.Drawing.11</vt:lpstr>
      <vt:lpstr>Visio.Drawing.11</vt:lpstr>
      <vt:lpstr>Equation.DSMT4</vt:lpstr>
      <vt:lpstr>Equation.AxMath</vt:lpstr>
      <vt:lpstr>Equation.DSMT4</vt:lpstr>
      <vt:lpstr>Equation.3</vt:lpstr>
      <vt:lpstr>Equation.3</vt:lpstr>
      <vt:lpstr>Equation.3</vt:lpstr>
      <vt:lpstr>Equation.DSMT4</vt:lpstr>
      <vt:lpstr>Equation.3</vt:lpstr>
      <vt:lpstr>Equation.3</vt:lpstr>
      <vt:lpstr>Equation.3</vt:lpstr>
      <vt:lpstr>Equation.3</vt:lpstr>
      <vt:lpstr>Equation.3</vt:lpstr>
      <vt:lpstr>Visio.Drawing.11</vt:lpstr>
      <vt:lpstr>Equation.DSMT4</vt:lpstr>
      <vt:lpstr>Equation.3</vt:lpstr>
      <vt:lpstr>Equation.3</vt:lpstr>
      <vt:lpstr> 6.4 曲线曲面造型</vt:lpstr>
      <vt:lpstr>PowerPoint 演示文稿</vt:lpstr>
      <vt:lpstr>PowerPoint 演示文稿</vt:lpstr>
      <vt:lpstr>曲线曲面造型的发展过程</vt:lpstr>
      <vt:lpstr>曲线曲面造型的发展过程</vt:lpstr>
      <vt:lpstr>参数曲线曲面的发展现状</vt:lpstr>
      <vt:lpstr>6.4.1 曲线/曲面基础-参数方程表示曲线</vt:lpstr>
      <vt:lpstr>6.4.1 曲线/曲面基础--显式表示</vt:lpstr>
      <vt:lpstr>6.4.1 曲线/曲面基础--隐式表示</vt:lpstr>
      <vt:lpstr>PowerPoint 演示文稿</vt:lpstr>
      <vt:lpstr>6.4.1 曲线/曲面基础--参数方程表示</vt:lpstr>
      <vt:lpstr>PowerPoint 演示文稿</vt:lpstr>
      <vt:lpstr>PowerPoint 演示文稿</vt:lpstr>
      <vt:lpstr>PowerPoint 演示文稿</vt:lpstr>
      <vt:lpstr>6.4.1 曲线/曲面基础—曲线连续性</vt:lpstr>
      <vt:lpstr>6.4.1 曲线/曲面基础—曲线连续性</vt:lpstr>
      <vt:lpstr>曲线的切向量</vt:lpstr>
      <vt:lpstr>6.4.1 曲线/曲面基础—曲线连续性</vt:lpstr>
      <vt:lpstr>6.4.1 曲线/曲面基础—曲线连续性</vt:lpstr>
      <vt:lpstr>PowerPoint 演示文稿</vt:lpstr>
      <vt:lpstr>PowerPoint 演示文稿</vt:lpstr>
      <vt:lpstr>PowerPoint 演示文稿</vt:lpstr>
      <vt:lpstr>PowerPoint 演示文稿</vt:lpstr>
      <vt:lpstr>6.4.2  三次样条曲线</vt:lpstr>
      <vt:lpstr>6.4.2  三次样条曲线</vt:lpstr>
      <vt:lpstr>6.4.2  三次样条曲线--Hermite曲线</vt:lpstr>
      <vt:lpstr>PowerPoint 演示文稿</vt:lpstr>
      <vt:lpstr>6.4.2  三次样条曲线--Hermite曲线</vt:lpstr>
      <vt:lpstr>6.4.2  三次样条曲线--Hermite曲线</vt:lpstr>
      <vt:lpstr>6.4.2  三次样条曲线--Hermite曲线--特点</vt:lpstr>
      <vt:lpstr>6.4.2  三次样条曲线--Hermite曲线--拼接</vt:lpstr>
      <vt:lpstr>6.4.2  三次样条曲线--Hermite曲线--绘制</vt:lpstr>
      <vt:lpstr>6.4.2  三次样条曲线--Hermite曲线--绘制</vt:lpstr>
      <vt:lpstr>6.4.2  三次样条曲线--Hermite曲线</vt:lpstr>
      <vt:lpstr>6.4.3  Bezier曲线</vt:lpstr>
      <vt:lpstr>6.4.3  Bezier曲线</vt:lpstr>
      <vt:lpstr>6.4.3  Bezier曲线</vt:lpstr>
      <vt:lpstr>Bezier曲线定义</vt:lpstr>
      <vt:lpstr>PowerPoint 演示文稿</vt:lpstr>
      <vt:lpstr>（一）一次Bezier曲线</vt:lpstr>
      <vt:lpstr>（二）二次Bezier曲线</vt:lpstr>
      <vt:lpstr>（三）三次Bezier曲线</vt:lpstr>
      <vt:lpstr>PowerPoint 演示文稿</vt:lpstr>
      <vt:lpstr>PowerPoint 演示文稿</vt:lpstr>
      <vt:lpstr>PowerPoint 演示文稿</vt:lpstr>
      <vt:lpstr>PowerPoint 演示文稿</vt:lpstr>
      <vt:lpstr>基函数性质</vt:lpstr>
      <vt:lpstr>PowerPoint 演示文稿</vt:lpstr>
      <vt:lpstr>Bezier曲线性质</vt:lpstr>
      <vt:lpstr>PowerPoint 演示文稿</vt:lpstr>
      <vt:lpstr>说明</vt:lpstr>
      <vt:lpstr>PowerPoint 演示文稿</vt:lpstr>
      <vt:lpstr>PowerPoint 演示文稿</vt:lpstr>
      <vt:lpstr>PowerPoint 演示文稿</vt:lpstr>
      <vt:lpstr>Bezier曲线---de Casteljau算法</vt:lpstr>
      <vt:lpstr>离散生成Bezier的de Casteljau算法</vt:lpstr>
      <vt:lpstr>Bezier曲线--德卡斯特里奥</vt:lpstr>
      <vt:lpstr>Bezier曲线--德卡斯特里奥</vt:lpstr>
      <vt:lpstr>Bezier曲线--德卡斯特里奥</vt:lpstr>
      <vt:lpstr>Bezier曲线--德卡斯特里奥</vt:lpstr>
      <vt:lpstr>PowerPoint 演示文稿</vt:lpstr>
      <vt:lpstr>PowerPoint 演示文稿</vt:lpstr>
      <vt:lpstr>Bezier曲线</vt:lpstr>
      <vt:lpstr>Bezier曲线</vt:lpstr>
      <vt:lpstr>PowerPoint 演示文稿</vt:lpstr>
      <vt:lpstr>Bezier曲线</vt:lpstr>
      <vt:lpstr>Bezier曲线</vt:lpstr>
      <vt:lpstr>Bezier曲线</vt:lpstr>
      <vt:lpstr>Bezier曲线</vt:lpstr>
      <vt:lpstr>Bezier曲线--德卡斯特里奥</vt:lpstr>
      <vt:lpstr>　6.6.4  B样条曲线/曲面</vt:lpstr>
      <vt:lpstr>B样条(B-Spline)曲线</vt:lpstr>
      <vt:lpstr>B样条(B-Spline)曲线</vt:lpstr>
      <vt:lpstr>B-Spline</vt:lpstr>
      <vt:lpstr>B-Spline</vt:lpstr>
      <vt:lpstr>略</vt:lpstr>
      <vt:lpstr>　  B样条定义（一）</vt:lpstr>
      <vt:lpstr>PowerPoint 演示文稿</vt:lpstr>
      <vt:lpstr>　  B样条定义（二）</vt:lpstr>
      <vt:lpstr>1.一次均匀B样条曲线</vt:lpstr>
      <vt:lpstr>PowerPoint 演示文稿</vt:lpstr>
      <vt:lpstr>PowerPoint 演示文稿</vt:lpstr>
      <vt:lpstr>二次B样条曲线性质</vt:lpstr>
      <vt:lpstr>PowerPoint 演示文稿</vt:lpstr>
      <vt:lpstr>PowerPoint 演示文稿</vt:lpstr>
      <vt:lpstr>三次B样条曲线性质</vt:lpstr>
      <vt:lpstr>PowerPoint 演示文稿</vt:lpstr>
      <vt:lpstr>PowerPoint 演示文稿</vt:lpstr>
      <vt:lpstr>PowerPoint 演示文稿</vt:lpstr>
      <vt:lpstr>PowerPoint 演示文稿</vt:lpstr>
      <vt:lpstr>PowerPoint 演示文稿</vt:lpstr>
      <vt:lpstr>三次B样条曲线绘制代码—直接计算法</vt:lpstr>
      <vt:lpstr>三次B样条曲线与Bezier曲线的转换</vt:lpstr>
      <vt:lpstr>三次B样条曲线与Bezier曲线的转换</vt:lpstr>
      <vt:lpstr>PowerPoint 演示文稿</vt:lpstr>
      <vt:lpstr>作业</vt:lpstr>
      <vt:lpstr>作业</vt:lpstr>
      <vt:lpstr>作业</vt:lpstr>
      <vt:lpstr>6.5  双三次参数曲面</vt:lpstr>
      <vt:lpstr>6.4.7  双三次参数曲面</vt:lpstr>
      <vt:lpstr>Bezier曲面</vt:lpstr>
      <vt:lpstr>Bezier曲面</vt:lpstr>
      <vt:lpstr>Bezier曲面</vt:lpstr>
      <vt:lpstr>Bezier曲面</vt:lpstr>
      <vt:lpstr>Bezier曲面</vt:lpstr>
    </vt:vector>
  </TitlesOfParts>
  <Company>graphics lab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第十张 曲线与曲面</dc:title>
  <dc:creator>legend</dc:creator>
  <cp:lastModifiedBy>admin</cp:lastModifiedBy>
  <cp:revision>760</cp:revision>
  <dcterms:created xsi:type="dcterms:W3CDTF">2000-04-19T13:07:00Z</dcterms:created>
  <dcterms:modified xsi:type="dcterms:W3CDTF">2023-11-27T08:28:04Z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47E96A7E32694F298E8C83F45705EB0C_13</vt:lpwstr>
  </property>
</Properties>
</file>